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4277" r:id="rId1"/>
  </p:sldMasterIdLst>
  <p:notesMasterIdLst>
    <p:notesMasterId r:id="rId20"/>
  </p:notesMasterIdLst>
  <p:sldIdLst>
    <p:sldId id="741" r:id="rId2"/>
    <p:sldId id="742" r:id="rId3"/>
    <p:sldId id="732" r:id="rId4"/>
    <p:sldId id="740" r:id="rId5"/>
    <p:sldId id="744" r:id="rId6"/>
    <p:sldId id="721" r:id="rId7"/>
    <p:sldId id="735" r:id="rId8"/>
    <p:sldId id="736" r:id="rId9"/>
    <p:sldId id="737" r:id="rId10"/>
    <p:sldId id="743" r:id="rId11"/>
    <p:sldId id="749" r:id="rId12"/>
    <p:sldId id="750" r:id="rId13"/>
    <p:sldId id="734" r:id="rId14"/>
    <p:sldId id="752" r:id="rId15"/>
    <p:sldId id="753" r:id="rId16"/>
    <p:sldId id="738" r:id="rId17"/>
    <p:sldId id="719" r:id="rId18"/>
    <p:sldId id="754" r:id="rId19"/>
  </p:sldIdLst>
  <p:sldSz cx="9144000" cy="5143500" type="screen16x9"/>
  <p:notesSz cx="6858000" cy="9144000"/>
  <p:defaultTextStyle>
    <a:defPPr>
      <a:defRPr lang="en-GB"/>
    </a:defPPr>
    <a:lvl1pPr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1pPr>
    <a:lvl2pPr marL="457200"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2pPr>
    <a:lvl3pPr marL="914400"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3pPr>
    <a:lvl4pPr marL="1371600"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4pPr>
    <a:lvl5pPr marL="1828800"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5pPr>
    <a:lvl6pPr marL="2286000" algn="l" defTabSz="914400" rtl="0" eaLnBrk="1" latinLnBrk="0" hangingPunct="1">
      <a:defRPr kern="1200">
        <a:solidFill>
          <a:schemeClr val="bg1"/>
        </a:solidFill>
        <a:latin typeface="Arial" charset="0"/>
        <a:ea typeface="+mn-ea"/>
        <a:cs typeface="Lucida Sans Unicode" charset="0"/>
      </a:defRPr>
    </a:lvl6pPr>
    <a:lvl7pPr marL="2743200" algn="l" defTabSz="914400" rtl="0" eaLnBrk="1" latinLnBrk="0" hangingPunct="1">
      <a:defRPr kern="1200">
        <a:solidFill>
          <a:schemeClr val="bg1"/>
        </a:solidFill>
        <a:latin typeface="Arial" charset="0"/>
        <a:ea typeface="+mn-ea"/>
        <a:cs typeface="Lucida Sans Unicode" charset="0"/>
      </a:defRPr>
    </a:lvl7pPr>
    <a:lvl8pPr marL="3200400" algn="l" defTabSz="914400" rtl="0" eaLnBrk="1" latinLnBrk="0" hangingPunct="1">
      <a:defRPr kern="1200">
        <a:solidFill>
          <a:schemeClr val="bg1"/>
        </a:solidFill>
        <a:latin typeface="Arial" charset="0"/>
        <a:ea typeface="+mn-ea"/>
        <a:cs typeface="Lucida Sans Unicode" charset="0"/>
      </a:defRPr>
    </a:lvl8pPr>
    <a:lvl9pPr marL="3657600" algn="l" defTabSz="914400" rtl="0" eaLnBrk="1" latinLnBrk="0" hangingPunct="1">
      <a:defRPr kern="1200">
        <a:solidFill>
          <a:schemeClr val="bg1"/>
        </a:solidFill>
        <a:latin typeface="Arial" charset="0"/>
        <a:ea typeface="+mn-ea"/>
        <a:cs typeface="Lucida Sans Unicode" charset="0"/>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p="http://schemas.openxmlformats.org/presentationml/2006/main" xmlns:r="http://schemas.openxmlformats.org/officeDocument/2006/relationships" xmlns:a="http://schemas.openxmlformats.org/drawingml/2006/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000000"/>
    <a:srgbClr val="000403"/>
    <a:srgbClr val="004C22"/>
    <a:srgbClr val="050701"/>
    <a:srgbClr val="020103"/>
    <a:srgbClr val="040000"/>
    <a:srgbClr val="040404"/>
    <a:srgbClr val="020301"/>
    <a:srgbClr val="01090B"/>
    <a:srgbClr val="0B0101"/>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9018" autoAdjust="0"/>
    <p:restoredTop sz="89981" autoAdjust="0"/>
  </p:normalViewPr>
  <p:slideViewPr>
    <p:cSldViewPr>
      <p:cViewPr varScale="1">
        <p:scale>
          <a:sx n="108" d="100"/>
          <a:sy n="108" d="100"/>
        </p:scale>
        <p:origin x="-104" y="-376"/>
      </p:cViewPr>
      <p:guideLst>
        <p:guide orient="horz" pos="162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8193"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endParaRPr lang="en-US"/>
          </a:p>
        </p:txBody>
      </p:sp>
      <p:sp>
        <p:nvSpPr>
          <p:cNvPr id="8194"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8195" name="Rectangle 3"/>
          <p:cNvSpPr>
            <a:spLocks noGrp="1" noChangeArrowheads="1"/>
          </p:cNvSpPr>
          <p:nvPr>
            <p:ph type="hdr"/>
          </p:nvPr>
        </p:nvSpPr>
        <p:spPr bwMode="auto">
          <a:xfrm>
            <a:off x="0" y="0"/>
            <a:ext cx="29686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95000"/>
              </a:lnSpc>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endParaRPr lang="en-GB"/>
          </a:p>
        </p:txBody>
      </p:sp>
      <p:sp>
        <p:nvSpPr>
          <p:cNvPr id="8196" name="Rectangle 4"/>
          <p:cNvSpPr>
            <a:spLocks noGrp="1" noChangeArrowheads="1"/>
          </p:cNvSpPr>
          <p:nvPr>
            <p:ph type="dt"/>
          </p:nvPr>
        </p:nvSpPr>
        <p:spPr bwMode="auto">
          <a:xfrm>
            <a:off x="3884613" y="0"/>
            <a:ext cx="29686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95000"/>
              </a:lnSpc>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endParaRPr lang="en-GB"/>
          </a:p>
        </p:txBody>
      </p:sp>
      <p:sp>
        <p:nvSpPr>
          <p:cNvPr id="8197" name="Rectangle 5"/>
          <p:cNvSpPr>
            <a:spLocks noGrp="1" noRot="1" noChangeAspect="1" noChangeArrowheads="1"/>
          </p:cNvSpPr>
          <p:nvPr>
            <p:ph type="sldImg"/>
          </p:nvPr>
        </p:nvSpPr>
        <p:spPr bwMode="auto">
          <a:xfrm>
            <a:off x="382588" y="685800"/>
            <a:ext cx="6089650" cy="3425825"/>
          </a:xfrm>
          <a:prstGeom prst="rect">
            <a:avLst/>
          </a:prstGeom>
          <a:noFill/>
          <a:ln w="9525">
            <a:noFill/>
            <a:round/>
            <a:headEnd/>
            <a:tailEnd/>
          </a:ln>
          <a:effectLst/>
        </p:spPr>
      </p:sp>
      <p:sp>
        <p:nvSpPr>
          <p:cNvPr id="8198" name="Rectangle 6"/>
          <p:cNvSpPr>
            <a:spLocks noGrp="1" noChangeArrowheads="1"/>
          </p:cNvSpPr>
          <p:nvPr>
            <p:ph type="body"/>
          </p:nvPr>
        </p:nvSpPr>
        <p:spPr bwMode="auto">
          <a:xfrm>
            <a:off x="685800" y="4343400"/>
            <a:ext cx="5483225" cy="41116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a:p>
        </p:txBody>
      </p:sp>
      <p:sp>
        <p:nvSpPr>
          <p:cNvPr id="8199" name="Rectangle 7"/>
          <p:cNvSpPr>
            <a:spLocks noGrp="1" noChangeArrowheads="1"/>
          </p:cNvSpPr>
          <p:nvPr>
            <p:ph type="ftr"/>
          </p:nvPr>
        </p:nvSpPr>
        <p:spPr bwMode="auto">
          <a:xfrm>
            <a:off x="0" y="8685213"/>
            <a:ext cx="2968625" cy="45402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nSpc>
                <a:spcPct val="95000"/>
              </a:lnSpc>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endParaRPr lang="en-GB"/>
          </a:p>
        </p:txBody>
      </p:sp>
      <p:sp>
        <p:nvSpPr>
          <p:cNvPr id="8200" name="Rectangle 8"/>
          <p:cNvSpPr>
            <a:spLocks noGrp="1" noChangeArrowheads="1"/>
          </p:cNvSpPr>
          <p:nvPr>
            <p:ph type="sldNum"/>
          </p:nvPr>
        </p:nvSpPr>
        <p:spPr bwMode="auto">
          <a:xfrm>
            <a:off x="3884613" y="8685213"/>
            <a:ext cx="2968625" cy="45402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lnSpc>
                <a:spcPct val="95000"/>
              </a:lnSpc>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fld id="{27A1267E-5F3E-4EB0-939F-30DD7A2F0868}" type="slidenum">
              <a:rPr lang="en-GB"/>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15375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 - Made relationships more accessible</a:t>
            </a:r>
          </a:p>
          <a:p>
            <a:pPr marL="0" indent="0">
              <a:buNone/>
            </a:pPr>
            <a:r>
              <a:rPr lang="en-US" sz="1200" dirty="0"/>
              <a:t>   - Changed the dynamic of families</a:t>
            </a:r>
          </a:p>
          <a:p>
            <a:pPr marL="0" indent="0">
              <a:buNone/>
            </a:pPr>
            <a:r>
              <a:rPr lang="en-US" sz="1200" dirty="0"/>
              <a:t>   - Changed the dynamic of churches</a:t>
            </a:r>
          </a:p>
          <a:p>
            <a:pPr marL="0" indent="0">
              <a:buNone/>
            </a:pPr>
            <a:r>
              <a:rPr lang="en-US" sz="1200" dirty="0"/>
              <a:t>   - Created opportunity for (sexual) immorality </a:t>
            </a:r>
          </a:p>
          <a:p>
            <a:pPr marL="0" indent="0">
              <a:buNone/>
            </a:pPr>
            <a:endParaRPr lang="en-US" sz="1200" i="0" dirty="0">
              <a:effectLst>
                <a:glow rad="228600">
                  <a:srgbClr val="040000"/>
                </a:glow>
              </a:effectLst>
            </a:endParaRPr>
          </a:p>
          <a:p>
            <a:pPr marL="0" indent="0">
              <a:buNone/>
            </a:pPr>
            <a:endParaRPr lang="en-US" sz="1200" i="0" dirty="0">
              <a:effectLst>
                <a:glow rad="228600">
                  <a:srgbClr val="040000"/>
                </a:glow>
              </a:effectLst>
            </a:endParaRPr>
          </a:p>
          <a:p>
            <a:pPr marL="0" indent="0">
              <a:buNone/>
            </a:pPr>
            <a:endParaRPr lang="en-US" sz="1200" i="0" dirty="0">
              <a:effectLst>
                <a:glow rad="228600">
                  <a:srgbClr val="040000"/>
                </a:glow>
              </a:effectLst>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22434391"/>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i="0" dirty="0">
                <a:effectLst>
                  <a:glow rad="228600">
                    <a:srgbClr val="040000"/>
                  </a:glow>
                </a:effectLst>
              </a:rPr>
              <a:t>Jas 5:16 Therefore, confess your sins to one another, and pray for one another so that you may be healed. The effective prayer of a righteous man can accomplish much.</a:t>
            </a:r>
          </a:p>
        </p:txBody>
      </p:sp>
      <p:sp>
        <p:nvSpPr>
          <p:cNvPr id="4" name="Slide Number Placeholder 3"/>
          <p:cNvSpPr>
            <a:spLocks noGrp="1"/>
          </p:cNvSpPr>
          <p:nvPr>
            <p:ph type="sldNum" sz="quarter" idx="10"/>
          </p:nvPr>
        </p:nvSpPr>
        <p:spPr/>
        <p:txBody>
          <a:bodyPr/>
          <a:lstStyle/>
          <a:p>
            <a:fld id="{AC715FDE-99EF-4263-A2B1-95B834CF7CEC}" type="slidenum">
              <a:rPr lang="en-US" smtClean="0"/>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8892083"/>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i="0" dirty="0">
                <a:effectLst>
                  <a:glow rad="228600">
                    <a:srgbClr val="040000"/>
                  </a:glow>
                </a:effectLst>
              </a:rPr>
              <a:t>Mt 6:1 ¶ "Beware of practicing your righteousness before men to be noticed by them; otherwise you have no reward with your Father who is in heaven.</a:t>
            </a:r>
          </a:p>
        </p:txBody>
      </p:sp>
      <p:sp>
        <p:nvSpPr>
          <p:cNvPr id="4" name="Slide Number Placeholder 3"/>
          <p:cNvSpPr>
            <a:spLocks noGrp="1"/>
          </p:cNvSpPr>
          <p:nvPr>
            <p:ph type="sldNum" sz="quarter" idx="10"/>
          </p:nvPr>
        </p:nvSpPr>
        <p:spPr/>
        <p:txBody>
          <a:bodyPr/>
          <a:lstStyle/>
          <a:p>
            <a:fld id="{AC715FDE-99EF-4263-A2B1-95B834CF7CEC}" type="slidenum">
              <a:rPr lang="en-US" smtClean="0"/>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5223779"/>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i="0" dirty="0">
                <a:effectLst>
                  <a:glow rad="228600">
                    <a:srgbClr val="040000"/>
                  </a:glow>
                </a:effectLst>
              </a:rPr>
              <a:t>1Co 12:22 On the contrary, it is much truer that the members of the body which seem to be weaker are necessary;  23 and those members of the body which we deem less honorable, on these we bestow more abundant honor, and our less presentable members become much more presentable,</a:t>
            </a:r>
          </a:p>
        </p:txBody>
      </p:sp>
      <p:sp>
        <p:nvSpPr>
          <p:cNvPr id="4" name="Slide Number Placeholder 3"/>
          <p:cNvSpPr>
            <a:spLocks noGrp="1"/>
          </p:cNvSpPr>
          <p:nvPr>
            <p:ph type="sldNum" sz="quarter" idx="10"/>
          </p:nvPr>
        </p:nvSpPr>
        <p:spPr/>
        <p:txBody>
          <a:bodyPr/>
          <a:lstStyle/>
          <a:p>
            <a:fld id="{AC715FDE-99EF-4263-A2B1-95B834CF7CEC}" type="slidenum">
              <a:rPr lang="en-US" smtClean="0"/>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75822070"/>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i="0" dirty="0">
              <a:effectLst>
                <a:glow rad="228600">
                  <a:srgbClr val="040000"/>
                </a:glow>
              </a:effectLst>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49869178"/>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i="0" dirty="0">
              <a:effectLst>
                <a:glow rad="228600">
                  <a:srgbClr val="040000"/>
                </a:glow>
              </a:effectLst>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11471593"/>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i="0" dirty="0">
              <a:effectLst>
                <a:glow rad="228600">
                  <a:srgbClr val="040000"/>
                </a:glow>
              </a:effectLst>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89943885"/>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i="0" dirty="0">
              <a:effectLst>
                <a:glow rad="228600">
                  <a:srgbClr val="040000"/>
                </a:glow>
              </a:effectLst>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3224697"/>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i="0" dirty="0">
              <a:effectLst>
                <a:glow rad="228600">
                  <a:srgbClr val="040000"/>
                </a:glow>
              </a:effectLst>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0248200"/>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i="0" dirty="0">
              <a:effectLst>
                <a:glow rad="228600">
                  <a:srgbClr val="040000"/>
                </a:glow>
              </a:effectLst>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26231361"/>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Changed the dynamic of churches</a:t>
            </a:r>
          </a:p>
          <a:p>
            <a:pPr marL="0" indent="0">
              <a:buNone/>
            </a:pPr>
            <a:r>
              <a:rPr lang="en-US" sz="1200" dirty="0"/>
              <a:t>Changed the dynamic of families</a:t>
            </a: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dirty="0"/>
              <a:t>Changed courtship into</a:t>
            </a:r>
            <a:r>
              <a:rPr lang="en-US" sz="1200" baseline="0" dirty="0"/>
              <a:t> </a:t>
            </a:r>
            <a:r>
              <a:rPr lang="en-US" sz="1200" dirty="0"/>
              <a:t>dating</a:t>
            </a:r>
          </a:p>
          <a:p>
            <a:pPr marL="0" indent="0">
              <a:buNone/>
            </a:pPr>
            <a:r>
              <a:rPr lang="en-US" sz="1200" dirty="0"/>
              <a:t>Created opportunity for sexual immorality</a:t>
            </a:r>
            <a:endParaRPr lang="en-US" sz="1200" i="0" dirty="0">
              <a:effectLst>
                <a:glow rad="228600">
                  <a:srgbClr val="040000"/>
                </a:glow>
              </a:effectLst>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299142"/>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 technology</a:t>
            </a:r>
          </a:p>
          <a:p>
            <a:r>
              <a:rPr lang="en-US" dirty="0" err="1"/>
              <a:t>Crs</a:t>
            </a:r>
            <a:r>
              <a:rPr lang="en-US" dirty="0"/>
              <a:t> were brought out at the turn of the 20</a:t>
            </a:r>
            <a:r>
              <a:rPr lang="en-US" baseline="30000" dirty="0"/>
              <a:t>th</a:t>
            </a:r>
            <a:r>
              <a:rPr lang="en-US" dirty="0"/>
              <a:t> century. They changed the way we worship</a:t>
            </a:r>
          </a:p>
        </p:txBody>
      </p:sp>
      <p:sp>
        <p:nvSpPr>
          <p:cNvPr id="4" name="Slide Number Placeholder 3"/>
          <p:cNvSpPr>
            <a:spLocks noGrp="1"/>
          </p:cNvSpPr>
          <p:nvPr>
            <p:ph type="sldNum" idx="10"/>
          </p:nvPr>
        </p:nvSpPr>
        <p:spPr/>
        <p:txBody>
          <a:bodyPr/>
          <a:lstStyle/>
          <a:p>
            <a:fld id="{27A1267E-5F3E-4EB0-939F-30DD7A2F0868}" type="slidenum">
              <a:rPr lang="en-GB" smtClean="0"/>
              <a:pPr/>
              <a:t>3</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4972205"/>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about the sinful uses of technology (sexual immorality, </a:t>
            </a:r>
            <a:r>
              <a:rPr lang="en-US" dirty="0" err="1"/>
              <a:t>etc</a:t>
            </a:r>
            <a:r>
              <a:rPr lang="en-US" dirty="0"/>
              <a:t>). This is about the worldly impact of communications</a:t>
            </a:r>
          </a:p>
        </p:txBody>
      </p:sp>
      <p:sp>
        <p:nvSpPr>
          <p:cNvPr id="4" name="Slide Number Placeholder 3"/>
          <p:cNvSpPr>
            <a:spLocks noGrp="1"/>
          </p:cNvSpPr>
          <p:nvPr>
            <p:ph type="sldNum" idx="10"/>
          </p:nvPr>
        </p:nvSpPr>
        <p:spPr/>
        <p:txBody>
          <a:bodyPr/>
          <a:lstStyle/>
          <a:p>
            <a:fld id="{27A1267E-5F3E-4EB0-939F-30DD7A2F0868}" type="slidenum">
              <a:rPr lang="en-GB" smtClean="0"/>
              <a:pPr/>
              <a:t>4</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34574061"/>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 technology</a:t>
            </a:r>
          </a:p>
          <a:p>
            <a:r>
              <a:rPr lang="en-US" dirty="0" err="1"/>
              <a:t>Crs</a:t>
            </a:r>
            <a:r>
              <a:rPr lang="en-US" dirty="0"/>
              <a:t> were brought out at the turn of the 20</a:t>
            </a:r>
            <a:r>
              <a:rPr lang="en-US" baseline="30000" dirty="0"/>
              <a:t>th</a:t>
            </a:r>
            <a:r>
              <a:rPr lang="en-US" dirty="0"/>
              <a:t> century. They changed the way we worship</a:t>
            </a:r>
          </a:p>
        </p:txBody>
      </p:sp>
      <p:sp>
        <p:nvSpPr>
          <p:cNvPr id="4" name="Slide Number Placeholder 3"/>
          <p:cNvSpPr>
            <a:spLocks noGrp="1"/>
          </p:cNvSpPr>
          <p:nvPr>
            <p:ph type="sldNum" idx="10"/>
          </p:nvPr>
        </p:nvSpPr>
        <p:spPr/>
        <p:txBody>
          <a:bodyPr/>
          <a:lstStyle/>
          <a:p>
            <a:fld id="{27A1267E-5F3E-4EB0-939F-30DD7A2F0868}" type="slidenum">
              <a:rPr lang="en-GB" smtClean="0"/>
              <a:pPr/>
              <a:t>5</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0313932"/>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i="0" dirty="0">
                <a:effectLst>
                  <a:glow rad="228600">
                    <a:srgbClr val="040000"/>
                  </a:glow>
                </a:effectLst>
              </a:rPr>
              <a:t>1Pe 4:7 ¶ The end of all things is near; therefore, be of sound judgment and sober spirit for the purpose of prayer. 8 Above all, keep fervent in your love for one another, because love covers a multitude of sins. 9 Be hospitable to one another without complaint. 10 As each one has received a special gift, employ it in serving one another as good stewards of the manifold grace of God. 11 Whoever speaks, is to do so as one who is speaking the utterances of God; whoever serves is to do so as one who is serving by the strength which God supplies; so that in all things God may be glorified through Jesus Christ, to whom belongs the glory and dominion forever and ever. Amen.</a:t>
            </a:r>
          </a:p>
        </p:txBody>
      </p:sp>
      <p:sp>
        <p:nvSpPr>
          <p:cNvPr id="4" name="Slide Number Placeholder 3"/>
          <p:cNvSpPr>
            <a:spLocks noGrp="1"/>
          </p:cNvSpPr>
          <p:nvPr>
            <p:ph type="sldNum" sz="quarter" idx="10"/>
          </p:nvPr>
        </p:nvSpPr>
        <p:spPr/>
        <p:txBody>
          <a:bodyPr/>
          <a:lstStyle/>
          <a:p>
            <a:fld id="{AC715FDE-99EF-4263-A2B1-95B834CF7CEC}"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2813740"/>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i="0" dirty="0" err="1">
                <a:effectLst>
                  <a:glow rad="228600">
                    <a:srgbClr val="040000"/>
                  </a:glow>
                </a:effectLst>
              </a:rPr>
              <a:t>Php</a:t>
            </a:r>
            <a:r>
              <a:rPr lang="en-US" sz="1200" i="0" dirty="0">
                <a:effectLst>
                  <a:glow rad="228600">
                    <a:srgbClr val="040000"/>
                  </a:glow>
                </a:effectLst>
              </a:rPr>
              <a:t> 2:1 ¶ Therefore if there is any encouragement in Christ, if there is any consolation of love, if there is any fellowship of the Spirit, if any affection and compassion, 2 make my joy complete by being of the same mind, maintaining the same love, united in spirit, intent on one purpose. 3 Do nothing from selfishness or empty conceit, but with humility of mind regard one another as more important than yourselves; 4 do not merely look out for your own personal interests, but also for the interests of others. 5 Have this attitude in yourselves which was also in Christ Jesus, 6 who, although He existed in the form of God, did not regard equality with God a thing to be grasped, 7 but emptied Himself, taking the form of a bond-servant, and being made in the likeness of men. 8 Being found in appearance as a man, He humbled Himself by becoming obedient to the point of death, even death on a cross. 9 For this reason also, God highly exalted Him, and bestowed on Him the name which is above every name, 10 so that at the name of Jesus EVERY KNEE WILL BOW, of those who are in heaven and on earth and under the earth, 11 and that every tongue will confess that Jesus Christ is Lord, to the glory of God the Father.</a:t>
            </a:r>
          </a:p>
        </p:txBody>
      </p:sp>
      <p:sp>
        <p:nvSpPr>
          <p:cNvPr id="4" name="Slide Number Placeholder 3"/>
          <p:cNvSpPr>
            <a:spLocks noGrp="1"/>
          </p:cNvSpPr>
          <p:nvPr>
            <p:ph type="sldNum" sz="quarter" idx="10"/>
          </p:nvPr>
        </p:nvSpPr>
        <p:spPr/>
        <p:txBody>
          <a:bodyPr/>
          <a:lstStyle/>
          <a:p>
            <a:fld id="{AC715FDE-99EF-4263-A2B1-95B834CF7CEC}"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41782934"/>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i="0" dirty="0">
                <a:effectLst>
                  <a:glow rad="228600">
                    <a:srgbClr val="040000"/>
                  </a:glow>
                </a:effectLst>
              </a:rPr>
              <a:t>Jas 3:1 ¶ Let not many of you become teachers, my brethren, knowing that as such we will incur a stricter judgment. 2 For we all stumble in many ways. If anyone does not stumble in what he says, he is a perfect man, able to bridle the whole body as well. 3 Now if we put the bits into the horses' mouths so that they will obey us, we direct their entire body as well. 4 Look at the ships also, though they are so great and are driven by strong winds, are still directed by a very small rudder wherever the inclination of the pilot desires. 5 So also the tongue is a small part of the body, and yet it boasts of great things. See how great a forest is set aflame by such a small fire! 6 And the tongue is a fire, the very world of iniquity; the tongue is set among our members as that which defiles the entire body, and sets on fire the course of our life, and is set on fire by hell. 7 For every species of beasts and birds, of reptiles and creatures of the sea, is tamed and has been tamed by the human race. 8 But no one can tame the tongue; it is a restless evil and full of deadly poison. 9 With it we bless our Lord and Father, and with it we curse men, who have been made in the likeness of God; 10 from the same mouth come both blessing and cursing. My brethren, these things ought not to be this way. 11 Does a fountain send out from the same opening both fresh and bitter water?</a:t>
            </a:r>
          </a:p>
          <a:p>
            <a:pPr marL="0" indent="0">
              <a:buNone/>
            </a:pPr>
            <a:r>
              <a:rPr lang="en-US" sz="1200" i="0" dirty="0">
                <a:effectLst>
                  <a:glow rad="228600">
                    <a:srgbClr val="040000"/>
                  </a:glow>
                </a:effectLst>
              </a:rPr>
              <a:t> 12 Can a fig tree, my brethren, produce olives, or a vine produce figs? Nor can salt water produce fresh.</a:t>
            </a:r>
          </a:p>
        </p:txBody>
      </p:sp>
      <p:sp>
        <p:nvSpPr>
          <p:cNvPr id="4" name="Slide Number Placeholder 3"/>
          <p:cNvSpPr>
            <a:spLocks noGrp="1"/>
          </p:cNvSpPr>
          <p:nvPr>
            <p:ph type="sldNum" sz="quarter" idx="10"/>
          </p:nvPr>
        </p:nvSpPr>
        <p:spPr/>
        <p:txBody>
          <a:bodyPr/>
          <a:lstStyle/>
          <a:p>
            <a:fld id="{AC715FDE-99EF-4263-A2B1-95B834CF7CEC}" type="slidenum">
              <a:rPr lang="en-US" smtClean="0"/>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5901043"/>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i="0" dirty="0" err="1">
                <a:effectLst>
                  <a:glow rad="228600">
                    <a:srgbClr val="040000"/>
                  </a:glow>
                </a:effectLst>
              </a:rPr>
              <a:t>Heb</a:t>
            </a:r>
            <a:r>
              <a:rPr lang="en-US" sz="1200" i="0" dirty="0">
                <a:effectLst>
                  <a:glow rad="228600">
                    <a:srgbClr val="040000"/>
                  </a:glow>
                </a:effectLst>
              </a:rPr>
              <a:t> 10:19 ¶ Therefore, brethren, since we have confidence to enter the holy place by the blood of Jesus, 20 by a new and living way which He inaugurated for us through the veil, that is, His flesh, 21 and since we have a great priest over the house of God, 22 let us draw near with a sincere heart in full assurance of faith, having our hearts sprinkled clean from an evil conscience and our bodies washed with pure water. 23 Let us hold fast the confession of our hope without wavering, for He who promised is faithful; 24 and let us consider how to stimulate one another to love and good deeds, 25 not forsaking our own assembling together, as is the habit of some, but encouraging one another; and all the more as you see the day drawing near.</a:t>
            </a:r>
          </a:p>
        </p:txBody>
      </p:sp>
      <p:sp>
        <p:nvSpPr>
          <p:cNvPr id="4" name="Slide Number Placeholder 3"/>
          <p:cNvSpPr>
            <a:spLocks noGrp="1"/>
          </p:cNvSpPr>
          <p:nvPr>
            <p:ph type="sldNum" sz="quarter" idx="10"/>
          </p:nvPr>
        </p:nvSpPr>
        <p:spPr/>
        <p:txBody>
          <a:bodyPr/>
          <a:lstStyle/>
          <a:p>
            <a:fld id="{AC715FDE-99EF-4263-A2B1-95B834CF7CEC}"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4957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F06BB6-1C83-4D6F-B78F-6BBF6D5AA7FE}"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185612"/>
      </p:ext>
    </p:extLst>
  </p:cSld>
  <p:clrMapOvr>
    <a:masterClrMapping/>
  </p:clrMapOvr>
  <p:transition>
    <p:fade/>
  </p:transition>
  <p:extLst>
    <p:ext uri="{DCECCB84-F9BA-43D5-87BE-67443E8EF086}">
      <p15:sldGuideLst xmlns:p15="http://schemas.microsoft.com/office/powerpoint/2012/main" xmlns:p="http://schemas.openxmlformats.org/presentationml/2006/main" xmlns:r="http://schemas.openxmlformats.org/officeDocument/2006/relationships" xmlns:a="http://schemas.openxmlformats.org/drawingml/2006/main" xmlns=""/>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3A903E-111F-48EA-A059-B56959FACCE9}"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354172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E8CFA4-D681-4A4A-B796-F15E492D2189}"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67251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51A11-EFD3-4E5E-8C50-A7E50BE2AC63}"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80568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2F056A-644A-4E54-821E-C8FBD46B8A01}"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2905826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B455B1-B204-4EE3-8467-719975746DE5}"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97306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1A9235-9CD5-40C1-B792-C21A0B3BEC65}"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242617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63B57A-7FC0-416C-97B8-4047807D353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167886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27AD57-2053-4D84-B514-800E54D628EC}"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9595880"/>
      </p:ext>
    </p:extLst>
  </p:cSld>
  <p:clrMapOvr>
    <a:masterClrMapping/>
  </p:clrMapOvr>
  <p:transition>
    <p:fade/>
  </p:transition>
  <p:extLst>
    <p:ext uri="{DCECCB84-F9BA-43D5-87BE-67443E8EF086}">
      <p15:sldGuideLst xmlns:p15="http://schemas.microsoft.com/office/powerpoint/2012/main" xmlns:p="http://schemas.openxmlformats.org/presentationml/2006/main" xmlns:r="http://schemas.openxmlformats.org/officeDocument/2006/relationships" xmlns:a="http://schemas.openxmlformats.org/drawingml/2006/main" xmlns=""/>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0FC3B0-9A43-48A4-85CE-B999A76FEA98}"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53360794"/>
      </p:ext>
    </p:extLst>
  </p:cSld>
  <p:clrMapOvr>
    <a:masterClrMapping/>
  </p:clrMapOvr>
  <p:transition>
    <p:fade/>
  </p:transition>
  <p:extLst>
    <p:ext uri="{DCECCB84-F9BA-43D5-87BE-67443E8EF086}">
      <p15:sldGuideLst xmlns:p15="http://schemas.microsoft.com/office/powerpoint/2012/main" xmlns:p="http://schemas.openxmlformats.org/presentationml/2006/main" xmlns:r="http://schemas.openxmlformats.org/officeDocument/2006/relationships" xmlns:a="http://schemas.openxmlformats.org/drawingml/2006/main" xmlns=""/>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2EE218-E1BD-4DFC-B39D-A601FA6AB8B6}"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335997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226EECE-6E6C-4932-B681-71D70B54B8B5}"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98655599"/>
      </p:ext>
    </p:extLst>
  </p:cSld>
  <p:clrMap bg1="dk1" tx1="lt1" bg2="dk2" tx2="lt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Lst>
  <p:transition>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p="http://schemas.openxmlformats.org/presentationml/2006/main" xmlns:r="http://schemas.openxmlformats.org/officeDocument/2006/relationships" xmlns:a="http://schemas.openxmlformats.org/drawingml/2006/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0" y="0"/>
            <a:ext cx="9144000" cy="1123950"/>
          </a:xfrm>
        </p:spPr>
        <p:txBody>
          <a:bodyPr>
            <a:noAutofit/>
          </a:bodyPr>
          <a:lstStyle/>
          <a:p>
            <a:pPr algn="ctr">
              <a:defRPr/>
            </a:pPr>
            <a:r>
              <a:rPr lang="en-US" sz="6200" b="1" dirty="0">
                <a:effectLst>
                  <a:glow rad="228600">
                    <a:srgbClr val="000000"/>
                  </a:glow>
                  <a:outerShdw blurRad="50800" dist="63500" dir="2700000" algn="tl" rotWithShape="0">
                    <a:srgbClr val="000000">
                      <a:alpha val="48000"/>
                    </a:srgbClr>
                  </a:outerShdw>
                </a:effectLst>
              </a:rPr>
              <a:t>Technology Changed Society</a:t>
            </a:r>
          </a:p>
        </p:txBody>
      </p:sp>
      <p:sp>
        <p:nvSpPr>
          <p:cNvPr id="2" name="Content Placeholder 1"/>
          <p:cNvSpPr>
            <a:spLocks noGrp="1"/>
          </p:cNvSpPr>
          <p:nvPr>
            <p:ph idx="1"/>
          </p:nvPr>
        </p:nvSpPr>
        <p:spPr>
          <a:xfrm>
            <a:off x="228600" y="1200150"/>
            <a:ext cx="8763000" cy="3810000"/>
          </a:xfrm>
        </p:spPr>
        <p:txBody>
          <a:bodyPr>
            <a:normAutofit/>
          </a:bodyPr>
          <a:lstStyle/>
          <a:p>
            <a:pPr marL="0" indent="0">
              <a:buNone/>
            </a:pPr>
            <a:r>
              <a:rPr lang="en-US" sz="3200" dirty="0"/>
              <a:t>At the turn of the century new technology:</a:t>
            </a:r>
          </a:p>
          <a:p>
            <a:pPr marL="0" indent="0">
              <a:buNone/>
            </a:pPr>
            <a:r>
              <a:rPr lang="en-US" sz="3200" dirty="0"/>
              <a:t>   - Made relationships more accessible</a:t>
            </a:r>
          </a:p>
          <a:p>
            <a:pPr marL="0" indent="0">
              <a:buNone/>
            </a:pPr>
            <a:r>
              <a:rPr lang="en-US" sz="3200" dirty="0"/>
              <a:t>   - Changed the dynamic of families</a:t>
            </a:r>
          </a:p>
          <a:p>
            <a:pPr marL="0" indent="0">
              <a:buNone/>
            </a:pPr>
            <a:r>
              <a:rPr lang="en-US" sz="3200" dirty="0"/>
              <a:t>   - Changed the dynamic of churches</a:t>
            </a:r>
          </a:p>
          <a:p>
            <a:pPr marL="0" indent="0">
              <a:buNone/>
            </a:pPr>
            <a:r>
              <a:rPr lang="en-US" sz="3200" dirty="0"/>
              <a:t>   - Created opportunity for (sexual) immorality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420370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flipH="1">
            <a:off x="6125024" y="1123951"/>
            <a:ext cx="3018975" cy="4019550"/>
          </a:xfrm>
          <a:prstGeom prst="rect">
            <a:avLst/>
          </a:prstGeom>
        </p:spPr>
      </p:pic>
      <p:sp>
        <p:nvSpPr>
          <p:cNvPr id="3074" name="Rectangle 2"/>
          <p:cNvSpPr>
            <a:spLocks noGrp="1" noRot="1" noChangeArrowheads="1"/>
          </p:cNvSpPr>
          <p:nvPr>
            <p:ph type="title"/>
          </p:nvPr>
        </p:nvSpPr>
        <p:spPr>
          <a:xfrm>
            <a:off x="0" y="0"/>
            <a:ext cx="9144000" cy="1123950"/>
          </a:xfrm>
        </p:spPr>
        <p:txBody>
          <a:bodyPr>
            <a:noAutofit/>
          </a:bodyPr>
          <a:lstStyle/>
          <a:p>
            <a:pPr algn="ctr">
              <a:defRPr/>
            </a:pPr>
            <a:r>
              <a:rPr lang="en-US" sz="6200" b="1" dirty="0">
                <a:solidFill>
                  <a:prstClr val="white"/>
                </a:solidFill>
                <a:effectLst>
                  <a:glow rad="228600">
                    <a:srgbClr val="000000"/>
                  </a:glow>
                  <a:outerShdw blurRad="50800" dist="63500" dir="2700000" algn="tl" rotWithShape="0">
                    <a:srgbClr val="000000">
                      <a:alpha val="48000"/>
                    </a:srgbClr>
                  </a:outerShdw>
                </a:effectLst>
              </a:rPr>
              <a:t>Dangers in Being Wired</a:t>
            </a:r>
            <a:endParaRPr lang="en-US" sz="6400" b="1" dirty="0">
              <a:effectLst>
                <a:glow rad="228600">
                  <a:srgbClr val="000000"/>
                </a:glow>
                <a:outerShdw blurRad="50800" dist="63500" dir="2700000" algn="tl" rotWithShape="0">
                  <a:srgbClr val="000000">
                    <a:alpha val="48000"/>
                  </a:srgbClr>
                </a:outerShdw>
              </a:effectLst>
            </a:endParaRPr>
          </a:p>
        </p:txBody>
      </p:sp>
      <p:sp>
        <p:nvSpPr>
          <p:cNvPr id="2" name="Content Placeholder 1"/>
          <p:cNvSpPr>
            <a:spLocks noGrp="1"/>
          </p:cNvSpPr>
          <p:nvPr>
            <p:ph idx="1"/>
          </p:nvPr>
        </p:nvSpPr>
        <p:spPr>
          <a:xfrm>
            <a:off x="228600" y="1200150"/>
            <a:ext cx="8763000" cy="3810000"/>
          </a:xfrm>
        </p:spPr>
        <p:txBody>
          <a:bodyPr>
            <a:normAutofit/>
          </a:bodyPr>
          <a:lstStyle/>
          <a:p>
            <a:pPr marL="0" indent="0">
              <a:buNone/>
            </a:pPr>
            <a:r>
              <a:rPr lang="en-US" sz="3600" dirty="0">
                <a:effectLst>
                  <a:glow rad="228600">
                    <a:srgbClr val="000000"/>
                  </a:glow>
                </a:effectLst>
              </a:rPr>
              <a:t>A spirit that keeps others from confession 	</a:t>
            </a:r>
          </a:p>
          <a:p>
            <a:pPr marL="0" indent="0">
              <a:buNone/>
            </a:pPr>
            <a:r>
              <a:rPr lang="en-US" sz="3600" dirty="0">
                <a:effectLst>
                  <a:glow rad="228600">
                    <a:srgbClr val="000000"/>
                  </a:glow>
                </a:effectLst>
              </a:rPr>
              <a:t>	James 5:16</a:t>
            </a:r>
          </a:p>
          <a:p>
            <a:pPr marL="0" indent="0">
              <a:buNone/>
            </a:pPr>
            <a:r>
              <a:rPr lang="en-US" sz="3600" dirty="0">
                <a:effectLst>
                  <a:glow rad="228600">
                    <a:srgbClr val="000000"/>
                  </a:glow>
                </a:effectLst>
              </a:rPr>
              <a:t>	Superficial relationships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43192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flipH="1">
            <a:off x="6125024" y="1123951"/>
            <a:ext cx="3018975" cy="4019550"/>
          </a:xfrm>
          <a:prstGeom prst="rect">
            <a:avLst/>
          </a:prstGeom>
        </p:spPr>
      </p:pic>
      <p:sp>
        <p:nvSpPr>
          <p:cNvPr id="3074" name="Rectangle 2"/>
          <p:cNvSpPr>
            <a:spLocks noGrp="1" noRot="1" noChangeArrowheads="1"/>
          </p:cNvSpPr>
          <p:nvPr>
            <p:ph type="title"/>
          </p:nvPr>
        </p:nvSpPr>
        <p:spPr>
          <a:xfrm>
            <a:off x="0" y="0"/>
            <a:ext cx="9144000" cy="1123950"/>
          </a:xfrm>
        </p:spPr>
        <p:txBody>
          <a:bodyPr>
            <a:noAutofit/>
          </a:bodyPr>
          <a:lstStyle/>
          <a:p>
            <a:pPr algn="ctr">
              <a:defRPr/>
            </a:pPr>
            <a:r>
              <a:rPr lang="en-US" sz="6200" b="1" dirty="0">
                <a:solidFill>
                  <a:prstClr val="white"/>
                </a:solidFill>
                <a:effectLst>
                  <a:glow rad="228600">
                    <a:srgbClr val="000000"/>
                  </a:glow>
                  <a:outerShdw blurRad="50800" dist="63500" dir="2700000" algn="tl" rotWithShape="0">
                    <a:srgbClr val="000000">
                      <a:alpha val="48000"/>
                    </a:srgbClr>
                  </a:outerShdw>
                </a:effectLst>
              </a:rPr>
              <a:t>Dangers in Being Wired</a:t>
            </a:r>
            <a:endParaRPr lang="en-US" sz="6400" b="1" dirty="0">
              <a:effectLst>
                <a:glow rad="228600">
                  <a:srgbClr val="000000"/>
                </a:glow>
                <a:outerShdw blurRad="50800" dist="63500" dir="2700000" algn="tl" rotWithShape="0">
                  <a:srgbClr val="000000">
                    <a:alpha val="48000"/>
                  </a:srgbClr>
                </a:outerShdw>
              </a:effectLst>
            </a:endParaRPr>
          </a:p>
        </p:txBody>
      </p:sp>
      <p:sp>
        <p:nvSpPr>
          <p:cNvPr id="2" name="Content Placeholder 1"/>
          <p:cNvSpPr>
            <a:spLocks noGrp="1"/>
          </p:cNvSpPr>
          <p:nvPr>
            <p:ph idx="1"/>
          </p:nvPr>
        </p:nvSpPr>
        <p:spPr>
          <a:xfrm>
            <a:off x="228600" y="1200150"/>
            <a:ext cx="8763000" cy="3810000"/>
          </a:xfrm>
        </p:spPr>
        <p:txBody>
          <a:bodyPr>
            <a:normAutofit/>
          </a:bodyPr>
          <a:lstStyle/>
          <a:p>
            <a:pPr marL="0" indent="0">
              <a:buNone/>
            </a:pPr>
            <a:r>
              <a:rPr lang="en-US" sz="3600" dirty="0">
                <a:effectLst>
                  <a:glow rad="228600">
                    <a:srgbClr val="000000"/>
                  </a:glow>
                </a:effectLst>
              </a:rPr>
              <a:t>Only concerned with righteous appearances</a:t>
            </a:r>
          </a:p>
          <a:p>
            <a:pPr marL="0" indent="0">
              <a:buNone/>
            </a:pPr>
            <a:r>
              <a:rPr lang="en-US" sz="3600" dirty="0">
                <a:effectLst>
                  <a:glow rad="228600">
                    <a:srgbClr val="000000"/>
                  </a:glow>
                </a:effectLst>
              </a:rPr>
              <a:t>   Matthew 6:1</a:t>
            </a:r>
          </a:p>
          <a:p>
            <a:pPr marL="0" indent="0">
              <a:buNone/>
            </a:pPr>
            <a:r>
              <a:rPr lang="en-US" sz="3600" dirty="0">
                <a:effectLst>
                  <a:glow rad="228600">
                    <a:srgbClr val="000000"/>
                  </a:glow>
                </a:effectLst>
              </a:rPr>
              <a:t>   The ease of hypocrisy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00823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flipH="1">
            <a:off x="6125024" y="1123951"/>
            <a:ext cx="3018975" cy="4019550"/>
          </a:xfrm>
          <a:prstGeom prst="rect">
            <a:avLst/>
          </a:prstGeom>
        </p:spPr>
      </p:pic>
      <p:sp>
        <p:nvSpPr>
          <p:cNvPr id="3074" name="Rectangle 2"/>
          <p:cNvSpPr>
            <a:spLocks noGrp="1" noRot="1" noChangeArrowheads="1"/>
          </p:cNvSpPr>
          <p:nvPr>
            <p:ph type="title"/>
          </p:nvPr>
        </p:nvSpPr>
        <p:spPr>
          <a:xfrm>
            <a:off x="0" y="0"/>
            <a:ext cx="9144000" cy="1123950"/>
          </a:xfrm>
        </p:spPr>
        <p:txBody>
          <a:bodyPr>
            <a:noAutofit/>
          </a:bodyPr>
          <a:lstStyle/>
          <a:p>
            <a:pPr algn="ctr">
              <a:defRPr/>
            </a:pPr>
            <a:r>
              <a:rPr lang="en-US" sz="6200" b="1" dirty="0">
                <a:solidFill>
                  <a:prstClr val="white"/>
                </a:solidFill>
                <a:effectLst>
                  <a:glow rad="228600">
                    <a:srgbClr val="000000"/>
                  </a:glow>
                  <a:outerShdw blurRad="50800" dist="63500" dir="2700000" algn="tl" rotWithShape="0">
                    <a:srgbClr val="000000">
                      <a:alpha val="48000"/>
                    </a:srgbClr>
                  </a:outerShdw>
                </a:effectLst>
              </a:rPr>
              <a:t>Dangers in Being Wired</a:t>
            </a:r>
            <a:endParaRPr lang="en-US" sz="6400" b="1" dirty="0">
              <a:effectLst>
                <a:glow rad="228600">
                  <a:srgbClr val="000000"/>
                </a:glow>
                <a:outerShdw blurRad="50800" dist="63500" dir="2700000" algn="tl" rotWithShape="0">
                  <a:srgbClr val="000000">
                    <a:alpha val="48000"/>
                  </a:srgbClr>
                </a:outerShdw>
              </a:effectLst>
            </a:endParaRPr>
          </a:p>
        </p:txBody>
      </p:sp>
      <p:sp>
        <p:nvSpPr>
          <p:cNvPr id="2" name="Content Placeholder 1"/>
          <p:cNvSpPr>
            <a:spLocks noGrp="1"/>
          </p:cNvSpPr>
          <p:nvPr>
            <p:ph idx="1"/>
          </p:nvPr>
        </p:nvSpPr>
        <p:spPr>
          <a:xfrm>
            <a:off x="228600" y="1200150"/>
            <a:ext cx="8915400" cy="3810000"/>
          </a:xfrm>
        </p:spPr>
        <p:txBody>
          <a:bodyPr>
            <a:normAutofit/>
          </a:bodyPr>
          <a:lstStyle/>
          <a:p>
            <a:pPr marL="0" indent="0">
              <a:buNone/>
            </a:pPr>
            <a:r>
              <a:rPr lang="en-US" sz="3600" dirty="0">
                <a:effectLst>
                  <a:glow rad="228600">
                    <a:srgbClr val="000000"/>
                  </a:glow>
                </a:effectLst>
              </a:rPr>
              <a:t>Rejecting different brethren</a:t>
            </a:r>
          </a:p>
          <a:p>
            <a:pPr marL="0" indent="0">
              <a:buNone/>
            </a:pPr>
            <a:r>
              <a:rPr lang="en-US" sz="3600" dirty="0">
                <a:effectLst>
                  <a:glow rad="228600">
                    <a:srgbClr val="000000"/>
                  </a:glow>
                </a:effectLst>
              </a:rPr>
              <a:t>   1 Corinthians 12:22-23</a:t>
            </a:r>
          </a:p>
          <a:p>
            <a:pPr marL="0" indent="0">
              <a:buNone/>
            </a:pPr>
            <a:r>
              <a:rPr lang="en-US" sz="3600" dirty="0">
                <a:effectLst>
                  <a:glow rad="228600">
                    <a:srgbClr val="000000"/>
                  </a:glow>
                </a:effectLst>
              </a:rPr>
              <a:t>   Temptation to only associate with like people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751023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0" y="0"/>
            <a:ext cx="9144000" cy="1123950"/>
          </a:xfrm>
        </p:spPr>
        <p:txBody>
          <a:bodyPr>
            <a:noAutofit/>
          </a:bodyPr>
          <a:lstStyle/>
          <a:p>
            <a:pPr algn="ctr" eaLnBrk="1" hangingPunct="1">
              <a:defRPr/>
            </a:pPr>
            <a:r>
              <a:rPr lang="en-US" sz="6400" b="1" dirty="0">
                <a:effectLst>
                  <a:glow rad="228600">
                    <a:srgbClr val="000000"/>
                  </a:glow>
                  <a:outerShdw blurRad="50800" dist="63500" dir="2700000" algn="tl" rotWithShape="0">
                    <a:srgbClr val="000000">
                      <a:alpha val="48000"/>
                    </a:srgbClr>
                  </a:outerShdw>
                </a:effectLst>
              </a:rPr>
              <a:t>Learning to Engage</a:t>
            </a:r>
          </a:p>
        </p:txBody>
      </p:sp>
      <p:sp>
        <p:nvSpPr>
          <p:cNvPr id="2" name="Content Placeholder 1"/>
          <p:cNvSpPr>
            <a:spLocks noGrp="1"/>
          </p:cNvSpPr>
          <p:nvPr>
            <p:ph idx="1"/>
          </p:nvPr>
        </p:nvSpPr>
        <p:spPr>
          <a:xfrm>
            <a:off x="228600" y="1200150"/>
            <a:ext cx="8763000" cy="3810000"/>
          </a:xfrm>
        </p:spPr>
        <p:txBody>
          <a:bodyPr>
            <a:normAutofit/>
          </a:bodyPr>
          <a:lstStyle/>
          <a:p>
            <a:pPr marL="0" indent="0">
              <a:buNone/>
            </a:pPr>
            <a:r>
              <a:rPr lang="en-US" sz="3200" dirty="0">
                <a:effectLst>
                  <a:glow rad="228600">
                    <a:srgbClr val="000000"/>
                  </a:glow>
                </a:effectLst>
              </a:rPr>
              <a:t>Early Christians struggled with major differences</a:t>
            </a:r>
          </a:p>
          <a:p>
            <a:pPr marL="0" indent="0" algn="just">
              <a:buNone/>
            </a:pPr>
            <a:endParaRPr lang="en-US" sz="3200" i="1" dirty="0">
              <a:effectLst>
                <a:glow rad="228600">
                  <a:srgbClr val="000000"/>
                </a:glow>
              </a:effectLst>
            </a:endParaRPr>
          </a:p>
          <a:p>
            <a:pPr marL="0" indent="0" algn="just">
              <a:buNone/>
            </a:pPr>
            <a:r>
              <a:rPr lang="en-US" sz="3200" i="1" dirty="0">
                <a:effectLst>
                  <a:glow rad="228600">
                    <a:srgbClr val="000000"/>
                  </a:glow>
                </a:effectLst>
              </a:rPr>
              <a:t>Now at this time while the disciples were increasing in number, a complaint arose on the part of the Hellenistic Jews against the native Hebrews, because their widows were being overlooked in the daily serving of food</a:t>
            </a:r>
            <a:r>
              <a:rPr lang="en-US" sz="3200" dirty="0">
                <a:effectLst>
                  <a:glow rad="228600">
                    <a:srgbClr val="000000"/>
                  </a:glow>
                </a:effectLst>
              </a:rPr>
              <a:t>. 																Acts 6:1</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55628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0" y="0"/>
            <a:ext cx="9144000" cy="1123950"/>
          </a:xfrm>
        </p:spPr>
        <p:txBody>
          <a:bodyPr>
            <a:noAutofit/>
          </a:bodyPr>
          <a:lstStyle/>
          <a:p>
            <a:pPr algn="ctr" eaLnBrk="1" hangingPunct="1">
              <a:defRPr/>
            </a:pPr>
            <a:r>
              <a:rPr lang="en-US" sz="6400" b="1" dirty="0">
                <a:effectLst>
                  <a:glow rad="228600">
                    <a:srgbClr val="000000"/>
                  </a:glow>
                  <a:outerShdw blurRad="50800" dist="63500" dir="2700000" algn="tl" rotWithShape="0">
                    <a:srgbClr val="000000">
                      <a:alpha val="48000"/>
                    </a:srgbClr>
                  </a:outerShdw>
                </a:effectLst>
              </a:rPr>
              <a:t>Learning to Engage</a:t>
            </a:r>
          </a:p>
        </p:txBody>
      </p:sp>
      <p:sp>
        <p:nvSpPr>
          <p:cNvPr id="2" name="Content Placeholder 1"/>
          <p:cNvSpPr>
            <a:spLocks noGrp="1"/>
          </p:cNvSpPr>
          <p:nvPr>
            <p:ph idx="1"/>
          </p:nvPr>
        </p:nvSpPr>
        <p:spPr>
          <a:xfrm>
            <a:off x="228600" y="1200150"/>
            <a:ext cx="8763000" cy="3943350"/>
          </a:xfrm>
        </p:spPr>
        <p:txBody>
          <a:bodyPr>
            <a:normAutofit/>
          </a:bodyPr>
          <a:lstStyle/>
          <a:p>
            <a:pPr marL="0" indent="0">
              <a:buNone/>
            </a:pPr>
            <a:r>
              <a:rPr lang="en-US" sz="3200" dirty="0">
                <a:effectLst>
                  <a:glow rad="228600">
                    <a:srgbClr val="000000"/>
                  </a:glow>
                </a:effectLst>
              </a:rPr>
              <a:t>Early Christians struggled with major differences</a:t>
            </a:r>
          </a:p>
          <a:p>
            <a:pPr marL="0" indent="0" algn="just">
              <a:buNone/>
            </a:pPr>
            <a:r>
              <a:rPr lang="en-US" sz="3200" dirty="0">
                <a:effectLst>
                  <a:glow rad="228600">
                    <a:srgbClr val="000000"/>
                  </a:glow>
                </a:effectLst>
              </a:rPr>
              <a:t>A solution was to spend more time together</a:t>
            </a:r>
          </a:p>
          <a:p>
            <a:pPr marL="0" indent="0" algn="just">
              <a:buNone/>
            </a:pPr>
            <a:endParaRPr lang="en-US" sz="3200" i="1" dirty="0">
              <a:effectLst>
                <a:glow rad="228600">
                  <a:srgbClr val="000000"/>
                </a:glow>
              </a:effectLst>
            </a:endParaRPr>
          </a:p>
          <a:p>
            <a:pPr marL="0" indent="0" algn="just">
              <a:buNone/>
            </a:pPr>
            <a:r>
              <a:rPr lang="en-US" sz="3200" i="1" dirty="0">
                <a:effectLst>
                  <a:glow rad="228600">
                    <a:srgbClr val="000000"/>
                  </a:glow>
                </a:effectLst>
              </a:rPr>
              <a:t>Day by day continuing with one mind in the temple, and breaking bread from house to house, they were taking their meals together with gladness and sincerity of heart</a:t>
            </a:r>
            <a:r>
              <a:rPr lang="en-US" sz="3200" dirty="0">
                <a:effectLst>
                  <a:glow rad="228600">
                    <a:srgbClr val="000000"/>
                  </a:glow>
                </a:effectLst>
              </a:rPr>
              <a:t>, 																	Acts 2:46 </a:t>
            </a:r>
          </a:p>
          <a:p>
            <a:pPr marL="0" indent="0" algn="just">
              <a:buNone/>
            </a:pPr>
            <a:endParaRPr lang="en-US" sz="3200" dirty="0">
              <a:effectLst>
                <a:glow rad="228600">
                  <a:srgbClr val="000000"/>
                </a:glo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52592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0" y="0"/>
            <a:ext cx="9144000" cy="1123950"/>
          </a:xfrm>
        </p:spPr>
        <p:txBody>
          <a:bodyPr>
            <a:noAutofit/>
          </a:bodyPr>
          <a:lstStyle/>
          <a:p>
            <a:pPr algn="ctr" eaLnBrk="1" hangingPunct="1">
              <a:defRPr/>
            </a:pPr>
            <a:r>
              <a:rPr lang="en-US" sz="6400" b="1" dirty="0">
                <a:effectLst>
                  <a:glow rad="228600">
                    <a:srgbClr val="000000"/>
                  </a:glow>
                  <a:outerShdw blurRad="50800" dist="63500" dir="2700000" algn="tl" rotWithShape="0">
                    <a:srgbClr val="000000">
                      <a:alpha val="48000"/>
                    </a:srgbClr>
                  </a:outerShdw>
                </a:effectLst>
              </a:rPr>
              <a:t>Learning to Engage</a:t>
            </a:r>
          </a:p>
        </p:txBody>
      </p:sp>
      <p:sp>
        <p:nvSpPr>
          <p:cNvPr id="2" name="Content Placeholder 1"/>
          <p:cNvSpPr>
            <a:spLocks noGrp="1"/>
          </p:cNvSpPr>
          <p:nvPr>
            <p:ph idx="1"/>
          </p:nvPr>
        </p:nvSpPr>
        <p:spPr>
          <a:xfrm>
            <a:off x="228600" y="1200150"/>
            <a:ext cx="8763000" cy="3810000"/>
          </a:xfrm>
        </p:spPr>
        <p:txBody>
          <a:bodyPr>
            <a:normAutofit/>
          </a:bodyPr>
          <a:lstStyle/>
          <a:p>
            <a:pPr marL="0" indent="0">
              <a:buNone/>
            </a:pPr>
            <a:r>
              <a:rPr lang="en-US" sz="3200" dirty="0">
                <a:effectLst>
                  <a:glow rad="228600">
                    <a:srgbClr val="000000"/>
                  </a:glow>
                </a:effectLst>
              </a:rPr>
              <a:t>Early Christians struggled with major differences</a:t>
            </a:r>
          </a:p>
          <a:p>
            <a:pPr marL="0" indent="0" algn="just">
              <a:buNone/>
            </a:pPr>
            <a:r>
              <a:rPr lang="en-US" sz="3200" dirty="0">
                <a:effectLst>
                  <a:glow rad="228600">
                    <a:srgbClr val="000000"/>
                  </a:glow>
                </a:effectLst>
              </a:rPr>
              <a:t>A solution was to spend more time together</a:t>
            </a:r>
          </a:p>
          <a:p>
            <a:pPr marL="0" indent="0" algn="just">
              <a:buNone/>
            </a:pPr>
            <a:r>
              <a:rPr lang="en-US" sz="3200" dirty="0">
                <a:effectLst>
                  <a:glow rad="228600">
                    <a:srgbClr val="000000"/>
                  </a:glow>
                </a:effectLst>
              </a:rPr>
              <a:t>We need to WORK at spending time together</a:t>
            </a:r>
          </a:p>
          <a:p>
            <a:pPr marL="0" indent="0" algn="just">
              <a:buNone/>
            </a:pPr>
            <a:r>
              <a:rPr lang="en-US" sz="3200" dirty="0">
                <a:effectLst>
                  <a:glow rad="228600">
                    <a:srgbClr val="000000"/>
                  </a:glow>
                </a:effectLst>
              </a:rPr>
              <a:t>	Sacrifices of time and energy</a:t>
            </a:r>
          </a:p>
          <a:p>
            <a:pPr marL="0" indent="0" algn="just">
              <a:buNone/>
            </a:pPr>
            <a:r>
              <a:rPr lang="en-US" sz="3200" dirty="0">
                <a:effectLst>
                  <a:glow rad="228600">
                    <a:srgbClr val="000000"/>
                  </a:glow>
                </a:effectLst>
              </a:rPr>
              <a:t>	Getting out of our homes and into our lives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44312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0" y="0"/>
            <a:ext cx="9144000" cy="1123950"/>
          </a:xfrm>
        </p:spPr>
        <p:txBody>
          <a:bodyPr>
            <a:noAutofit/>
          </a:bodyPr>
          <a:lstStyle/>
          <a:p>
            <a:pPr algn="ctr" eaLnBrk="1" hangingPunct="1">
              <a:defRPr/>
            </a:pPr>
            <a:r>
              <a:rPr lang="en-US" sz="7200" b="1" dirty="0">
                <a:effectLst>
                  <a:glow rad="228600">
                    <a:srgbClr val="000000"/>
                  </a:glow>
                  <a:outerShdw blurRad="50800" dist="63500" dir="2700000" algn="tl" rotWithShape="0">
                    <a:srgbClr val="000000">
                      <a:alpha val="48000"/>
                    </a:srgbClr>
                  </a:outerShdw>
                </a:effectLst>
              </a:rPr>
              <a:t>Becoming the New Man</a:t>
            </a:r>
          </a:p>
        </p:txBody>
      </p:sp>
      <p:sp>
        <p:nvSpPr>
          <p:cNvPr id="2" name="Content Placeholder 1"/>
          <p:cNvSpPr>
            <a:spLocks noGrp="1"/>
          </p:cNvSpPr>
          <p:nvPr>
            <p:ph idx="1"/>
          </p:nvPr>
        </p:nvSpPr>
        <p:spPr>
          <a:xfrm>
            <a:off x="228600" y="1200150"/>
            <a:ext cx="8305800" cy="3810000"/>
          </a:xfrm>
        </p:spPr>
        <p:txBody>
          <a:bodyPr>
            <a:normAutofit/>
          </a:bodyPr>
          <a:lstStyle/>
          <a:p>
            <a:pPr marL="0" indent="0" algn="just">
              <a:buNone/>
            </a:pPr>
            <a:r>
              <a:rPr lang="en-US" sz="3200" i="1" dirty="0">
                <a:effectLst>
                  <a:glow rad="228600">
                    <a:srgbClr val="000000"/>
                  </a:glow>
                </a:effectLst>
              </a:rPr>
              <a:t>In reference to your former manner of life, you lay aside the old self, which is being corrupted in accordance with the lusts of deceit, and that you be renewed in the spirit of your mind, and put on the new self, which in the likeness of God has been created in righteousness and holiness of the truth</a:t>
            </a:r>
            <a:r>
              <a:rPr lang="en-US" sz="3200" dirty="0">
                <a:effectLst>
                  <a:glow rad="228600">
                    <a:srgbClr val="000000"/>
                  </a:glow>
                </a:effectLst>
              </a:rPr>
              <a:t>. 															Ephesians 4:22-24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8185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228600" y="57150"/>
            <a:ext cx="8610600" cy="1600200"/>
          </a:xfrm>
        </p:spPr>
        <p:txBody>
          <a:bodyPr>
            <a:noAutofit/>
          </a:bodyPr>
          <a:lstStyle/>
          <a:p>
            <a:pPr algn="ctr">
              <a:defRPr/>
            </a:pPr>
            <a:r>
              <a:rPr lang="en-US" sz="6000" dirty="0">
                <a:effectLst>
                  <a:glow rad="228600">
                    <a:srgbClr val="000000"/>
                  </a:glow>
                  <a:outerShdw blurRad="50800" dist="63500" dir="2700000" algn="tl" rotWithShape="0">
                    <a:srgbClr val="000000">
                      <a:alpha val="48000"/>
                    </a:srgbClr>
                  </a:outerShdw>
                </a:effectLst>
                <a:latin typeface="+mn-lt"/>
              </a:rPr>
              <a:t>What Does It Take To Join The Family Of God?</a:t>
            </a:r>
          </a:p>
        </p:txBody>
      </p:sp>
      <p:sp>
        <p:nvSpPr>
          <p:cNvPr id="3075" name="Rectangle 3"/>
          <p:cNvSpPr>
            <a:spLocks noGrp="1" noChangeArrowheads="1"/>
          </p:cNvSpPr>
          <p:nvPr>
            <p:ph idx="1"/>
          </p:nvPr>
        </p:nvSpPr>
        <p:spPr>
          <a:xfrm>
            <a:off x="228600" y="1962150"/>
            <a:ext cx="8763000" cy="3181350"/>
          </a:xfrm>
        </p:spPr>
        <p:txBody>
          <a:bodyPr>
            <a:normAutofit lnSpcReduction="10000"/>
          </a:bodyPr>
          <a:lstStyle/>
          <a:p>
            <a:pPr marL="0" indent="0" algn="just">
              <a:buNone/>
            </a:pPr>
            <a:r>
              <a:rPr lang="en-US" sz="3600" dirty="0">
                <a:effectLst>
                  <a:glow rad="228600">
                    <a:srgbClr val="040000"/>
                  </a:glow>
                </a:effectLst>
              </a:rPr>
              <a:t>You MUST be imperfect – 1 Tim. 1:9</a:t>
            </a:r>
          </a:p>
          <a:p>
            <a:pPr marL="0" indent="0" algn="just">
              <a:buNone/>
            </a:pPr>
            <a:r>
              <a:rPr lang="en-US" sz="3600" dirty="0">
                <a:effectLst>
                  <a:glow rad="228600">
                    <a:srgbClr val="040000"/>
                  </a:glow>
                </a:effectLst>
              </a:rPr>
              <a:t>You MUST struggle to be faithful – Rom. 3:23</a:t>
            </a:r>
          </a:p>
          <a:p>
            <a:pPr marL="0" indent="0" algn="just">
              <a:buNone/>
            </a:pPr>
            <a:r>
              <a:rPr lang="en-US" sz="3600" dirty="0">
                <a:effectLst>
                  <a:glow rad="228600">
                    <a:srgbClr val="040000"/>
                  </a:glow>
                </a:effectLst>
              </a:rPr>
              <a:t>You MUST want more in life – 2 </a:t>
            </a:r>
            <a:r>
              <a:rPr lang="en-US" sz="3600" dirty="0" err="1">
                <a:effectLst>
                  <a:glow rad="228600">
                    <a:srgbClr val="040000"/>
                  </a:glow>
                </a:effectLst>
              </a:rPr>
              <a:t>Thes</a:t>
            </a:r>
            <a:r>
              <a:rPr lang="en-US" sz="3600" dirty="0">
                <a:effectLst>
                  <a:glow rad="228600">
                    <a:srgbClr val="040000"/>
                  </a:glow>
                </a:effectLst>
              </a:rPr>
              <a:t>. 1:11</a:t>
            </a:r>
          </a:p>
          <a:p>
            <a:pPr marL="0" indent="0" algn="just">
              <a:buNone/>
            </a:pPr>
            <a:r>
              <a:rPr lang="en-US" sz="3600" dirty="0">
                <a:effectLst>
                  <a:glow rad="228600">
                    <a:srgbClr val="040000"/>
                  </a:glow>
                </a:effectLst>
              </a:rPr>
              <a:t>You CANNOT be perfect – Luke 19:10</a:t>
            </a:r>
          </a:p>
          <a:p>
            <a:pPr marL="0" indent="0" algn="just">
              <a:buNone/>
            </a:pPr>
            <a:endParaRPr lang="en-US" sz="2200" dirty="0">
              <a:effectLst>
                <a:glow rad="228600">
                  <a:srgbClr val="040000"/>
                </a:glow>
              </a:effectLst>
            </a:endParaRPr>
          </a:p>
          <a:p>
            <a:pPr marL="0" indent="0" algn="ctr">
              <a:buNone/>
            </a:pPr>
            <a:r>
              <a:rPr lang="en-US" sz="4400" dirty="0">
                <a:effectLst>
                  <a:glow rad="228600">
                    <a:srgbClr val="040000"/>
                  </a:glow>
                </a:effectLst>
              </a:rPr>
              <a:t>Is this you?</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08723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500"/>
                                        <p:tgtEl>
                                          <p:spTgt spid="3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fade">
                                      <p:cBhvr>
                                        <p:cTn id="22" dur="500"/>
                                        <p:tgtEl>
                                          <p:spTgt spid="30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5">
                                            <p:txEl>
                                              <p:pRg st="5" end="5"/>
                                            </p:txEl>
                                          </p:spTgt>
                                        </p:tgtEl>
                                        <p:attrNameLst>
                                          <p:attrName>style.visibility</p:attrName>
                                        </p:attrNameLst>
                                      </p:cBhvr>
                                      <p:to>
                                        <p:strVal val="visible"/>
                                      </p:to>
                                    </p:set>
                                    <p:animEffect transition="in" filter="fade">
                                      <p:cBhvr>
                                        <p:cTn id="27" dur="5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228600" y="57150"/>
            <a:ext cx="8610600" cy="1600200"/>
          </a:xfrm>
        </p:spPr>
        <p:txBody>
          <a:bodyPr>
            <a:noAutofit/>
          </a:bodyPr>
          <a:lstStyle/>
          <a:p>
            <a:pPr algn="ctr">
              <a:defRPr/>
            </a:pPr>
            <a:r>
              <a:rPr lang="en-US" sz="6000" dirty="0">
                <a:effectLst>
                  <a:glow rad="228600">
                    <a:srgbClr val="000000"/>
                  </a:glow>
                  <a:outerShdw blurRad="50800" dist="63500" dir="2700000" algn="tl" rotWithShape="0">
                    <a:srgbClr val="000000">
                      <a:alpha val="48000"/>
                    </a:srgbClr>
                  </a:outerShdw>
                </a:effectLst>
                <a:latin typeface="+mn-lt"/>
              </a:rPr>
              <a:t>What Does It Take To Join The Family Of God?</a:t>
            </a:r>
          </a:p>
        </p:txBody>
      </p:sp>
      <p:sp>
        <p:nvSpPr>
          <p:cNvPr id="3075" name="Rectangle 3"/>
          <p:cNvSpPr>
            <a:spLocks noGrp="1" noChangeArrowheads="1"/>
          </p:cNvSpPr>
          <p:nvPr>
            <p:ph idx="1"/>
          </p:nvPr>
        </p:nvSpPr>
        <p:spPr>
          <a:xfrm>
            <a:off x="228600" y="1962150"/>
            <a:ext cx="8763000" cy="3181350"/>
          </a:xfrm>
        </p:spPr>
        <p:txBody>
          <a:bodyPr>
            <a:normAutofit/>
          </a:bodyPr>
          <a:lstStyle/>
          <a:p>
            <a:pPr marL="0" indent="0" algn="just">
              <a:buNone/>
            </a:pPr>
            <a:r>
              <a:rPr lang="en-US" sz="3600" dirty="0">
                <a:effectLst>
                  <a:glow rad="228600">
                    <a:srgbClr val="040000"/>
                  </a:glow>
                </a:effectLst>
              </a:rPr>
              <a:t>Hear and believe – Romans 10:17</a:t>
            </a:r>
          </a:p>
          <a:p>
            <a:pPr marL="0" indent="0" algn="just">
              <a:buNone/>
            </a:pPr>
            <a:r>
              <a:rPr lang="en-US" sz="3600" dirty="0">
                <a:effectLst>
                  <a:glow rad="228600">
                    <a:srgbClr val="040000"/>
                  </a:glow>
                </a:effectLst>
              </a:rPr>
              <a:t>Confession of Jesus – Hebrews 10:23</a:t>
            </a:r>
          </a:p>
          <a:p>
            <a:pPr marL="0" indent="0" algn="just">
              <a:buNone/>
            </a:pPr>
            <a:r>
              <a:rPr lang="en-US" sz="3600" dirty="0">
                <a:effectLst>
                  <a:glow rad="228600">
                    <a:srgbClr val="040000"/>
                  </a:glow>
                </a:effectLst>
              </a:rPr>
              <a:t>Repentance from sin – Acts 2:38</a:t>
            </a:r>
          </a:p>
          <a:p>
            <a:pPr marL="0" indent="0" algn="just">
              <a:buNone/>
            </a:pPr>
            <a:r>
              <a:rPr lang="en-US" sz="3600" dirty="0">
                <a:effectLst>
                  <a:glow rad="228600">
                    <a:srgbClr val="040000"/>
                  </a:glow>
                </a:effectLst>
              </a:rPr>
              <a:t>Baptism into Christ – Mark 16:16</a:t>
            </a:r>
          </a:p>
          <a:p>
            <a:pPr marL="0" indent="0" algn="just">
              <a:buNone/>
            </a:pPr>
            <a:r>
              <a:rPr lang="en-US" sz="3600" dirty="0">
                <a:effectLst>
                  <a:glow rad="228600">
                    <a:srgbClr val="040000"/>
                  </a:glow>
                </a:effectLst>
              </a:rPr>
              <a:t>Walking in the New Life – 2 Corinthians 5:7</a:t>
            </a:r>
            <a:endParaRPr lang="en-US" sz="4400" dirty="0">
              <a:effectLst>
                <a:glow rad="228600">
                  <a:srgbClr val="040000"/>
                </a:glo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4687445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0" y="0"/>
            <a:ext cx="9144000" cy="1123950"/>
          </a:xfrm>
        </p:spPr>
        <p:txBody>
          <a:bodyPr>
            <a:noAutofit/>
          </a:bodyPr>
          <a:lstStyle/>
          <a:p>
            <a:pPr algn="ctr">
              <a:defRPr/>
            </a:pPr>
            <a:r>
              <a:rPr lang="en-US" sz="6200" b="1" dirty="0">
                <a:effectLst>
                  <a:glow rad="228600">
                    <a:srgbClr val="000000"/>
                  </a:glow>
                  <a:outerShdw blurRad="50800" dist="63500" dir="2700000" algn="tl" rotWithShape="0">
                    <a:srgbClr val="000000">
                      <a:alpha val="48000"/>
                    </a:srgbClr>
                  </a:outerShdw>
                </a:effectLst>
              </a:rPr>
              <a:t>Technology Changed Society</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26093" y="1504950"/>
            <a:ext cx="5891813" cy="339761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9075581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flipH="1">
            <a:off x="6125024" y="1123951"/>
            <a:ext cx="3018975" cy="4019550"/>
          </a:xfrm>
          <a:prstGeom prst="rect">
            <a:avLst/>
          </a:prstGeom>
        </p:spPr>
      </p:pic>
      <p:sp>
        <p:nvSpPr>
          <p:cNvPr id="2" name="Title 1"/>
          <p:cNvSpPr>
            <a:spLocks noGrp="1"/>
          </p:cNvSpPr>
          <p:nvPr>
            <p:ph type="title"/>
          </p:nvPr>
        </p:nvSpPr>
        <p:spPr>
          <a:xfrm>
            <a:off x="0" y="0"/>
            <a:ext cx="9144000" cy="1268016"/>
          </a:xfrm>
        </p:spPr>
        <p:txBody>
          <a:bodyPr>
            <a:noAutofit/>
          </a:bodyPr>
          <a:lstStyle/>
          <a:p>
            <a:pPr algn="ctr"/>
            <a:r>
              <a:rPr lang="en-US" sz="6000" dirty="0">
                <a:effectLst>
                  <a:glow rad="228600">
                    <a:srgbClr val="000403"/>
                  </a:glow>
                </a:effectLst>
                <a:latin typeface="+mn-lt"/>
              </a:rPr>
              <a:t>Technology Changes Society</a:t>
            </a:r>
          </a:p>
        </p:txBody>
      </p:sp>
      <p:sp>
        <p:nvSpPr>
          <p:cNvPr id="3" name="Content Placeholder 2"/>
          <p:cNvSpPr>
            <a:spLocks noGrp="1"/>
          </p:cNvSpPr>
          <p:nvPr>
            <p:ph idx="1"/>
          </p:nvPr>
        </p:nvSpPr>
        <p:spPr>
          <a:xfrm>
            <a:off x="228600" y="1369219"/>
            <a:ext cx="8763000" cy="3263504"/>
          </a:xfrm>
        </p:spPr>
        <p:txBody>
          <a:bodyPr>
            <a:normAutofit/>
          </a:bodyPr>
          <a:lstStyle/>
          <a:p>
            <a:pPr marL="0" indent="0">
              <a:buNone/>
            </a:pPr>
            <a:r>
              <a:rPr lang="en-US" sz="3600" dirty="0">
                <a:effectLst>
                  <a:glow rad="228600">
                    <a:srgbClr val="000000"/>
                  </a:glow>
                </a:effectLst>
              </a:rPr>
              <a:t>Today: the internet and smart phones</a:t>
            </a:r>
          </a:p>
          <a:p>
            <a:pPr marL="0" indent="0">
              <a:buNone/>
            </a:pPr>
            <a:r>
              <a:rPr lang="en-US" sz="3600" dirty="0">
                <a:effectLst>
                  <a:glow rad="228600">
                    <a:srgbClr val="000000"/>
                  </a:glow>
                </a:effectLst>
              </a:rPr>
              <a:t>  - Able to encourage or contact others </a:t>
            </a:r>
          </a:p>
          <a:p>
            <a:pPr marL="0" indent="0">
              <a:buNone/>
            </a:pPr>
            <a:r>
              <a:rPr lang="en-US" sz="3600" dirty="0">
                <a:effectLst>
                  <a:glow rad="228600">
                    <a:srgbClr val="000000"/>
                  </a:glow>
                </a:effectLst>
              </a:rPr>
              <a:t>  - Able to find information immediately</a:t>
            </a:r>
          </a:p>
          <a:p>
            <a:pPr marL="0" indent="0">
              <a:buNone/>
            </a:pPr>
            <a:endParaRPr lang="en-US" sz="3600" dirty="0">
              <a:effectLst>
                <a:glow rad="228600">
                  <a:srgbClr val="000000"/>
                </a:glow>
              </a:effectLst>
            </a:endParaRPr>
          </a:p>
          <a:p>
            <a:pPr marL="0" indent="0">
              <a:buNone/>
            </a:pPr>
            <a:endParaRPr lang="en-US" sz="3600" dirty="0">
              <a:effectLst>
                <a:glow rad="228600">
                  <a:srgbClr val="000000"/>
                </a:glow>
              </a:effectLst>
            </a:endParaRPr>
          </a:p>
        </p:txBody>
      </p:sp>
      <p:sp>
        <p:nvSpPr>
          <p:cNvPr id="5" name="Rounded Rectangle 4"/>
          <p:cNvSpPr/>
          <p:nvPr/>
        </p:nvSpPr>
        <p:spPr>
          <a:xfrm>
            <a:off x="838201" y="3133726"/>
            <a:ext cx="7543798" cy="1962150"/>
          </a:xfrm>
          <a:prstGeom prst="roundRect">
            <a:avLst/>
          </a:prstGeom>
          <a:solidFill>
            <a:srgbClr val="00206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rPr>
              <a:t>POINT: There are MANY useful ways that technology enables us to serve God</a:t>
            </a:r>
            <a:r>
              <a:rPr lang="en-US" sz="4400" dirty="0"/>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8522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flipH="1">
            <a:off x="6125024" y="1123951"/>
            <a:ext cx="3018975" cy="4019550"/>
          </a:xfrm>
          <a:prstGeom prst="rect">
            <a:avLst/>
          </a:prstGeom>
        </p:spPr>
      </p:pic>
      <p:sp>
        <p:nvSpPr>
          <p:cNvPr id="2" name="Title 1"/>
          <p:cNvSpPr>
            <a:spLocks noGrp="1"/>
          </p:cNvSpPr>
          <p:nvPr>
            <p:ph type="title"/>
          </p:nvPr>
        </p:nvSpPr>
        <p:spPr>
          <a:xfrm>
            <a:off x="0" y="0"/>
            <a:ext cx="9144000" cy="1268016"/>
          </a:xfrm>
        </p:spPr>
        <p:txBody>
          <a:bodyPr>
            <a:noAutofit/>
          </a:bodyPr>
          <a:lstStyle/>
          <a:p>
            <a:pPr algn="ctr"/>
            <a:r>
              <a:rPr lang="en-US" sz="6000" dirty="0">
                <a:effectLst>
                  <a:glow rad="228600">
                    <a:srgbClr val="000000"/>
                  </a:glow>
                </a:effectLst>
                <a:latin typeface="+mn-lt"/>
              </a:rPr>
              <a:t>Technology Changes Society</a:t>
            </a:r>
          </a:p>
        </p:txBody>
      </p:sp>
      <p:sp>
        <p:nvSpPr>
          <p:cNvPr id="3" name="Content Placeholder 2"/>
          <p:cNvSpPr>
            <a:spLocks noGrp="1"/>
          </p:cNvSpPr>
          <p:nvPr>
            <p:ph idx="1"/>
          </p:nvPr>
        </p:nvSpPr>
        <p:spPr>
          <a:xfrm>
            <a:off x="228600" y="1369219"/>
            <a:ext cx="8763000" cy="3263504"/>
          </a:xfrm>
        </p:spPr>
        <p:txBody>
          <a:bodyPr>
            <a:normAutofit/>
          </a:bodyPr>
          <a:lstStyle/>
          <a:p>
            <a:pPr marL="0" indent="0">
              <a:buNone/>
            </a:pPr>
            <a:r>
              <a:rPr lang="en-US" sz="3600" dirty="0">
                <a:effectLst>
                  <a:glow rad="228600">
                    <a:srgbClr val="000000"/>
                  </a:glow>
                </a:effectLst>
              </a:rPr>
              <a:t>Today: the internet and smart phones</a:t>
            </a:r>
          </a:p>
          <a:p>
            <a:pPr marL="0" indent="0">
              <a:buNone/>
            </a:pPr>
            <a:r>
              <a:rPr lang="en-US" sz="3600" dirty="0">
                <a:effectLst>
                  <a:glow rad="228600">
                    <a:srgbClr val="000000"/>
                  </a:glow>
                </a:effectLst>
              </a:rPr>
              <a:t>  - Engaging in superficial communication</a:t>
            </a:r>
          </a:p>
          <a:p>
            <a:pPr marL="0" indent="0">
              <a:buNone/>
            </a:pPr>
            <a:r>
              <a:rPr lang="en-US" sz="3600" dirty="0">
                <a:effectLst>
                  <a:glow rad="228600">
                    <a:srgbClr val="000000"/>
                  </a:glow>
                </a:effectLst>
              </a:rPr>
              <a:t>  - Less physical interaction</a:t>
            </a:r>
          </a:p>
          <a:p>
            <a:pPr marL="0" indent="0">
              <a:buNone/>
            </a:pPr>
            <a:r>
              <a:rPr lang="en-US" sz="3600" dirty="0">
                <a:effectLst>
                  <a:glow rad="228600">
                    <a:srgbClr val="000000"/>
                  </a:glow>
                </a:effectLst>
              </a:rPr>
              <a:t>  - Overly expressive</a:t>
            </a:r>
          </a:p>
          <a:p>
            <a:pPr marL="0" indent="0">
              <a:buNone/>
            </a:pPr>
            <a:endParaRPr lang="en-US" sz="3600" dirty="0">
              <a:effectLst>
                <a:glow rad="228600">
                  <a:srgbClr val="000000"/>
                </a:glow>
              </a:effectLst>
            </a:endParaRPr>
          </a:p>
        </p:txBody>
      </p:sp>
      <p:sp>
        <p:nvSpPr>
          <p:cNvPr id="5" name="Rounded Rectangle 4"/>
          <p:cNvSpPr/>
          <p:nvPr/>
        </p:nvSpPr>
        <p:spPr>
          <a:xfrm>
            <a:off x="685800" y="3181351"/>
            <a:ext cx="8001001" cy="1962150"/>
          </a:xfrm>
          <a:prstGeom prst="roundRect">
            <a:avLst/>
          </a:prstGeom>
          <a:solidFill>
            <a:srgbClr val="00206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rPr>
              <a:t>POINT: To rightly use technology we need to be aware of the troubles that it can create</a:t>
            </a:r>
            <a:endParaRPr lang="en-US" sz="4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902763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flipH="1">
            <a:off x="6125024" y="1123951"/>
            <a:ext cx="3018975" cy="4019550"/>
          </a:xfrm>
          <a:prstGeom prst="rect">
            <a:avLst/>
          </a:prstGeom>
        </p:spPr>
      </p:pic>
      <p:sp>
        <p:nvSpPr>
          <p:cNvPr id="2" name="Title 1"/>
          <p:cNvSpPr>
            <a:spLocks noGrp="1"/>
          </p:cNvSpPr>
          <p:nvPr>
            <p:ph type="title"/>
          </p:nvPr>
        </p:nvSpPr>
        <p:spPr>
          <a:xfrm>
            <a:off x="0" y="0"/>
            <a:ext cx="9144000" cy="1268016"/>
          </a:xfrm>
        </p:spPr>
        <p:txBody>
          <a:bodyPr>
            <a:noAutofit/>
          </a:bodyPr>
          <a:lstStyle/>
          <a:p>
            <a:pPr algn="ctr"/>
            <a:r>
              <a:rPr lang="en-US" sz="6000" dirty="0">
                <a:effectLst>
                  <a:glow rad="228600">
                    <a:srgbClr val="000000"/>
                  </a:glow>
                </a:effectLst>
                <a:latin typeface="+mn-lt"/>
              </a:rPr>
              <a:t>Technology Changes Society</a:t>
            </a:r>
          </a:p>
        </p:txBody>
      </p:sp>
      <p:sp>
        <p:nvSpPr>
          <p:cNvPr id="3" name="Content Placeholder 2"/>
          <p:cNvSpPr>
            <a:spLocks noGrp="1"/>
          </p:cNvSpPr>
          <p:nvPr>
            <p:ph idx="1"/>
          </p:nvPr>
        </p:nvSpPr>
        <p:spPr>
          <a:xfrm>
            <a:off x="228600" y="1369219"/>
            <a:ext cx="8763000" cy="3263504"/>
          </a:xfrm>
        </p:spPr>
        <p:txBody>
          <a:bodyPr>
            <a:normAutofit/>
          </a:bodyPr>
          <a:lstStyle/>
          <a:p>
            <a:pPr marL="0" indent="0">
              <a:buNone/>
            </a:pPr>
            <a:r>
              <a:rPr lang="en-US" sz="3600" dirty="0">
                <a:effectLst>
                  <a:glow rad="228600">
                    <a:srgbClr val="000000"/>
                  </a:glow>
                </a:effectLst>
              </a:rPr>
              <a:t>Today: the internet and smart phones</a:t>
            </a:r>
          </a:p>
          <a:p>
            <a:pPr marL="0" indent="0">
              <a:buNone/>
            </a:pPr>
            <a:r>
              <a:rPr lang="en-US" sz="3600" dirty="0">
                <a:effectLst>
                  <a:glow rad="228600">
                    <a:srgbClr val="000000"/>
                  </a:glow>
                </a:effectLst>
              </a:rPr>
              <a:t>  - Engaging in superficial communication</a:t>
            </a:r>
          </a:p>
          <a:p>
            <a:pPr marL="0" indent="0">
              <a:buNone/>
            </a:pPr>
            <a:r>
              <a:rPr lang="en-US" sz="3600" dirty="0">
                <a:effectLst>
                  <a:glow rad="228600">
                    <a:srgbClr val="000000"/>
                  </a:glow>
                </a:effectLst>
              </a:rPr>
              <a:t>  - Less physical interaction</a:t>
            </a:r>
          </a:p>
          <a:p>
            <a:pPr marL="0" indent="0">
              <a:buNone/>
            </a:pPr>
            <a:r>
              <a:rPr lang="en-US" sz="3600" dirty="0">
                <a:effectLst>
                  <a:glow rad="228600">
                    <a:srgbClr val="000000"/>
                  </a:glow>
                </a:effectLst>
              </a:rPr>
              <a:t>  - Overly expressive</a:t>
            </a:r>
          </a:p>
          <a:p>
            <a:pPr marL="0" indent="0">
              <a:buNone/>
            </a:pPr>
            <a:endParaRPr lang="en-US" sz="3600" dirty="0">
              <a:effectLst>
                <a:glow rad="228600">
                  <a:srgbClr val="000000"/>
                </a:glow>
              </a:effectLst>
            </a:endParaRPr>
          </a:p>
        </p:txBody>
      </p:sp>
      <p:sp>
        <p:nvSpPr>
          <p:cNvPr id="5" name="Rounded Rectangle 4"/>
          <p:cNvSpPr/>
          <p:nvPr/>
        </p:nvSpPr>
        <p:spPr>
          <a:xfrm>
            <a:off x="685800" y="1504950"/>
            <a:ext cx="8001001" cy="3638551"/>
          </a:xfrm>
          <a:prstGeom prst="roundRect">
            <a:avLst/>
          </a:prstGeom>
          <a:solidFill>
            <a:srgbClr val="00206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rPr>
              <a:t>1 Thessalonians 5:21-22</a:t>
            </a:r>
          </a:p>
          <a:p>
            <a:pPr algn="ctr"/>
            <a:r>
              <a:rPr lang="en-US" sz="44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But examine everything carefully; hold fast to that which is good; abstain from every form of evil</a:t>
            </a:r>
            <a:r>
              <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rPr>
              <a:t>.</a:t>
            </a:r>
            <a:endParaRPr lang="en-US" sz="4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812488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flipH="1">
            <a:off x="6125024" y="1123951"/>
            <a:ext cx="3018975" cy="4019550"/>
          </a:xfrm>
          <a:prstGeom prst="rect">
            <a:avLst/>
          </a:prstGeom>
        </p:spPr>
      </p:pic>
      <p:sp>
        <p:nvSpPr>
          <p:cNvPr id="3074" name="Rectangle 2"/>
          <p:cNvSpPr>
            <a:spLocks noGrp="1" noRot="1" noChangeArrowheads="1"/>
          </p:cNvSpPr>
          <p:nvPr>
            <p:ph type="title"/>
          </p:nvPr>
        </p:nvSpPr>
        <p:spPr>
          <a:xfrm>
            <a:off x="0" y="0"/>
            <a:ext cx="9144000" cy="1123950"/>
          </a:xfrm>
        </p:spPr>
        <p:txBody>
          <a:bodyPr>
            <a:noAutofit/>
          </a:bodyPr>
          <a:lstStyle/>
          <a:p>
            <a:pPr algn="ctr" eaLnBrk="1" hangingPunct="1">
              <a:defRPr/>
            </a:pPr>
            <a:r>
              <a:rPr lang="en-US" sz="6200" b="1" dirty="0">
                <a:effectLst>
                  <a:glow rad="228600">
                    <a:srgbClr val="000000"/>
                  </a:glow>
                  <a:outerShdw blurRad="50800" dist="63500" dir="2700000" algn="tl" rotWithShape="0">
                    <a:srgbClr val="000000">
                      <a:alpha val="48000"/>
                    </a:srgbClr>
                  </a:outerShdw>
                </a:effectLst>
              </a:rPr>
              <a:t>Dangers in Being Wired</a:t>
            </a:r>
          </a:p>
        </p:txBody>
      </p:sp>
      <p:sp>
        <p:nvSpPr>
          <p:cNvPr id="2" name="Content Placeholder 1"/>
          <p:cNvSpPr>
            <a:spLocks noGrp="1"/>
          </p:cNvSpPr>
          <p:nvPr>
            <p:ph idx="1"/>
          </p:nvPr>
        </p:nvSpPr>
        <p:spPr>
          <a:xfrm>
            <a:off x="228600" y="1200150"/>
            <a:ext cx="8763000" cy="3810000"/>
          </a:xfrm>
        </p:spPr>
        <p:txBody>
          <a:bodyPr>
            <a:normAutofit/>
          </a:bodyPr>
          <a:lstStyle/>
          <a:p>
            <a:pPr marL="0" indent="0">
              <a:buNone/>
            </a:pPr>
            <a:r>
              <a:rPr lang="en-US" sz="3600" dirty="0">
                <a:effectLst>
                  <a:glow rad="228600">
                    <a:srgbClr val="000000"/>
                  </a:glow>
                </a:effectLst>
              </a:rPr>
              <a:t>Being less physically engaged</a:t>
            </a:r>
          </a:p>
          <a:p>
            <a:pPr marL="0" indent="0">
              <a:buNone/>
            </a:pPr>
            <a:r>
              <a:rPr lang="en-US" sz="3600" dirty="0">
                <a:effectLst>
                  <a:glow rad="228600">
                    <a:srgbClr val="000000"/>
                  </a:glow>
                </a:effectLst>
              </a:rPr>
              <a:t>  1 Peter 4:7-11</a:t>
            </a:r>
          </a:p>
          <a:p>
            <a:pPr marL="0" indent="0">
              <a:buNone/>
            </a:pPr>
            <a:r>
              <a:rPr lang="en-US" sz="3600" dirty="0">
                <a:effectLst>
                  <a:glow rad="228600">
                    <a:srgbClr val="000000"/>
                  </a:glow>
                </a:effectLst>
              </a:rPr>
              <a:t>  Christians need one another’s presence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460731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0" y="0"/>
            <a:ext cx="9144000" cy="1123950"/>
          </a:xfrm>
        </p:spPr>
        <p:txBody>
          <a:bodyPr>
            <a:noAutofit/>
          </a:bodyPr>
          <a:lstStyle/>
          <a:p>
            <a:pPr algn="ctr">
              <a:defRPr/>
            </a:pPr>
            <a:r>
              <a:rPr lang="en-US" sz="6200" b="1" dirty="0">
                <a:solidFill>
                  <a:prstClr val="white"/>
                </a:solidFill>
                <a:effectLst>
                  <a:glow rad="228600">
                    <a:srgbClr val="000000"/>
                  </a:glow>
                  <a:outerShdw blurRad="50800" dist="63500" dir="2700000" algn="tl" rotWithShape="0">
                    <a:srgbClr val="000000">
                      <a:alpha val="48000"/>
                    </a:srgbClr>
                  </a:outerShdw>
                </a:effectLst>
              </a:rPr>
              <a:t>Dangers in Being Wired</a:t>
            </a:r>
            <a:endParaRPr lang="en-US" sz="6400" b="1" dirty="0">
              <a:effectLst>
                <a:glow rad="228600">
                  <a:srgbClr val="000000"/>
                </a:glow>
                <a:outerShdw blurRad="50800" dist="63500" dir="2700000" algn="tl" rotWithShape="0">
                  <a:srgbClr val="000000">
                    <a:alpha val="48000"/>
                  </a:srgbClr>
                </a:outerShdw>
              </a:effectLst>
            </a:endParaRPr>
          </a:p>
        </p:txBody>
      </p:sp>
      <p:sp>
        <p:nvSpPr>
          <p:cNvPr id="2" name="Content Placeholder 1"/>
          <p:cNvSpPr>
            <a:spLocks noGrp="1"/>
          </p:cNvSpPr>
          <p:nvPr>
            <p:ph idx="1"/>
          </p:nvPr>
        </p:nvSpPr>
        <p:spPr>
          <a:xfrm>
            <a:off x="228600" y="1200150"/>
            <a:ext cx="8763000" cy="3810000"/>
          </a:xfrm>
        </p:spPr>
        <p:txBody>
          <a:bodyPr>
            <a:normAutofit/>
          </a:bodyPr>
          <a:lstStyle/>
          <a:p>
            <a:pPr marL="0" indent="0">
              <a:buNone/>
            </a:pPr>
            <a:r>
              <a:rPr lang="en-US" sz="3600" dirty="0">
                <a:effectLst>
                  <a:glow rad="228600">
                    <a:srgbClr val="000000"/>
                  </a:glow>
                </a:effectLst>
              </a:rPr>
              <a:t>Becoming unable to empathize</a:t>
            </a:r>
          </a:p>
          <a:p>
            <a:pPr marL="0" indent="0">
              <a:buNone/>
            </a:pPr>
            <a:r>
              <a:rPr lang="en-US" sz="3600" dirty="0">
                <a:effectLst>
                  <a:glow rad="228600">
                    <a:srgbClr val="000000"/>
                  </a:glow>
                </a:effectLst>
              </a:rPr>
              <a:t>  Philippians 2:1-11</a:t>
            </a:r>
          </a:p>
          <a:p>
            <a:pPr marL="0" indent="0">
              <a:buNone/>
            </a:pPr>
            <a:r>
              <a:rPr lang="en-US" sz="3600" dirty="0">
                <a:effectLst>
                  <a:glow rad="228600">
                    <a:srgbClr val="000000"/>
                  </a:glow>
                </a:effectLst>
              </a:rPr>
              <a:t>  Be like Jesus:</a:t>
            </a:r>
          </a:p>
          <a:p>
            <a:pPr marL="0" indent="0">
              <a:buNone/>
            </a:pPr>
            <a:r>
              <a:rPr lang="en-US" sz="3600" dirty="0">
                <a:effectLst>
                  <a:glow rad="228600">
                    <a:srgbClr val="000000"/>
                  </a:glow>
                </a:effectLst>
              </a:rPr>
              <a:t>	Learn by being there</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flipH="1">
            <a:off x="6125024" y="1123951"/>
            <a:ext cx="3018975" cy="401955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04345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flipH="1">
            <a:off x="6125024" y="1123951"/>
            <a:ext cx="3018975" cy="4019550"/>
          </a:xfrm>
          <a:prstGeom prst="rect">
            <a:avLst/>
          </a:prstGeom>
        </p:spPr>
      </p:pic>
      <p:sp>
        <p:nvSpPr>
          <p:cNvPr id="3074" name="Rectangle 2"/>
          <p:cNvSpPr>
            <a:spLocks noGrp="1" noRot="1" noChangeArrowheads="1"/>
          </p:cNvSpPr>
          <p:nvPr>
            <p:ph type="title"/>
          </p:nvPr>
        </p:nvSpPr>
        <p:spPr>
          <a:xfrm>
            <a:off x="0" y="0"/>
            <a:ext cx="9144000" cy="1123950"/>
          </a:xfrm>
        </p:spPr>
        <p:txBody>
          <a:bodyPr>
            <a:noAutofit/>
          </a:bodyPr>
          <a:lstStyle/>
          <a:p>
            <a:pPr algn="ctr">
              <a:defRPr/>
            </a:pPr>
            <a:r>
              <a:rPr lang="en-US" sz="6200" b="1" dirty="0">
                <a:solidFill>
                  <a:prstClr val="white"/>
                </a:solidFill>
                <a:effectLst>
                  <a:glow rad="228600">
                    <a:srgbClr val="000000"/>
                  </a:glow>
                  <a:outerShdw blurRad="50800" dist="63500" dir="2700000" algn="tl" rotWithShape="0">
                    <a:srgbClr val="000000">
                      <a:alpha val="48000"/>
                    </a:srgbClr>
                  </a:outerShdw>
                </a:effectLst>
              </a:rPr>
              <a:t>Dangers in Being Wired</a:t>
            </a:r>
            <a:endParaRPr lang="en-US" sz="6400" b="1" dirty="0">
              <a:effectLst>
                <a:glow rad="228600">
                  <a:srgbClr val="000000"/>
                </a:glow>
                <a:outerShdw blurRad="50800" dist="63500" dir="2700000" algn="tl" rotWithShape="0">
                  <a:srgbClr val="000000">
                    <a:alpha val="48000"/>
                  </a:srgbClr>
                </a:outerShdw>
              </a:effectLst>
            </a:endParaRPr>
          </a:p>
        </p:txBody>
      </p:sp>
      <p:sp>
        <p:nvSpPr>
          <p:cNvPr id="2" name="Content Placeholder 1"/>
          <p:cNvSpPr>
            <a:spLocks noGrp="1"/>
          </p:cNvSpPr>
          <p:nvPr>
            <p:ph idx="1"/>
          </p:nvPr>
        </p:nvSpPr>
        <p:spPr>
          <a:xfrm>
            <a:off x="228600" y="1200150"/>
            <a:ext cx="8763000" cy="3810000"/>
          </a:xfrm>
        </p:spPr>
        <p:txBody>
          <a:bodyPr>
            <a:normAutofit/>
          </a:bodyPr>
          <a:lstStyle/>
          <a:p>
            <a:pPr marL="0" indent="0">
              <a:buNone/>
            </a:pPr>
            <a:r>
              <a:rPr lang="en-US" sz="3600" dirty="0">
                <a:effectLst>
                  <a:glow rad="228600">
                    <a:srgbClr val="000000"/>
                  </a:glow>
                </a:effectLst>
              </a:rPr>
              <a:t>Losing control of our opinions</a:t>
            </a:r>
          </a:p>
          <a:p>
            <a:pPr marL="0" indent="0">
              <a:buNone/>
            </a:pPr>
            <a:r>
              <a:rPr lang="en-US" sz="3600" dirty="0">
                <a:effectLst>
                  <a:glow rad="228600">
                    <a:srgbClr val="000000"/>
                  </a:glow>
                </a:effectLst>
              </a:rPr>
              <a:t>   James 3:1-12</a:t>
            </a:r>
          </a:p>
          <a:p>
            <a:pPr marL="0" indent="0">
              <a:buNone/>
            </a:pPr>
            <a:r>
              <a:rPr lang="en-US" sz="3600" dirty="0">
                <a:effectLst>
                  <a:glow rad="228600">
                    <a:srgbClr val="000000"/>
                  </a:glow>
                </a:effectLst>
              </a:rPr>
              <a:t>   We need to reign in our written words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22697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flipH="1">
            <a:off x="6125024" y="1123951"/>
            <a:ext cx="3018975" cy="4019550"/>
          </a:xfrm>
          <a:prstGeom prst="rect">
            <a:avLst/>
          </a:prstGeom>
        </p:spPr>
      </p:pic>
      <p:sp>
        <p:nvSpPr>
          <p:cNvPr id="3074" name="Rectangle 2"/>
          <p:cNvSpPr>
            <a:spLocks noGrp="1" noRot="1" noChangeArrowheads="1"/>
          </p:cNvSpPr>
          <p:nvPr>
            <p:ph type="title"/>
          </p:nvPr>
        </p:nvSpPr>
        <p:spPr>
          <a:xfrm>
            <a:off x="0" y="0"/>
            <a:ext cx="9144000" cy="1123950"/>
          </a:xfrm>
        </p:spPr>
        <p:txBody>
          <a:bodyPr>
            <a:noAutofit/>
          </a:bodyPr>
          <a:lstStyle/>
          <a:p>
            <a:pPr algn="ctr">
              <a:defRPr/>
            </a:pPr>
            <a:r>
              <a:rPr lang="en-US" sz="6200" b="1" dirty="0">
                <a:solidFill>
                  <a:prstClr val="white"/>
                </a:solidFill>
                <a:effectLst>
                  <a:glow rad="228600">
                    <a:srgbClr val="000000"/>
                  </a:glow>
                  <a:outerShdw blurRad="50800" dist="63500" dir="2700000" algn="tl" rotWithShape="0">
                    <a:srgbClr val="000000">
                      <a:alpha val="48000"/>
                    </a:srgbClr>
                  </a:outerShdw>
                </a:effectLst>
              </a:rPr>
              <a:t>Dangers in Being Wired</a:t>
            </a:r>
            <a:endParaRPr lang="en-US" sz="6400" b="1" dirty="0">
              <a:effectLst>
                <a:glow rad="228600">
                  <a:srgbClr val="000000"/>
                </a:glow>
                <a:outerShdw blurRad="50800" dist="63500" dir="2700000" algn="tl" rotWithShape="0">
                  <a:srgbClr val="000000">
                    <a:alpha val="48000"/>
                  </a:srgbClr>
                </a:outerShdw>
              </a:effectLst>
            </a:endParaRPr>
          </a:p>
        </p:txBody>
      </p:sp>
      <p:sp>
        <p:nvSpPr>
          <p:cNvPr id="2" name="Content Placeholder 1"/>
          <p:cNvSpPr>
            <a:spLocks noGrp="1"/>
          </p:cNvSpPr>
          <p:nvPr>
            <p:ph idx="1"/>
          </p:nvPr>
        </p:nvSpPr>
        <p:spPr>
          <a:xfrm>
            <a:off x="228600" y="1200150"/>
            <a:ext cx="8763000" cy="3810000"/>
          </a:xfrm>
        </p:spPr>
        <p:txBody>
          <a:bodyPr>
            <a:normAutofit/>
          </a:bodyPr>
          <a:lstStyle/>
          <a:p>
            <a:pPr marL="0" indent="0">
              <a:buNone/>
            </a:pPr>
            <a:r>
              <a:rPr lang="en-US" sz="3600" dirty="0">
                <a:effectLst>
                  <a:glow rad="228600">
                    <a:srgbClr val="000000"/>
                  </a:glow>
                </a:effectLst>
              </a:rPr>
              <a:t>More reclusive behavior</a:t>
            </a:r>
          </a:p>
          <a:p>
            <a:pPr marL="0" indent="0">
              <a:buNone/>
            </a:pPr>
            <a:r>
              <a:rPr lang="en-US" sz="3600" dirty="0">
                <a:effectLst>
                  <a:glow rad="228600">
                    <a:srgbClr val="000000"/>
                  </a:glow>
                </a:effectLst>
              </a:rPr>
              <a:t>   Hebrews 10:19-25</a:t>
            </a:r>
          </a:p>
          <a:p>
            <a:pPr marL="0" indent="0">
              <a:buNone/>
            </a:pPr>
            <a:r>
              <a:rPr lang="en-US" sz="3600" dirty="0">
                <a:effectLst>
                  <a:glow rad="228600">
                    <a:srgbClr val="000000"/>
                  </a:glow>
                </a:effectLst>
              </a:rPr>
              <a:t>   Danger of losing accountability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160032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3E4F19A7-A959-40BB-972C-4880BAF8EB0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105445</TotalTime>
  <Words>1891</Words>
  <Application>Microsoft Macintosh PowerPoint</Application>
  <PresentationFormat>On-screen Show (16:9)</PresentationFormat>
  <Paragraphs>124</Paragraphs>
  <Slides>18</Slides>
  <Notes>18</Notes>
  <HiddenSlides>0</HiddenSlides>
  <MMClips>0</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Office Theme</vt:lpstr>
      <vt:lpstr>Technology Changed Society</vt:lpstr>
      <vt:lpstr>Technology Changed Society</vt:lpstr>
      <vt:lpstr>Technology Changes Society</vt:lpstr>
      <vt:lpstr>Technology Changes Society</vt:lpstr>
      <vt:lpstr>Technology Changes Society</vt:lpstr>
      <vt:lpstr>Dangers in Being Wired</vt:lpstr>
      <vt:lpstr>Dangers in Being Wired</vt:lpstr>
      <vt:lpstr>Dangers in Being Wired</vt:lpstr>
      <vt:lpstr>Dangers in Being Wired</vt:lpstr>
      <vt:lpstr>Dangers in Being Wired</vt:lpstr>
      <vt:lpstr>Dangers in Being Wired</vt:lpstr>
      <vt:lpstr>Dangers in Being Wired</vt:lpstr>
      <vt:lpstr>Learning to Engage</vt:lpstr>
      <vt:lpstr>Learning to Engage</vt:lpstr>
      <vt:lpstr>Learning to Engage</vt:lpstr>
      <vt:lpstr>Becoming the New Man</vt:lpstr>
      <vt:lpstr>What Does It Take To Join The Family Of God?</vt:lpstr>
      <vt:lpstr>What Does It Take To Join The Family Of God?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Communion</dc:title>
  <dc:creator>BRIAN HAINES</dc:creator>
  <cp:lastModifiedBy>Kyle Pope</cp:lastModifiedBy>
  <cp:revision>458</cp:revision>
  <dcterms:created xsi:type="dcterms:W3CDTF">2019-09-22T23:25:28Z</dcterms:created>
  <dcterms:modified xsi:type="dcterms:W3CDTF">2019-09-22T23:26:18Z</dcterms:modified>
</cp:coreProperties>
</file>