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notesSlides/notesSlide24.xml" ContentType="application/vnd.openxmlformats-officedocument.presentationml.notes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4277" r:id="rId1"/>
  </p:sldMasterIdLst>
  <p:notesMasterIdLst>
    <p:notesMasterId r:id="rId26"/>
  </p:notesMasterIdLst>
  <p:sldIdLst>
    <p:sldId id="741" r:id="rId2"/>
    <p:sldId id="808" r:id="rId3"/>
    <p:sldId id="819" r:id="rId4"/>
    <p:sldId id="820" r:id="rId5"/>
    <p:sldId id="955" r:id="rId6"/>
    <p:sldId id="1207" r:id="rId7"/>
    <p:sldId id="1222" r:id="rId8"/>
    <p:sldId id="1223" r:id="rId9"/>
    <p:sldId id="1232" r:id="rId10"/>
    <p:sldId id="1224" r:id="rId11"/>
    <p:sldId id="1225" r:id="rId12"/>
    <p:sldId id="1226" r:id="rId13"/>
    <p:sldId id="826" r:id="rId14"/>
    <p:sldId id="828" r:id="rId15"/>
    <p:sldId id="827" r:id="rId16"/>
    <p:sldId id="829" r:id="rId17"/>
    <p:sldId id="830" r:id="rId18"/>
    <p:sldId id="831" r:id="rId19"/>
    <p:sldId id="832" r:id="rId20"/>
    <p:sldId id="833" r:id="rId21"/>
    <p:sldId id="834" r:id="rId22"/>
    <p:sldId id="843" r:id="rId23"/>
    <p:sldId id="811" r:id="rId24"/>
    <p:sldId id="793" r:id="rId25"/>
  </p:sldIdLst>
  <p:sldSz cx="9144000" cy="5143500" type="screen16x9"/>
  <p:notesSz cx="6858000" cy="9144000"/>
  <p:defaultTextStyle>
    <a:defPPr>
      <a:defRPr lang="en-GB"/>
    </a:defPPr>
    <a:lvl1pPr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1pPr>
    <a:lvl2pPr marL="4572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2pPr>
    <a:lvl3pPr marL="9144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3pPr>
    <a:lvl4pPr marL="13716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4pPr>
    <a:lvl5pPr marL="18288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5pPr>
    <a:lvl6pPr marL="2286000" algn="l" defTabSz="914400" rtl="0" eaLnBrk="1" latinLnBrk="0" hangingPunct="1">
      <a:defRPr kern="1200">
        <a:solidFill>
          <a:schemeClr val="bg1"/>
        </a:solidFill>
        <a:latin typeface="Arial" charset="0"/>
        <a:ea typeface="+mn-ea"/>
        <a:cs typeface="Lucida Sans Unicode" charset="0"/>
      </a:defRPr>
    </a:lvl6pPr>
    <a:lvl7pPr marL="2743200" algn="l" defTabSz="914400" rtl="0" eaLnBrk="1" latinLnBrk="0" hangingPunct="1">
      <a:defRPr kern="1200">
        <a:solidFill>
          <a:schemeClr val="bg1"/>
        </a:solidFill>
        <a:latin typeface="Arial" charset="0"/>
        <a:ea typeface="+mn-ea"/>
        <a:cs typeface="Lucida Sans Unicode" charset="0"/>
      </a:defRPr>
    </a:lvl7pPr>
    <a:lvl8pPr marL="3200400" algn="l" defTabSz="914400" rtl="0" eaLnBrk="1" latinLnBrk="0" hangingPunct="1">
      <a:defRPr kern="1200">
        <a:solidFill>
          <a:schemeClr val="bg1"/>
        </a:solidFill>
        <a:latin typeface="Arial" charset="0"/>
        <a:ea typeface="+mn-ea"/>
        <a:cs typeface="Lucida Sans Unicode" charset="0"/>
      </a:defRPr>
    </a:lvl8pPr>
    <a:lvl9pPr marL="3657600" algn="l" defTabSz="914400" rtl="0" eaLnBrk="1" latinLnBrk="0" hangingPunct="1">
      <a:defRPr kern="1200">
        <a:solidFill>
          <a:schemeClr val="bg1"/>
        </a:solidFill>
        <a:latin typeface="Arial" charset="0"/>
        <a:ea typeface="+mn-ea"/>
        <a:cs typeface="Lucida Sans Unicode" charset="0"/>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p="http://schemas.openxmlformats.org/presentationml/2006/main" xmlns:r="http://schemas.openxmlformats.org/officeDocument/2006/relationships" xmlns:a="http://schemas.openxmlformats.org/drawingml/2006/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000000"/>
    <a:srgbClr val="000403"/>
    <a:srgbClr val="004C22"/>
    <a:srgbClr val="050701"/>
    <a:srgbClr val="020103"/>
    <a:srgbClr val="040000"/>
    <a:srgbClr val="040404"/>
    <a:srgbClr val="020301"/>
    <a:srgbClr val="01090B"/>
    <a:srgbClr val="0B0101"/>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9060" autoAdjust="0"/>
    <p:restoredTop sz="89973" autoAdjust="0"/>
  </p:normalViewPr>
  <p:slideViewPr>
    <p:cSldViewPr>
      <p:cViewPr varScale="1">
        <p:scale>
          <a:sx n="108" d="100"/>
          <a:sy n="108" d="100"/>
        </p:scale>
        <p:origin x="-104" y="-376"/>
      </p:cViewPr>
      <p:guideLst>
        <p:guide orient="horz" pos="1620"/>
        <p:guide pos="2880"/>
      </p:guideLst>
    </p:cSldViewPr>
  </p:slideViewPr>
  <p:outlineViewPr>
    <p:cViewPr varScale="1">
      <p:scale>
        <a:sx n="33" d="100"/>
        <a:sy n="33" d="100"/>
      </p:scale>
      <p:origin x="0" y="-10938"/>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8193"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endParaRPr lang="en-US"/>
          </a:p>
        </p:txBody>
      </p:sp>
      <p:sp>
        <p:nvSpPr>
          <p:cNvPr id="8194"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8195" name="Rectangle 3"/>
          <p:cNvSpPr>
            <a:spLocks noGrp="1" noChangeArrowheads="1"/>
          </p:cNvSpPr>
          <p:nvPr>
            <p:ph type="hdr"/>
          </p:nvPr>
        </p:nvSpPr>
        <p:spPr bwMode="auto">
          <a:xfrm>
            <a:off x="0" y="0"/>
            <a:ext cx="29686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endParaRPr lang="en-GB"/>
          </a:p>
        </p:txBody>
      </p:sp>
      <p:sp>
        <p:nvSpPr>
          <p:cNvPr id="8196" name="Rectangle 4"/>
          <p:cNvSpPr>
            <a:spLocks noGrp="1" noChangeArrowheads="1"/>
          </p:cNvSpPr>
          <p:nvPr>
            <p:ph type="dt"/>
          </p:nvPr>
        </p:nvSpPr>
        <p:spPr bwMode="auto">
          <a:xfrm>
            <a:off x="3884613" y="0"/>
            <a:ext cx="29686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endParaRPr lang="en-GB"/>
          </a:p>
        </p:txBody>
      </p:sp>
      <p:sp>
        <p:nvSpPr>
          <p:cNvPr id="8197" name="Rectangle 5"/>
          <p:cNvSpPr>
            <a:spLocks noGrp="1" noRot="1" noChangeAspect="1" noChangeArrowheads="1"/>
          </p:cNvSpPr>
          <p:nvPr>
            <p:ph type="sldImg"/>
          </p:nvPr>
        </p:nvSpPr>
        <p:spPr bwMode="auto">
          <a:xfrm>
            <a:off x="382588" y="685800"/>
            <a:ext cx="6089650" cy="3425825"/>
          </a:xfrm>
          <a:prstGeom prst="rect">
            <a:avLst/>
          </a:prstGeom>
          <a:noFill/>
          <a:ln w="9525">
            <a:noFill/>
            <a:round/>
            <a:headEnd/>
            <a:tailEnd/>
          </a:ln>
          <a:effectLst/>
        </p:spPr>
      </p:sp>
      <p:sp>
        <p:nvSpPr>
          <p:cNvPr id="8198" name="Rectangle 6"/>
          <p:cNvSpPr>
            <a:spLocks noGrp="1" noChangeArrowheads="1"/>
          </p:cNvSpPr>
          <p:nvPr>
            <p:ph type="body"/>
          </p:nvPr>
        </p:nvSpPr>
        <p:spPr bwMode="auto">
          <a:xfrm>
            <a:off x="685800" y="4343400"/>
            <a:ext cx="5483225" cy="41116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a:p>
        </p:txBody>
      </p:sp>
      <p:sp>
        <p:nvSpPr>
          <p:cNvPr id="8199" name="Rectangle 7"/>
          <p:cNvSpPr>
            <a:spLocks noGrp="1" noChangeArrowheads="1"/>
          </p:cNvSpPr>
          <p:nvPr>
            <p:ph type="ftr"/>
          </p:nvPr>
        </p:nvSpPr>
        <p:spPr bwMode="auto">
          <a:xfrm>
            <a:off x="0" y="8685213"/>
            <a:ext cx="29686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endParaRPr lang="en-GB"/>
          </a:p>
        </p:txBody>
      </p:sp>
      <p:sp>
        <p:nvSpPr>
          <p:cNvPr id="8200" name="Rectangle 8"/>
          <p:cNvSpPr>
            <a:spLocks noGrp="1" noChangeArrowheads="1"/>
          </p:cNvSpPr>
          <p:nvPr>
            <p:ph type="sldNum"/>
          </p:nvPr>
        </p:nvSpPr>
        <p:spPr bwMode="auto">
          <a:xfrm>
            <a:off x="3884613" y="8685213"/>
            <a:ext cx="29686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fld id="{27A1267E-5F3E-4EB0-939F-30DD7A2F0868}" type="slidenum">
              <a:rPr lang="en-GB"/>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15375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i="0" dirty="0">
                <a:effectLst>
                  <a:glow rad="228600">
                    <a:srgbClr val="040000"/>
                  </a:glow>
                </a:effectLst>
              </a:rPr>
              <a:t>Story</a:t>
            </a:r>
            <a:r>
              <a:rPr lang="en-US" sz="1200" i="0" baseline="0" dirty="0">
                <a:effectLst>
                  <a:glow rad="228600">
                    <a:srgbClr val="040000"/>
                  </a:glow>
                </a:effectLst>
              </a:rPr>
              <a:t> of John in Matthew 11</a:t>
            </a:r>
            <a:endParaRPr lang="en-US" sz="1200" i="0" dirty="0">
              <a:effectLst>
                <a:glow rad="228600">
                  <a:srgbClr val="040000"/>
                </a:glow>
              </a:effectLst>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22434391"/>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27A1267E-5F3E-4EB0-939F-30DD7A2F0868}" type="slidenum">
              <a:rPr lang="en-GB" smtClean="0"/>
              <a:pPr/>
              <a:t>10</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0099826"/>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27A1267E-5F3E-4EB0-939F-30DD7A2F0868}" type="slidenum">
              <a:rPr lang="en-GB" smtClean="0"/>
              <a:pPr/>
              <a:t>11</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05600862"/>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27A1267E-5F3E-4EB0-939F-30DD7A2F0868}" type="slidenum">
              <a:rPr lang="en-GB" smtClean="0"/>
              <a:pPr/>
              <a:t>12</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8966073"/>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27A1267E-5F3E-4EB0-939F-30DD7A2F0868}" type="slidenum">
              <a:rPr lang="en-GB" smtClean="0"/>
              <a:pPr/>
              <a:t>13</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2074452"/>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2Ti 2:22 ¶ Now flee from youthful lusts and pursue righteousness, faith, love and peace, with those who call on the Lord from a pure heart. 23 But refuse foolish and ignorant speculations, knowing that they produce quarrels.24 The Lord's bond-servant must not be quarrelsome, but be kind to all, able to teach, patient when wronged,25 with gentleness correcting those who are in opposition, if perhaps God may grant them repentance leading to the knowledge of the truth,</a:t>
            </a:r>
          </a:p>
        </p:txBody>
      </p:sp>
      <p:sp>
        <p:nvSpPr>
          <p:cNvPr id="4" name="Slide Number Placeholder 3"/>
          <p:cNvSpPr>
            <a:spLocks noGrp="1"/>
          </p:cNvSpPr>
          <p:nvPr>
            <p:ph type="sldNum" idx="10"/>
          </p:nvPr>
        </p:nvSpPr>
        <p:spPr/>
        <p:txBody>
          <a:bodyPr/>
          <a:lstStyle/>
          <a:p>
            <a:fld id="{27A1267E-5F3E-4EB0-939F-30DD7A2F0868}" type="slidenum">
              <a:rPr lang="en-GB" smtClean="0"/>
              <a:pPr/>
              <a:t>14</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93068452"/>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27A1267E-5F3E-4EB0-939F-30DD7A2F0868}" type="slidenum">
              <a:rPr lang="en-GB" smtClean="0"/>
              <a:pPr/>
              <a:t>15</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8129137"/>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27A1267E-5F3E-4EB0-939F-30DD7A2F0868}" type="slidenum">
              <a:rPr lang="en-GB" smtClean="0"/>
              <a:pPr/>
              <a:t>16</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73674093"/>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27A1267E-5F3E-4EB0-939F-30DD7A2F0868}" type="slidenum">
              <a:rPr lang="en-GB" smtClean="0"/>
              <a:pPr/>
              <a:t>17</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0105089"/>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27A1267E-5F3E-4EB0-939F-30DD7A2F0868}" type="slidenum">
              <a:rPr lang="en-GB" smtClean="0"/>
              <a:pPr/>
              <a:t>18</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34122012"/>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27A1267E-5F3E-4EB0-939F-30DD7A2F0868}" type="slidenum">
              <a:rPr lang="en-GB" smtClean="0"/>
              <a:pPr/>
              <a:t>19</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4903101"/>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27A1267E-5F3E-4EB0-939F-30DD7A2F0868}" type="slidenum">
              <a:rPr lang="en-GB" smtClean="0"/>
              <a:pPr/>
              <a:t>2</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2319790"/>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US" sz="1200" dirty="0">
                <a:effectLst>
                  <a:glow rad="228600">
                    <a:srgbClr val="000000"/>
                  </a:glow>
                </a:effectLst>
              </a:rPr>
              <a:t>Don’t speak contentiously; Coming across as judgmental</a:t>
            </a:r>
          </a:p>
          <a:p>
            <a:pPr marL="0" indent="0" algn="just">
              <a:buNone/>
            </a:pPr>
            <a:endParaRPr lang="en-US" sz="800" dirty="0">
              <a:effectLst>
                <a:glow rad="228600">
                  <a:srgbClr val="000000"/>
                </a:glow>
              </a:effectLst>
            </a:endParaRPr>
          </a:p>
          <a:p>
            <a:pPr marL="0" indent="0" algn="just">
              <a:buNone/>
            </a:pPr>
            <a:r>
              <a:rPr lang="en-US" sz="1200" i="1" dirty="0">
                <a:effectLst>
                  <a:glow rad="228600">
                    <a:srgbClr val="000000"/>
                  </a:glow>
                </a:effectLst>
              </a:rPr>
              <a:t>Do not speak against one another, brethren. He who speaks against a brother or judges his brother, speaks against the law and judges the law; but if you judge the law, you are not a doer of the law but a judge of it</a:t>
            </a:r>
            <a:r>
              <a:rPr lang="en-US" sz="1200" dirty="0">
                <a:effectLst>
                  <a:glow rad="228600">
                    <a:srgbClr val="000000"/>
                  </a:glow>
                </a:effectLst>
              </a:rPr>
              <a:t>. </a:t>
            </a:r>
            <a:r>
              <a:rPr lang="en-US" sz="1200" baseline="0" dirty="0">
                <a:effectLst>
                  <a:glow rad="228600">
                    <a:srgbClr val="000000"/>
                  </a:glow>
                </a:effectLst>
              </a:rPr>
              <a:t> </a:t>
            </a:r>
            <a:r>
              <a:rPr lang="en-US" sz="1200" dirty="0">
                <a:effectLst>
                  <a:glow rad="228600">
                    <a:srgbClr val="000000"/>
                  </a:glow>
                </a:effectLst>
              </a:rPr>
              <a:t>James 4:11 </a:t>
            </a: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sz="1200" dirty="0">
              <a:effectLst>
                <a:glow rad="228600">
                  <a:srgbClr val="000000"/>
                </a:glow>
              </a:effectLst>
            </a:endParaRPr>
          </a:p>
          <a:p>
            <a:endParaRPr lang="en-US" dirty="0"/>
          </a:p>
        </p:txBody>
      </p:sp>
      <p:sp>
        <p:nvSpPr>
          <p:cNvPr id="4" name="Slide Number Placeholder 3"/>
          <p:cNvSpPr>
            <a:spLocks noGrp="1"/>
          </p:cNvSpPr>
          <p:nvPr>
            <p:ph type="sldNum" idx="10"/>
          </p:nvPr>
        </p:nvSpPr>
        <p:spPr/>
        <p:txBody>
          <a:bodyPr/>
          <a:lstStyle/>
          <a:p>
            <a:fld id="{27A1267E-5F3E-4EB0-939F-30DD7A2F0868}" type="slidenum">
              <a:rPr lang="en-GB" smtClean="0"/>
              <a:pPr/>
              <a:t>20</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89353032"/>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Avoid being hyper critical; listen</a:t>
            </a:r>
            <a:r>
              <a:rPr lang="en-US" baseline="0" dirty="0"/>
              <a:t> before speaking; avoid c</a:t>
            </a:r>
            <a:r>
              <a:rPr lang="en-US" sz="1200" dirty="0">
                <a:effectLst>
                  <a:glow rad="228600">
                    <a:srgbClr val="000000"/>
                  </a:glow>
                </a:effectLst>
              </a:rPr>
              <a:t>oming across as arrogant</a:t>
            </a:r>
          </a:p>
          <a:p>
            <a:pPr marL="0" indent="0" algn="just">
              <a:buNone/>
            </a:pPr>
            <a:endParaRPr lang="en-US" sz="800" dirty="0">
              <a:effectLst>
                <a:glow rad="228600">
                  <a:srgbClr val="000000"/>
                </a:glow>
              </a:effectLst>
            </a:endParaRPr>
          </a:p>
          <a:p>
            <a:pPr marL="0" indent="0" algn="just">
              <a:buNone/>
            </a:pPr>
            <a:r>
              <a:rPr lang="en-US" sz="1200" i="1" dirty="0">
                <a:effectLst>
                  <a:glow rad="228600">
                    <a:srgbClr val="000000"/>
                  </a:glow>
                </a:effectLst>
              </a:rPr>
              <a:t>These are grumblers, finding fault, following after their own lusts; they speak arrogantly, flattering people for the sake of gaining an advantage</a:t>
            </a:r>
            <a:r>
              <a:rPr lang="en-US" sz="1200" dirty="0">
                <a:effectLst>
                  <a:glow rad="228600">
                    <a:srgbClr val="000000"/>
                  </a:glow>
                </a:effectLst>
              </a:rPr>
              <a:t>. Jude 1:16 </a:t>
            </a:r>
          </a:p>
          <a:p>
            <a:endParaRPr lang="en-US" dirty="0"/>
          </a:p>
        </p:txBody>
      </p:sp>
      <p:sp>
        <p:nvSpPr>
          <p:cNvPr id="4" name="Slide Number Placeholder 3"/>
          <p:cNvSpPr>
            <a:spLocks noGrp="1"/>
          </p:cNvSpPr>
          <p:nvPr>
            <p:ph type="sldNum" idx="10"/>
          </p:nvPr>
        </p:nvSpPr>
        <p:spPr/>
        <p:txBody>
          <a:bodyPr/>
          <a:lstStyle/>
          <a:p>
            <a:fld id="{27A1267E-5F3E-4EB0-939F-30DD7A2F0868}" type="slidenum">
              <a:rPr lang="en-GB" smtClean="0"/>
              <a:pPr/>
              <a:t>21</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82173589"/>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US" sz="1200" dirty="0">
                <a:effectLst>
                  <a:glow rad="228600">
                    <a:srgbClr val="000000"/>
                  </a:glow>
                </a:effectLst>
              </a:rPr>
              <a:t>PURPOSE - All things for edification </a:t>
            </a:r>
          </a:p>
          <a:p>
            <a:pPr marL="0" indent="0" algn="just">
              <a:buNone/>
            </a:pPr>
            <a:r>
              <a:rPr lang="en-US" sz="1200" dirty="0">
                <a:effectLst>
                  <a:glow rad="228600">
                    <a:srgbClr val="000000"/>
                  </a:glow>
                </a:effectLst>
              </a:rPr>
              <a:t>GENTLENESS</a:t>
            </a:r>
            <a:r>
              <a:rPr lang="en-US" sz="1200" i="1" dirty="0">
                <a:effectLst>
                  <a:glow rad="228600">
                    <a:srgbClr val="000000"/>
                  </a:glow>
                </a:effectLst>
              </a:rPr>
              <a:t> - </a:t>
            </a:r>
            <a:r>
              <a:rPr lang="en-US" sz="1200" dirty="0">
                <a:effectLst>
                  <a:glow rad="228600">
                    <a:srgbClr val="000000"/>
                  </a:glow>
                </a:effectLst>
              </a:rPr>
              <a:t>Speak the truth with love </a:t>
            </a:r>
          </a:p>
          <a:p>
            <a:pPr marL="0" indent="0" algn="just">
              <a:buNone/>
            </a:pPr>
            <a:r>
              <a:rPr lang="en-US" sz="1200" dirty="0">
                <a:effectLst>
                  <a:glow rad="228600">
                    <a:srgbClr val="000000"/>
                  </a:glow>
                </a:effectLst>
              </a:rPr>
              <a:t>HUMILITY - Put others ahead of yourself </a:t>
            </a:r>
          </a:p>
          <a:p>
            <a:pPr marL="0" indent="0" algn="just">
              <a:buNone/>
            </a:pPr>
            <a:r>
              <a:rPr lang="en-US" sz="1200" dirty="0">
                <a:effectLst>
                  <a:glow rad="228600">
                    <a:srgbClr val="000000"/>
                  </a:glow>
                </a:effectLst>
              </a:rPr>
              <a:t>EMPATHY - Speak the way you would want </a:t>
            </a:r>
          </a:p>
          <a:p>
            <a:pPr marL="0" indent="0" algn="just">
              <a:buNone/>
            </a:pPr>
            <a:r>
              <a:rPr lang="en-US" sz="1200" kern="1200" dirty="0">
                <a:solidFill>
                  <a:srgbClr val="000000"/>
                </a:solidFill>
                <a:effectLst/>
                <a:latin typeface="Times New Roman" pitchFamily="16" charset="0"/>
                <a:ea typeface="+mn-ea"/>
                <a:cs typeface="+mn-cs"/>
              </a:rPr>
              <a:t>DISCERNMENT: Avoid contentious conversations </a:t>
            </a:r>
          </a:p>
          <a:p>
            <a:pPr marL="0" indent="0" algn="just">
              <a:buNone/>
            </a:pPr>
            <a:r>
              <a:rPr lang="en-US" sz="1200" kern="1200" dirty="0">
                <a:solidFill>
                  <a:srgbClr val="000000"/>
                </a:solidFill>
                <a:effectLst/>
                <a:latin typeface="Times New Roman" pitchFamily="16" charset="0"/>
                <a:ea typeface="+mn-ea"/>
                <a:cs typeface="+mn-cs"/>
              </a:rPr>
              <a:t>FORGIVENESS: Don’t take anything personal</a:t>
            </a:r>
          </a:p>
          <a:p>
            <a:pPr marL="0" marR="0" lvl="0" indent="0" algn="just"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kern="1200" dirty="0">
                <a:solidFill>
                  <a:srgbClr val="000000"/>
                </a:solidFill>
                <a:effectLst/>
                <a:latin typeface="Times New Roman" pitchFamily="16" charset="0"/>
                <a:ea typeface="+mn-ea"/>
                <a:cs typeface="+mn-cs"/>
              </a:rPr>
              <a:t>PATIENCE: Think about what you want to say</a:t>
            </a:r>
          </a:p>
          <a:p>
            <a:pPr marL="0" indent="0" algn="just">
              <a:buNone/>
            </a:pPr>
            <a:endParaRPr lang="en-US" sz="1200" dirty="0">
              <a:effectLst>
                <a:glow rad="228600">
                  <a:srgbClr val="000000"/>
                </a:glow>
              </a:effectLst>
            </a:endParaRPr>
          </a:p>
        </p:txBody>
      </p:sp>
      <p:sp>
        <p:nvSpPr>
          <p:cNvPr id="4" name="Slide Number Placeholder 3"/>
          <p:cNvSpPr>
            <a:spLocks noGrp="1"/>
          </p:cNvSpPr>
          <p:nvPr>
            <p:ph type="sldNum" idx="10"/>
          </p:nvPr>
        </p:nvSpPr>
        <p:spPr/>
        <p:txBody>
          <a:bodyPr/>
          <a:lstStyle/>
          <a:p>
            <a:fld id="{27A1267E-5F3E-4EB0-939F-30DD7A2F0868}" type="slidenum">
              <a:rPr lang="en-GB" smtClean="0"/>
              <a:pPr/>
              <a:t>22</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2217468"/>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27A1267E-5F3E-4EB0-939F-30DD7A2F0868}" type="slidenum">
              <a:rPr lang="en-GB" smtClean="0"/>
              <a:pPr/>
              <a:t>23</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1016972"/>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i="0" dirty="0">
              <a:effectLst>
                <a:glow rad="228600">
                  <a:srgbClr val="040000"/>
                </a:glow>
              </a:effectLst>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24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6472147"/>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27A1267E-5F3E-4EB0-939F-30DD7A2F0868}" type="slidenum">
              <a:rPr lang="en-GB" smtClean="0"/>
              <a:pPr/>
              <a:t>3</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88079657"/>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27A1267E-5F3E-4EB0-939F-30DD7A2F0868}" type="slidenum">
              <a:rPr lang="en-GB" smtClean="0"/>
              <a:pPr/>
              <a:t>4</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2756667"/>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a blog called “Stuff on the Road” which was nothing except reports</a:t>
            </a:r>
            <a:r>
              <a:rPr lang="en-US" baseline="0" dirty="0"/>
              <a:t> of items that had fallen on the road</a:t>
            </a:r>
          </a:p>
          <a:p>
            <a:endParaRPr lang="en-US" baseline="0" dirty="0"/>
          </a:p>
          <a:p>
            <a:r>
              <a:rPr lang="en-US" baseline="0" dirty="0"/>
              <a:t>Common items are ladders, tires, mattresses. </a:t>
            </a:r>
            <a:endParaRPr lang="en-US" dirty="0"/>
          </a:p>
        </p:txBody>
      </p:sp>
      <p:sp>
        <p:nvSpPr>
          <p:cNvPr id="4" name="Slide Number Placeholder 3"/>
          <p:cNvSpPr>
            <a:spLocks noGrp="1"/>
          </p:cNvSpPr>
          <p:nvPr>
            <p:ph type="sldNum" idx="10"/>
          </p:nvPr>
        </p:nvSpPr>
        <p:spPr/>
        <p:txBody>
          <a:bodyPr/>
          <a:lstStyle/>
          <a:p>
            <a:fld id="{27A1267E-5F3E-4EB0-939F-30DD7A2F0868}" type="slidenum">
              <a:rPr lang="en-GB" smtClean="0"/>
              <a:pPr/>
              <a:t>5</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7398185"/>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US" sz="1200" dirty="0">
                <a:effectLst>
                  <a:glow rad="228600">
                    <a:srgbClr val="000000"/>
                  </a:glow>
                </a:effectLst>
              </a:rPr>
              <a:t>Intentional</a:t>
            </a:r>
            <a:r>
              <a:rPr lang="en-US" sz="1200" baseline="0" dirty="0">
                <a:effectLst>
                  <a:glow rad="228600">
                    <a:srgbClr val="000000"/>
                  </a:glow>
                </a:effectLst>
              </a:rPr>
              <a:t> and malicious actions are rare. While there is the rare story of the cinderblock dropped on the highway, the exceedingly vast majority of road obstacles are unintended</a:t>
            </a:r>
            <a:endParaRPr lang="en-US" sz="1200" dirty="0">
              <a:effectLst>
                <a:glow rad="228600">
                  <a:srgbClr val="000000"/>
                </a:glow>
              </a:effectLst>
            </a:endParaRPr>
          </a:p>
          <a:p>
            <a:endParaRPr lang="en-US" dirty="0"/>
          </a:p>
        </p:txBody>
      </p:sp>
      <p:sp>
        <p:nvSpPr>
          <p:cNvPr id="4" name="Slide Number Placeholder 3"/>
          <p:cNvSpPr>
            <a:spLocks noGrp="1"/>
          </p:cNvSpPr>
          <p:nvPr>
            <p:ph type="sldNum" idx="10"/>
          </p:nvPr>
        </p:nvSpPr>
        <p:spPr/>
        <p:txBody>
          <a:bodyPr/>
          <a:lstStyle/>
          <a:p>
            <a:fld id="{27A1267E-5F3E-4EB0-939F-30DD7A2F0868}" type="slidenum">
              <a:rPr lang="en-GB" smtClean="0"/>
              <a:pPr/>
              <a:t>6</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047146"/>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18 wheelers</a:t>
            </a:r>
            <a:r>
              <a:rPr lang="en-US" baseline="0" dirty="0"/>
              <a:t> are unaware when they lost tire tread</a:t>
            </a:r>
            <a:endParaRPr lang="en-US" dirty="0"/>
          </a:p>
        </p:txBody>
      </p:sp>
      <p:sp>
        <p:nvSpPr>
          <p:cNvPr id="4" name="Slide Number Placeholder 3"/>
          <p:cNvSpPr>
            <a:spLocks noGrp="1"/>
          </p:cNvSpPr>
          <p:nvPr>
            <p:ph type="sldNum" idx="10"/>
          </p:nvPr>
        </p:nvSpPr>
        <p:spPr/>
        <p:txBody>
          <a:bodyPr/>
          <a:lstStyle/>
          <a:p>
            <a:fld id="{27A1267E-5F3E-4EB0-939F-30DD7A2F0868}" type="slidenum">
              <a:rPr lang="en-GB" smtClean="0"/>
              <a:pPr/>
              <a:t>7</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6036247"/>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27A1267E-5F3E-4EB0-939F-30DD7A2F0868}" type="slidenum">
              <a:rPr lang="en-GB" smtClean="0"/>
              <a:pPr/>
              <a:t>8</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4702363"/>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27A1267E-5F3E-4EB0-939F-30DD7A2F0868}" type="slidenum">
              <a:rPr lang="en-GB" smtClean="0"/>
              <a:pPr/>
              <a:t>9</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945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F06BB6-1C83-4D6F-B78F-6BBF6D5AA7FE}"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185612"/>
      </p:ext>
    </p:extLst>
  </p:cSld>
  <p:clrMapOvr>
    <a:masterClrMapping/>
  </p:clrMapOvr>
  <p:transition>
    <p:fade/>
  </p:transition>
  <p:extLst>
    <p:ext uri="{DCECCB84-F9BA-43D5-87BE-67443E8EF086}">
      <p15:sldGuideLst xmlns:p15="http://schemas.microsoft.com/office/powerpoint/2012/main" xmlns:p="http://schemas.openxmlformats.org/presentationml/2006/main" xmlns:r="http://schemas.openxmlformats.org/officeDocument/2006/relationships" xmlns:a="http://schemas.openxmlformats.org/drawingml/2006/main" xmlns=""/>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3A903E-111F-48EA-A059-B56959FACCE9}"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354172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E8CFA4-D681-4A4A-B796-F15E492D2189}"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67251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51A11-EFD3-4E5E-8C50-A7E50BE2AC63}"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80568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2F056A-644A-4E54-821E-C8FBD46B8A01}"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905826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B455B1-B204-4EE3-8467-719975746DE5}"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97306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1A9235-9CD5-40C1-B792-C21A0B3BEC65}"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242617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63B57A-7FC0-416C-97B8-4047807D353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167886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27AD57-2053-4D84-B514-800E54D628EC}"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9595880"/>
      </p:ext>
    </p:extLst>
  </p:cSld>
  <p:clrMapOvr>
    <a:masterClrMapping/>
  </p:clrMapOvr>
  <p:transition>
    <p:fade/>
  </p:transition>
  <p:extLst>
    <p:ext uri="{DCECCB84-F9BA-43D5-87BE-67443E8EF086}">
      <p15:sldGuideLst xmlns:p15="http://schemas.microsoft.com/office/powerpoint/2012/main" xmlns:p="http://schemas.openxmlformats.org/presentationml/2006/main" xmlns:r="http://schemas.openxmlformats.org/officeDocument/2006/relationships" xmlns:a="http://schemas.openxmlformats.org/drawingml/2006/main" xmlns=""/>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0FC3B0-9A43-48A4-85CE-B999A76FEA98}"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53360794"/>
      </p:ext>
    </p:extLst>
  </p:cSld>
  <p:clrMapOvr>
    <a:masterClrMapping/>
  </p:clrMapOvr>
  <p:transition>
    <p:fade/>
  </p:transition>
  <p:extLst>
    <p:ext uri="{DCECCB84-F9BA-43D5-87BE-67443E8EF086}">
      <p15:sldGuideLst xmlns:p15="http://schemas.microsoft.com/office/powerpoint/2012/main" xmlns:p="http://schemas.openxmlformats.org/presentationml/2006/main" xmlns:r="http://schemas.openxmlformats.org/officeDocument/2006/relationships" xmlns:a="http://schemas.openxmlformats.org/drawingml/2006/main" xmlns=""/>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EE218-E1BD-4DFC-B39D-A601FA6AB8B6}"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335997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226EECE-6E6C-4932-B681-71D70B54B8B5}"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98655599"/>
      </p:ext>
    </p:extLst>
  </p:cSld>
  <p:clrMap bg1="dk1" tx1="lt1" bg2="dk2" tx2="lt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Lst>
  <p:transition>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p="http://schemas.openxmlformats.org/presentationml/2006/main" xmlns:r="http://schemas.openxmlformats.org/officeDocument/2006/relationships" xmlns:a="http://schemas.openxmlformats.org/drawingml/2006/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0" y="-628650"/>
            <a:ext cx="9144000" cy="6324600"/>
          </a:xfrm>
        </p:spPr>
        <p:txBody>
          <a:bodyPr>
            <a:noAutofit/>
          </a:bodyPr>
          <a:lstStyle/>
          <a:p>
            <a:pPr algn="ctr">
              <a:defRPr/>
            </a:pPr>
            <a:r>
              <a:rPr lang="en-US" sz="6000" b="1" dirty="0">
                <a:effectLst>
                  <a:glow rad="228600">
                    <a:srgbClr val="000000"/>
                  </a:glow>
                  <a:outerShdw blurRad="50800" dist="63500" dir="2700000" algn="tl" rotWithShape="0">
                    <a:srgbClr val="000000">
                      <a:alpha val="48000"/>
                    </a:srgbClr>
                  </a:outerShdw>
                </a:effectLst>
              </a:rPr>
              <a:t>Being Wise in </a:t>
            </a:r>
            <a:br>
              <a:rPr lang="en-US" sz="6000" b="1" dirty="0">
                <a:effectLst>
                  <a:glow rad="228600">
                    <a:srgbClr val="000000"/>
                  </a:glow>
                  <a:outerShdw blurRad="50800" dist="63500" dir="2700000" algn="tl" rotWithShape="0">
                    <a:srgbClr val="000000">
                      <a:alpha val="48000"/>
                    </a:srgbClr>
                  </a:outerShdw>
                </a:effectLst>
              </a:rPr>
            </a:br>
            <a:r>
              <a:rPr lang="en-US" sz="7200" b="1" dirty="0">
                <a:effectLst>
                  <a:glow rad="228600">
                    <a:srgbClr val="000000"/>
                  </a:glow>
                  <a:outerShdw blurRad="50800" dist="63500" dir="2700000" algn="tl" rotWithShape="0">
                    <a:srgbClr val="000000">
                      <a:alpha val="48000"/>
                    </a:srgbClr>
                  </a:outerShdw>
                </a:effectLst>
              </a:rPr>
              <a:t>Christian </a:t>
            </a:r>
            <a:br>
              <a:rPr lang="en-US" sz="7200" b="1" dirty="0">
                <a:effectLst>
                  <a:glow rad="228600">
                    <a:srgbClr val="000000"/>
                  </a:glow>
                  <a:outerShdw blurRad="50800" dist="63500" dir="2700000" algn="tl" rotWithShape="0">
                    <a:srgbClr val="000000">
                      <a:alpha val="48000"/>
                    </a:srgbClr>
                  </a:outerShdw>
                </a:effectLst>
              </a:rPr>
            </a:br>
            <a:r>
              <a:rPr lang="en-US" sz="7200" b="1" dirty="0">
                <a:effectLst>
                  <a:glow rad="228600">
                    <a:srgbClr val="000000"/>
                  </a:glow>
                  <a:outerShdw blurRad="50800" dist="63500" dir="2700000" algn="tl" rotWithShape="0">
                    <a:srgbClr val="000000">
                      <a:alpha val="48000"/>
                    </a:srgbClr>
                  </a:outerShdw>
                </a:effectLst>
              </a:rPr>
              <a:t>Communication</a:t>
            </a:r>
            <a:r>
              <a:rPr lang="en-US" sz="6000" b="1" dirty="0">
                <a:effectLst>
                  <a:glow rad="228600">
                    <a:srgbClr val="000000"/>
                  </a:glow>
                  <a:outerShdw blurRad="50800" dist="63500" dir="2700000" algn="tl" rotWithShape="0">
                    <a:srgbClr val="000000">
                      <a:alpha val="48000"/>
                    </a:srgbClr>
                  </a:outerShdw>
                </a:effectLst>
              </a:rPr>
              <a:t/>
            </a:r>
            <a:br>
              <a:rPr lang="en-US" sz="6000" b="1" dirty="0">
                <a:effectLst>
                  <a:glow rad="228600">
                    <a:srgbClr val="000000"/>
                  </a:glow>
                  <a:outerShdw blurRad="50800" dist="63500" dir="2700000" algn="tl" rotWithShape="0">
                    <a:srgbClr val="000000">
                      <a:alpha val="48000"/>
                    </a:srgbClr>
                  </a:outerShdw>
                </a:effectLst>
              </a:rPr>
            </a:br>
            <a:r>
              <a:rPr lang="en-US" sz="6000" b="1" dirty="0">
                <a:effectLst>
                  <a:glow rad="228600">
                    <a:srgbClr val="000000"/>
                  </a:glow>
                  <a:outerShdw blurRad="50800" dist="63500" dir="2700000" algn="tl" rotWithShape="0">
                    <a:srgbClr val="000000">
                      <a:alpha val="48000"/>
                    </a:srgbClr>
                  </a:outerShdw>
                </a:effectLst>
              </a:rPr>
              <a:t/>
            </a:r>
            <a:br>
              <a:rPr lang="en-US" sz="6000" b="1" dirty="0">
                <a:effectLst>
                  <a:glow rad="228600">
                    <a:srgbClr val="000000"/>
                  </a:glow>
                  <a:outerShdw blurRad="50800" dist="63500" dir="2700000" algn="tl" rotWithShape="0">
                    <a:srgbClr val="000000">
                      <a:alpha val="48000"/>
                    </a:srgbClr>
                  </a:outerShdw>
                </a:effectLst>
              </a:rPr>
            </a:br>
            <a:r>
              <a:rPr lang="en-US" sz="6000" b="1" dirty="0">
                <a:effectLst>
                  <a:glow rad="228600">
                    <a:srgbClr val="000000"/>
                  </a:glow>
                  <a:outerShdw blurRad="50800" dist="63500" dir="2700000" algn="tl" rotWithShape="0">
                    <a:srgbClr val="000000">
                      <a:alpha val="48000"/>
                    </a:srgbClr>
                  </a:outerShdw>
                </a:effectLst>
              </a:rPr>
              <a:t>1 Peter 3:8-12</a:t>
            </a:r>
            <a:endParaRPr lang="en-US" sz="5500" b="1" dirty="0">
              <a:effectLst>
                <a:glow rad="228600">
                  <a:srgbClr val="000000"/>
                </a:glow>
                <a:outerShdw blurRad="50800" dist="63500" dir="2700000" algn="tl" rotWithShape="0">
                  <a:srgbClr val="000000">
                    <a:alpha val="48000"/>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203709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016"/>
          </a:xfrm>
        </p:spPr>
        <p:txBody>
          <a:bodyPr>
            <a:noAutofit/>
          </a:bodyPr>
          <a:lstStyle/>
          <a:p>
            <a:pPr algn="ctr"/>
            <a:r>
              <a:rPr lang="en-US" sz="8000" dirty="0">
                <a:effectLst>
                  <a:glow rad="228600">
                    <a:srgbClr val="000403"/>
                  </a:glow>
                </a:effectLst>
                <a:latin typeface="+mn-lt"/>
              </a:rPr>
              <a:t>Stumbling Blocks</a:t>
            </a:r>
          </a:p>
        </p:txBody>
      </p:sp>
      <p:sp>
        <p:nvSpPr>
          <p:cNvPr id="3" name="Content Placeholder 2"/>
          <p:cNvSpPr>
            <a:spLocks noGrp="1"/>
          </p:cNvSpPr>
          <p:nvPr>
            <p:ph idx="1"/>
          </p:nvPr>
        </p:nvSpPr>
        <p:spPr>
          <a:xfrm>
            <a:off x="228600" y="1352550"/>
            <a:ext cx="8686800" cy="3733800"/>
          </a:xfrm>
        </p:spPr>
        <p:txBody>
          <a:bodyPr>
            <a:noAutofit/>
          </a:bodyPr>
          <a:lstStyle/>
          <a:p>
            <a:pPr marL="0" indent="0" algn="just">
              <a:buNone/>
            </a:pPr>
            <a:r>
              <a:rPr lang="en-US" sz="3400" dirty="0">
                <a:effectLst>
                  <a:glow rad="228600">
                    <a:srgbClr val="000000"/>
                  </a:glow>
                </a:effectLst>
              </a:rPr>
              <a:t>He said to His disciples, "It is inevitable that </a:t>
            </a:r>
            <a:r>
              <a:rPr lang="en-US" sz="3400" dirty="0">
                <a:solidFill>
                  <a:srgbClr val="FFFF00"/>
                </a:solidFill>
                <a:effectLst>
                  <a:glow rad="228600">
                    <a:srgbClr val="000000"/>
                  </a:glow>
                </a:effectLst>
              </a:rPr>
              <a:t>stumbling blocks </a:t>
            </a:r>
            <a:r>
              <a:rPr lang="en-US" sz="3400" dirty="0">
                <a:effectLst>
                  <a:glow rad="228600">
                    <a:srgbClr val="000000"/>
                  </a:glow>
                </a:effectLst>
              </a:rPr>
              <a:t>come, but woe to him through whom they come! It would be better for him if a millstone were hung around his neck and he were thrown into the sea, than that he would cause one of these little ones to stumble.”  										Luke 17:1-2</a:t>
            </a:r>
          </a:p>
          <a:p>
            <a:pPr marL="0" indent="0" algn="just">
              <a:buNone/>
            </a:pPr>
            <a:endParaRPr lang="en-US" sz="3400" dirty="0">
              <a:effectLst>
                <a:glow rad="228600">
                  <a:srgbClr val="000000"/>
                </a:glow>
              </a:effectLst>
            </a:endParaRPr>
          </a:p>
          <a:p>
            <a:pPr marL="0" indent="0" algn="just">
              <a:buNone/>
            </a:pPr>
            <a:endParaRPr lang="en-US" sz="3400" dirty="0">
              <a:effectLst>
                <a:glow rad="228600">
                  <a:srgbClr val="000000"/>
                </a:glo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301181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016"/>
          </a:xfrm>
        </p:spPr>
        <p:txBody>
          <a:bodyPr>
            <a:noAutofit/>
          </a:bodyPr>
          <a:lstStyle/>
          <a:p>
            <a:pPr algn="ctr"/>
            <a:r>
              <a:rPr lang="en-US" sz="8000" dirty="0">
                <a:effectLst>
                  <a:glow rad="228600">
                    <a:srgbClr val="000403"/>
                  </a:glow>
                </a:effectLst>
                <a:latin typeface="+mn-lt"/>
              </a:rPr>
              <a:t>Stumbling Blocks</a:t>
            </a:r>
          </a:p>
        </p:txBody>
      </p:sp>
      <p:sp>
        <p:nvSpPr>
          <p:cNvPr id="3" name="Content Placeholder 2"/>
          <p:cNvSpPr>
            <a:spLocks noGrp="1"/>
          </p:cNvSpPr>
          <p:nvPr>
            <p:ph idx="1"/>
          </p:nvPr>
        </p:nvSpPr>
        <p:spPr>
          <a:xfrm>
            <a:off x="228600" y="1200150"/>
            <a:ext cx="8686800" cy="4114800"/>
          </a:xfrm>
        </p:spPr>
        <p:txBody>
          <a:bodyPr>
            <a:noAutofit/>
          </a:bodyPr>
          <a:lstStyle/>
          <a:p>
            <a:pPr marL="0" indent="0" algn="just">
              <a:buNone/>
            </a:pPr>
            <a:r>
              <a:rPr lang="en-US" sz="3400" dirty="0">
                <a:effectLst>
                  <a:glow rad="228600">
                    <a:srgbClr val="000000"/>
                  </a:glow>
                </a:effectLst>
              </a:rPr>
              <a:t>Source of Dangers</a:t>
            </a:r>
          </a:p>
          <a:p>
            <a:pPr marL="0" indent="0" algn="just">
              <a:buNone/>
            </a:pPr>
            <a:r>
              <a:rPr lang="en-US" sz="3400" dirty="0">
                <a:effectLst>
                  <a:glow rad="228600">
                    <a:srgbClr val="000000"/>
                  </a:glow>
                </a:effectLst>
              </a:rPr>
              <a:t>   Careless communication</a:t>
            </a:r>
          </a:p>
          <a:p>
            <a:pPr marL="0" indent="0" algn="just">
              <a:buNone/>
            </a:pPr>
            <a:r>
              <a:rPr lang="en-US" sz="3400" dirty="0">
                <a:effectLst>
                  <a:glow rad="228600">
                    <a:srgbClr val="000000"/>
                  </a:glow>
                </a:effectLst>
              </a:rPr>
              <a:t>	- An unbridled tongue</a:t>
            </a:r>
          </a:p>
          <a:p>
            <a:pPr marL="0" indent="0" algn="just">
              <a:buNone/>
            </a:pPr>
            <a:r>
              <a:rPr lang="en-US" sz="3400" dirty="0">
                <a:effectLst>
                  <a:glow rad="228600">
                    <a:srgbClr val="000000"/>
                  </a:glow>
                </a:effectLst>
              </a:rPr>
              <a:t>   Reckless words</a:t>
            </a:r>
          </a:p>
          <a:p>
            <a:pPr marL="0" indent="0" algn="just">
              <a:buNone/>
            </a:pPr>
            <a:r>
              <a:rPr lang="en-US" sz="3400" dirty="0">
                <a:effectLst>
                  <a:glow rad="228600">
                    <a:srgbClr val="000000"/>
                  </a:glow>
                </a:effectLst>
              </a:rPr>
              <a:t>	- Speaking with dark motives</a:t>
            </a:r>
          </a:p>
          <a:p>
            <a:pPr marL="0" indent="0" algn="just">
              <a:buNone/>
            </a:pPr>
            <a:r>
              <a:rPr lang="en-US" sz="3400" dirty="0">
                <a:effectLst>
                  <a:glow rad="228600">
                    <a:srgbClr val="000000"/>
                  </a:glow>
                </a:effectLst>
              </a:rPr>
              <a:t>   Unmaintained behavior</a:t>
            </a:r>
          </a:p>
          <a:p>
            <a:pPr marL="0" indent="0" algn="just">
              <a:buNone/>
            </a:pPr>
            <a:r>
              <a:rPr lang="en-US" sz="3400" dirty="0">
                <a:effectLst>
                  <a:glow rad="228600">
                    <a:srgbClr val="000000"/>
                  </a:glow>
                </a:effectLst>
              </a:rPr>
              <a:t>	- Not careful in our relationships</a:t>
            </a:r>
          </a:p>
          <a:p>
            <a:pPr marL="0" indent="0" algn="just">
              <a:buNone/>
            </a:pPr>
            <a:endParaRPr lang="en-US" sz="3400" dirty="0">
              <a:effectLst>
                <a:glow rad="228600">
                  <a:srgbClr val="000000"/>
                </a:glow>
              </a:effectLst>
            </a:endParaRPr>
          </a:p>
          <a:p>
            <a:pPr marL="0" indent="0" algn="just">
              <a:buNone/>
            </a:pPr>
            <a:endParaRPr lang="en-US" sz="3400" dirty="0">
              <a:effectLst>
                <a:glow rad="228600">
                  <a:srgbClr val="000000"/>
                </a:glo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453556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016"/>
          </a:xfrm>
        </p:spPr>
        <p:txBody>
          <a:bodyPr>
            <a:noAutofit/>
          </a:bodyPr>
          <a:lstStyle/>
          <a:p>
            <a:pPr algn="ctr"/>
            <a:r>
              <a:rPr lang="en-US" sz="8000" dirty="0">
                <a:effectLst>
                  <a:glow rad="228600">
                    <a:srgbClr val="000403"/>
                  </a:glow>
                </a:effectLst>
                <a:latin typeface="+mn-lt"/>
              </a:rPr>
              <a:t>Stumbling Blocks</a:t>
            </a:r>
          </a:p>
        </p:txBody>
      </p:sp>
      <p:sp>
        <p:nvSpPr>
          <p:cNvPr id="3" name="Content Placeholder 2"/>
          <p:cNvSpPr>
            <a:spLocks noGrp="1"/>
          </p:cNvSpPr>
          <p:nvPr>
            <p:ph idx="1"/>
          </p:nvPr>
        </p:nvSpPr>
        <p:spPr>
          <a:xfrm>
            <a:off x="228600" y="1200150"/>
            <a:ext cx="8686800" cy="4114800"/>
          </a:xfrm>
        </p:spPr>
        <p:txBody>
          <a:bodyPr>
            <a:noAutofit/>
          </a:bodyPr>
          <a:lstStyle/>
          <a:p>
            <a:pPr marL="0" indent="0" algn="just">
              <a:buNone/>
            </a:pPr>
            <a:r>
              <a:rPr lang="en-US" sz="3400" dirty="0">
                <a:effectLst>
                  <a:glow rad="228600">
                    <a:srgbClr val="000000"/>
                  </a:glow>
                </a:effectLst>
              </a:rPr>
              <a:t>Nature of the danger</a:t>
            </a:r>
          </a:p>
          <a:p>
            <a:pPr marL="0" indent="0" algn="just">
              <a:buNone/>
            </a:pPr>
            <a:r>
              <a:rPr lang="en-US" sz="3400" dirty="0">
                <a:effectLst>
                  <a:glow rad="228600">
                    <a:srgbClr val="000000"/>
                  </a:glow>
                </a:effectLst>
              </a:rPr>
              <a:t>   Those closest are hurt the worst</a:t>
            </a:r>
          </a:p>
          <a:p>
            <a:pPr marL="0" indent="0" algn="just">
              <a:buNone/>
            </a:pPr>
            <a:r>
              <a:rPr lang="en-US" sz="3400" dirty="0">
                <a:effectLst>
                  <a:glow rad="228600">
                    <a:srgbClr val="000000"/>
                  </a:glow>
                </a:effectLst>
              </a:rPr>
              <a:t>	Husbands, Wives, Children, Brethren</a:t>
            </a:r>
          </a:p>
          <a:p>
            <a:pPr marL="0" indent="0" algn="just">
              <a:buNone/>
            </a:pPr>
            <a:r>
              <a:rPr lang="en-US" sz="3400" dirty="0">
                <a:effectLst>
                  <a:glow rad="228600">
                    <a:srgbClr val="000000"/>
                  </a:glow>
                </a:effectLst>
              </a:rPr>
              <a:t>   Minimal knowledge of our harm</a:t>
            </a:r>
          </a:p>
          <a:p>
            <a:pPr marL="0" indent="0" algn="just">
              <a:buNone/>
            </a:pPr>
            <a:r>
              <a:rPr lang="en-US" sz="3400" dirty="0">
                <a:effectLst>
                  <a:glow rad="228600">
                    <a:srgbClr val="000000"/>
                  </a:glow>
                </a:effectLst>
              </a:rPr>
              <a:t>	Ignorant of the great harm we cause</a:t>
            </a:r>
          </a:p>
          <a:p>
            <a:pPr marL="0" indent="0" algn="just">
              <a:buNone/>
            </a:pPr>
            <a:r>
              <a:rPr lang="en-US" sz="3400" dirty="0">
                <a:effectLst>
                  <a:glow rad="228600">
                    <a:srgbClr val="000000"/>
                  </a:glow>
                </a:effectLst>
              </a:rPr>
              <a:t>   Massive damage to those around us</a:t>
            </a:r>
          </a:p>
          <a:p>
            <a:pPr marL="0" indent="0" algn="just">
              <a:buNone/>
            </a:pPr>
            <a:r>
              <a:rPr lang="en-US" sz="3400" dirty="0">
                <a:effectLst>
                  <a:glow rad="228600">
                    <a:srgbClr val="000000"/>
                  </a:glow>
                </a:effectLst>
              </a:rPr>
              <a:t>	Souls are being lost!</a:t>
            </a:r>
          </a:p>
          <a:p>
            <a:pPr marL="0" indent="0" algn="just">
              <a:buNone/>
            </a:pPr>
            <a:endParaRPr lang="en-US" sz="3400" dirty="0">
              <a:effectLst>
                <a:glow rad="228600">
                  <a:srgbClr val="000000"/>
                </a:glow>
              </a:effectLst>
            </a:endParaRPr>
          </a:p>
          <a:p>
            <a:pPr marL="0" indent="0" algn="just">
              <a:buNone/>
            </a:pPr>
            <a:endParaRPr lang="en-US" sz="3400" dirty="0">
              <a:effectLst>
                <a:glow rad="228600">
                  <a:srgbClr val="000000"/>
                </a:glo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37312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016"/>
          </a:xfrm>
        </p:spPr>
        <p:txBody>
          <a:bodyPr>
            <a:noAutofit/>
          </a:bodyPr>
          <a:lstStyle/>
          <a:p>
            <a:pPr algn="ctr"/>
            <a:r>
              <a:rPr lang="en-US" sz="6600" dirty="0">
                <a:effectLst>
                  <a:glow rad="228600">
                    <a:srgbClr val="000403"/>
                  </a:glow>
                </a:effectLst>
                <a:latin typeface="+mn-lt"/>
              </a:rPr>
              <a:t>Saying the Wrong Thing</a:t>
            </a:r>
          </a:p>
        </p:txBody>
      </p:sp>
      <p:sp>
        <p:nvSpPr>
          <p:cNvPr id="3" name="Content Placeholder 2"/>
          <p:cNvSpPr>
            <a:spLocks noGrp="1"/>
          </p:cNvSpPr>
          <p:nvPr>
            <p:ph idx="1"/>
          </p:nvPr>
        </p:nvSpPr>
        <p:spPr>
          <a:xfrm>
            <a:off x="381000" y="1268016"/>
            <a:ext cx="8686800" cy="3970734"/>
          </a:xfrm>
        </p:spPr>
        <p:txBody>
          <a:bodyPr>
            <a:normAutofit/>
          </a:bodyPr>
          <a:lstStyle/>
          <a:p>
            <a:pPr marL="0" indent="0" algn="just">
              <a:buNone/>
            </a:pPr>
            <a:r>
              <a:rPr lang="en-US" sz="3600" dirty="0">
                <a:effectLst>
                  <a:glow rad="228600">
                    <a:srgbClr val="000000"/>
                  </a:glow>
                </a:effectLst>
              </a:rPr>
              <a:t>It can be easy to say the wrong thing</a:t>
            </a:r>
          </a:p>
          <a:p>
            <a:pPr marL="0" indent="0" algn="just">
              <a:buNone/>
            </a:pPr>
            <a:endParaRPr lang="en-US" sz="3600" dirty="0">
              <a:effectLst>
                <a:glow rad="228600">
                  <a:srgbClr val="000000"/>
                </a:glow>
              </a:effectLst>
            </a:endParaRPr>
          </a:p>
          <a:p>
            <a:pPr marL="0" indent="0" algn="just">
              <a:buNone/>
            </a:pPr>
            <a:r>
              <a:rPr lang="en-US" sz="3600" dirty="0">
                <a:effectLst>
                  <a:glow rad="228600">
                    <a:srgbClr val="000000"/>
                  </a:glow>
                </a:effectLst>
              </a:rPr>
              <a:t>So why even try? Isn’t silence better?</a:t>
            </a:r>
          </a:p>
          <a:p>
            <a:pPr marL="0" indent="0" algn="just">
              <a:buNone/>
            </a:pPr>
            <a:endParaRPr lang="en-US" sz="3600" dirty="0">
              <a:effectLst>
                <a:glow rad="228600">
                  <a:srgbClr val="000000"/>
                </a:glow>
              </a:effectLst>
            </a:endParaRPr>
          </a:p>
          <a:p>
            <a:pPr marL="0" indent="0" algn="just">
              <a:buNone/>
            </a:pPr>
            <a:r>
              <a:rPr lang="en-US" sz="3600" dirty="0">
                <a:effectLst>
                  <a:glow rad="228600">
                    <a:srgbClr val="000000"/>
                  </a:glow>
                </a:effectLst>
              </a:rPr>
              <a:t>We are commanded to have communications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4350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016"/>
          </a:xfrm>
        </p:spPr>
        <p:txBody>
          <a:bodyPr>
            <a:noAutofit/>
          </a:bodyPr>
          <a:lstStyle/>
          <a:p>
            <a:pPr algn="ctr"/>
            <a:r>
              <a:rPr lang="en-US" sz="6600" dirty="0">
                <a:effectLst>
                  <a:glow rad="228600">
                    <a:srgbClr val="000403"/>
                  </a:glow>
                </a:effectLst>
                <a:latin typeface="+mn-lt"/>
              </a:rPr>
              <a:t>Saying the Right Thing</a:t>
            </a:r>
          </a:p>
        </p:txBody>
      </p:sp>
      <p:sp>
        <p:nvSpPr>
          <p:cNvPr id="3" name="Content Placeholder 2"/>
          <p:cNvSpPr>
            <a:spLocks noGrp="1"/>
          </p:cNvSpPr>
          <p:nvPr>
            <p:ph idx="1"/>
          </p:nvPr>
        </p:nvSpPr>
        <p:spPr>
          <a:xfrm>
            <a:off x="152400" y="1268016"/>
            <a:ext cx="8915400" cy="3970734"/>
          </a:xfrm>
        </p:spPr>
        <p:txBody>
          <a:bodyPr>
            <a:normAutofit/>
          </a:bodyPr>
          <a:lstStyle/>
          <a:p>
            <a:pPr marL="0" indent="0" algn="just">
              <a:buNone/>
            </a:pPr>
            <a:r>
              <a:rPr lang="en-US" sz="3600" dirty="0">
                <a:effectLst>
                  <a:glow rad="228600">
                    <a:srgbClr val="000000"/>
                  </a:glow>
                </a:effectLst>
              </a:rPr>
              <a:t>Consider the qualifications of a preacher</a:t>
            </a:r>
          </a:p>
          <a:p>
            <a:pPr marL="0" indent="0" algn="just">
              <a:buNone/>
            </a:pPr>
            <a:r>
              <a:rPr lang="en-US" sz="3600" dirty="0">
                <a:effectLst>
                  <a:glow rad="228600">
                    <a:srgbClr val="000000"/>
                  </a:glow>
                </a:effectLst>
              </a:rPr>
              <a:t>	2 Timothy 2:22-25</a:t>
            </a:r>
          </a:p>
          <a:p>
            <a:pPr marL="0" indent="0" algn="just">
              <a:buNone/>
            </a:pPr>
            <a:endParaRPr lang="en-US" sz="3600" dirty="0">
              <a:effectLst>
                <a:glow rad="228600">
                  <a:srgbClr val="000000"/>
                </a:glow>
              </a:effectLst>
            </a:endParaRPr>
          </a:p>
          <a:p>
            <a:pPr marL="0" indent="0" algn="just">
              <a:buNone/>
            </a:pPr>
            <a:r>
              <a:rPr lang="en-US" sz="3600" dirty="0">
                <a:effectLst>
                  <a:glow rad="228600">
                    <a:srgbClr val="000000"/>
                  </a:glow>
                </a:effectLst>
              </a:rPr>
              <a:t>It can be </a:t>
            </a:r>
            <a:r>
              <a:rPr lang="en-US" sz="3600" i="1" dirty="0">
                <a:effectLst>
                  <a:glow rad="228600">
                    <a:srgbClr val="000000"/>
                  </a:glow>
                </a:effectLst>
              </a:rPr>
              <a:t>easy</a:t>
            </a:r>
            <a:r>
              <a:rPr lang="en-US" sz="3600" dirty="0">
                <a:effectLst>
                  <a:glow rad="228600">
                    <a:srgbClr val="000000"/>
                  </a:glow>
                </a:effectLst>
              </a:rPr>
              <a:t> to say the RIGHT thing</a:t>
            </a:r>
          </a:p>
          <a:p>
            <a:pPr marL="0" indent="0" algn="just">
              <a:buNone/>
            </a:pPr>
            <a:endParaRPr lang="en-US" sz="3600" dirty="0">
              <a:effectLst>
                <a:glow rad="228600">
                  <a:srgbClr val="000000"/>
                </a:glow>
              </a:effectLst>
            </a:endParaRPr>
          </a:p>
          <a:p>
            <a:pPr marL="0" indent="0" algn="just">
              <a:buNone/>
            </a:pPr>
            <a:r>
              <a:rPr lang="en-US" sz="3600" dirty="0">
                <a:effectLst>
                  <a:glow rad="228600">
                    <a:srgbClr val="000000"/>
                  </a:glow>
                </a:effectLst>
              </a:rPr>
              <a:t>Follow </a:t>
            </a:r>
            <a:r>
              <a:rPr lang="en-US" sz="3600" b="1" dirty="0">
                <a:effectLst>
                  <a:glow rad="228600">
                    <a:srgbClr val="000000"/>
                  </a:glow>
                </a:effectLst>
              </a:rPr>
              <a:t>“Kingdom Rules of Communication</a:t>
            </a:r>
            <a:r>
              <a:rPr lang="en-US" sz="3600" dirty="0">
                <a:effectLst>
                  <a:glow rad="228600">
                    <a:srgbClr val="000000"/>
                  </a:glow>
                </a:effectLst>
              </a:rPr>
              <a:t>”</a:t>
            </a:r>
            <a:endParaRPr lang="en-US" sz="3600" b="1" dirty="0">
              <a:effectLst>
                <a:glow rad="228600">
                  <a:srgbClr val="000000"/>
                </a:glo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31660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016"/>
          </a:xfrm>
        </p:spPr>
        <p:txBody>
          <a:bodyPr>
            <a:noAutofit/>
          </a:bodyPr>
          <a:lstStyle/>
          <a:p>
            <a:pPr algn="ctr"/>
            <a:r>
              <a:rPr lang="en-US" sz="6600" dirty="0">
                <a:effectLst>
                  <a:glow rad="228600">
                    <a:srgbClr val="000403"/>
                  </a:glow>
                </a:effectLst>
                <a:latin typeface="+mn-lt"/>
              </a:rPr>
              <a:t>Rule 1 - PURPOSE</a:t>
            </a:r>
          </a:p>
        </p:txBody>
      </p:sp>
      <p:sp>
        <p:nvSpPr>
          <p:cNvPr id="3" name="Content Placeholder 2"/>
          <p:cNvSpPr>
            <a:spLocks noGrp="1"/>
          </p:cNvSpPr>
          <p:nvPr>
            <p:ph idx="1"/>
          </p:nvPr>
        </p:nvSpPr>
        <p:spPr>
          <a:xfrm>
            <a:off x="381000" y="1268016"/>
            <a:ext cx="8382000" cy="3970734"/>
          </a:xfrm>
        </p:spPr>
        <p:txBody>
          <a:bodyPr>
            <a:normAutofit/>
          </a:bodyPr>
          <a:lstStyle/>
          <a:p>
            <a:pPr marL="0" indent="0" algn="just">
              <a:buNone/>
            </a:pPr>
            <a:r>
              <a:rPr lang="en-US" sz="3600" dirty="0">
                <a:effectLst>
                  <a:glow rad="228600">
                    <a:srgbClr val="000000"/>
                  </a:glow>
                </a:effectLst>
              </a:rPr>
              <a:t>All things for edification </a:t>
            </a:r>
          </a:p>
          <a:p>
            <a:pPr marL="0" indent="0" algn="just">
              <a:buNone/>
            </a:pPr>
            <a:r>
              <a:rPr lang="en-US" sz="3600" i="1" dirty="0">
                <a:effectLst>
                  <a:glow rad="228600">
                    <a:srgbClr val="000000"/>
                  </a:glow>
                </a:effectLst>
              </a:rPr>
              <a:t>Let no unwholesome word proceed from your mouth, but only such a word as is good for edification according to the need of the moment, so that it will give grace to those who hear</a:t>
            </a:r>
            <a:r>
              <a:rPr lang="en-US" sz="3600" dirty="0">
                <a:effectLst>
                  <a:glow rad="228600">
                    <a:srgbClr val="000000"/>
                  </a:glow>
                </a:effectLst>
              </a:rPr>
              <a:t>. 															Ephesians 4:29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982926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016"/>
          </a:xfrm>
        </p:spPr>
        <p:txBody>
          <a:bodyPr>
            <a:noAutofit/>
          </a:bodyPr>
          <a:lstStyle/>
          <a:p>
            <a:pPr algn="ctr"/>
            <a:r>
              <a:rPr lang="en-US" sz="6600" dirty="0">
                <a:effectLst>
                  <a:glow rad="228600">
                    <a:srgbClr val="000403"/>
                  </a:glow>
                </a:effectLst>
                <a:latin typeface="+mn-lt"/>
              </a:rPr>
              <a:t>Rule 2 - GENTLENESS</a:t>
            </a:r>
          </a:p>
        </p:txBody>
      </p:sp>
      <p:sp>
        <p:nvSpPr>
          <p:cNvPr id="3" name="Content Placeholder 2"/>
          <p:cNvSpPr>
            <a:spLocks noGrp="1"/>
          </p:cNvSpPr>
          <p:nvPr>
            <p:ph idx="1"/>
          </p:nvPr>
        </p:nvSpPr>
        <p:spPr>
          <a:xfrm>
            <a:off x="381000" y="1268016"/>
            <a:ext cx="8382000" cy="3970734"/>
          </a:xfrm>
        </p:spPr>
        <p:txBody>
          <a:bodyPr>
            <a:normAutofit/>
          </a:bodyPr>
          <a:lstStyle/>
          <a:p>
            <a:pPr marL="0" indent="0" algn="just">
              <a:buNone/>
            </a:pPr>
            <a:r>
              <a:rPr lang="en-US" sz="3600" dirty="0">
                <a:effectLst>
                  <a:glow rad="228600">
                    <a:srgbClr val="000000"/>
                  </a:glow>
                </a:effectLst>
              </a:rPr>
              <a:t>Speak the truth with love </a:t>
            </a:r>
          </a:p>
          <a:p>
            <a:pPr marL="0" indent="0" algn="just">
              <a:buNone/>
            </a:pPr>
            <a:r>
              <a:rPr lang="en-US" sz="3600" i="1" dirty="0">
                <a:effectLst>
                  <a:glow rad="228600">
                    <a:srgbClr val="000000"/>
                  </a:glow>
                </a:effectLst>
              </a:rPr>
              <a:t>but speaking the truth in love, we are to grow up in all aspects into Him who is the head, even Christ</a:t>
            </a:r>
            <a:r>
              <a:rPr lang="en-US" sz="3600" dirty="0">
                <a:effectLst>
                  <a:glow rad="228600">
                    <a:srgbClr val="000000"/>
                  </a:glow>
                </a:effectLst>
              </a:rPr>
              <a:t>, 													Ephesians 4:15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649102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016"/>
          </a:xfrm>
        </p:spPr>
        <p:txBody>
          <a:bodyPr>
            <a:noAutofit/>
          </a:bodyPr>
          <a:lstStyle/>
          <a:p>
            <a:pPr algn="ctr"/>
            <a:r>
              <a:rPr lang="en-US" sz="6600" dirty="0">
                <a:effectLst>
                  <a:glow rad="228600">
                    <a:srgbClr val="000403"/>
                  </a:glow>
                </a:effectLst>
                <a:latin typeface="+mn-lt"/>
              </a:rPr>
              <a:t>Rule 3 - HUMILITY</a:t>
            </a:r>
          </a:p>
        </p:txBody>
      </p:sp>
      <p:sp>
        <p:nvSpPr>
          <p:cNvPr id="3" name="Content Placeholder 2"/>
          <p:cNvSpPr>
            <a:spLocks noGrp="1"/>
          </p:cNvSpPr>
          <p:nvPr>
            <p:ph idx="1"/>
          </p:nvPr>
        </p:nvSpPr>
        <p:spPr>
          <a:xfrm>
            <a:off x="381000" y="1268016"/>
            <a:ext cx="8382000" cy="3970734"/>
          </a:xfrm>
        </p:spPr>
        <p:txBody>
          <a:bodyPr>
            <a:normAutofit lnSpcReduction="10000"/>
          </a:bodyPr>
          <a:lstStyle/>
          <a:p>
            <a:pPr marL="0" indent="0" algn="just">
              <a:buNone/>
            </a:pPr>
            <a:r>
              <a:rPr lang="en-US" sz="3600" dirty="0">
                <a:effectLst>
                  <a:glow rad="228600">
                    <a:srgbClr val="000000"/>
                  </a:glow>
                </a:effectLst>
              </a:rPr>
              <a:t>Put others ahead of yourself </a:t>
            </a:r>
          </a:p>
          <a:p>
            <a:pPr marL="0" indent="0" algn="just">
              <a:buNone/>
            </a:pPr>
            <a:r>
              <a:rPr lang="en-US" sz="3600" i="1" dirty="0">
                <a:effectLst>
                  <a:glow rad="228600">
                    <a:srgbClr val="000000"/>
                  </a:glow>
                </a:effectLst>
              </a:rPr>
              <a:t>Do nothing from selfishness or empty conceit, but with humility of mind regard one another as more important than yourselves; do not merely look out for your own personal interests, but also for the interests of others</a:t>
            </a:r>
            <a:r>
              <a:rPr lang="en-US" sz="3600" dirty="0">
                <a:effectLst>
                  <a:glow rad="228600">
                    <a:srgbClr val="000000"/>
                  </a:glow>
                </a:effectLst>
              </a:rPr>
              <a:t>. 												Philippians 2:3-4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18150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016"/>
          </a:xfrm>
        </p:spPr>
        <p:txBody>
          <a:bodyPr>
            <a:noAutofit/>
          </a:bodyPr>
          <a:lstStyle/>
          <a:p>
            <a:pPr algn="ctr"/>
            <a:r>
              <a:rPr lang="en-US" sz="6600" dirty="0">
                <a:effectLst>
                  <a:glow rad="228600">
                    <a:srgbClr val="000403"/>
                  </a:glow>
                </a:effectLst>
                <a:latin typeface="+mn-lt"/>
              </a:rPr>
              <a:t>Rule 4 - EMPATHY</a:t>
            </a:r>
          </a:p>
        </p:txBody>
      </p:sp>
      <p:sp>
        <p:nvSpPr>
          <p:cNvPr id="3" name="Content Placeholder 2"/>
          <p:cNvSpPr>
            <a:spLocks noGrp="1"/>
          </p:cNvSpPr>
          <p:nvPr>
            <p:ph idx="1"/>
          </p:nvPr>
        </p:nvSpPr>
        <p:spPr>
          <a:xfrm>
            <a:off x="381000" y="1268016"/>
            <a:ext cx="8382000" cy="3970734"/>
          </a:xfrm>
        </p:spPr>
        <p:txBody>
          <a:bodyPr>
            <a:normAutofit/>
          </a:bodyPr>
          <a:lstStyle/>
          <a:p>
            <a:pPr marL="0" indent="0" algn="just">
              <a:buNone/>
            </a:pPr>
            <a:r>
              <a:rPr lang="en-US" sz="3600" dirty="0">
                <a:effectLst>
                  <a:glow rad="228600">
                    <a:srgbClr val="000000"/>
                  </a:glow>
                </a:effectLst>
              </a:rPr>
              <a:t>Speak to others in the way you would want </a:t>
            </a:r>
          </a:p>
          <a:p>
            <a:pPr marL="0" indent="0" algn="just">
              <a:buNone/>
            </a:pPr>
            <a:r>
              <a:rPr lang="en-US" sz="3600" dirty="0">
                <a:effectLst>
                  <a:glow rad="228600">
                    <a:srgbClr val="000000"/>
                  </a:glow>
                </a:effectLst>
              </a:rPr>
              <a:t>"</a:t>
            </a:r>
            <a:r>
              <a:rPr lang="en-US" sz="3600" i="1" dirty="0">
                <a:effectLst>
                  <a:glow rad="228600">
                    <a:srgbClr val="000000"/>
                  </a:glow>
                </a:effectLst>
              </a:rPr>
              <a:t>In everything, therefore, treat people the same way you want them to treat you, for this is the Law and the Prophets</a:t>
            </a:r>
            <a:r>
              <a:rPr lang="en-US" sz="3600" dirty="0">
                <a:effectLst>
                  <a:glow rad="228600">
                    <a:srgbClr val="000000"/>
                  </a:glow>
                </a:effectLst>
              </a:rPr>
              <a:t>” 								Matthew 7:12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3031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016"/>
          </a:xfrm>
        </p:spPr>
        <p:txBody>
          <a:bodyPr>
            <a:noAutofit/>
          </a:bodyPr>
          <a:lstStyle/>
          <a:p>
            <a:pPr algn="ctr"/>
            <a:r>
              <a:rPr lang="en-US" sz="6600">
                <a:effectLst>
                  <a:glow rad="228600">
                    <a:srgbClr val="000403"/>
                  </a:glow>
                </a:effectLst>
                <a:latin typeface="+mn-lt"/>
              </a:rPr>
              <a:t>Rule 5 - DISCERNMENT</a:t>
            </a:r>
            <a:endParaRPr lang="en-US" sz="6600" dirty="0">
              <a:effectLst>
                <a:glow rad="228600">
                  <a:srgbClr val="000403"/>
                </a:glow>
              </a:effectLst>
              <a:latin typeface="+mn-lt"/>
            </a:endParaRPr>
          </a:p>
        </p:txBody>
      </p:sp>
      <p:sp>
        <p:nvSpPr>
          <p:cNvPr id="3" name="Content Placeholder 2"/>
          <p:cNvSpPr>
            <a:spLocks noGrp="1"/>
          </p:cNvSpPr>
          <p:nvPr>
            <p:ph idx="1"/>
          </p:nvPr>
        </p:nvSpPr>
        <p:spPr>
          <a:xfrm>
            <a:off x="381000" y="1268016"/>
            <a:ext cx="8382000" cy="3970734"/>
          </a:xfrm>
        </p:spPr>
        <p:txBody>
          <a:bodyPr>
            <a:normAutofit/>
          </a:bodyPr>
          <a:lstStyle/>
          <a:p>
            <a:pPr marL="0" indent="0" algn="just">
              <a:buNone/>
            </a:pPr>
            <a:r>
              <a:rPr lang="en-US" sz="3600">
                <a:effectLst>
                  <a:glow rad="228600">
                    <a:srgbClr val="000000"/>
                  </a:glow>
                </a:effectLst>
              </a:rPr>
              <a:t>Avoid contentious conversations </a:t>
            </a:r>
          </a:p>
          <a:p>
            <a:pPr marL="0" indent="0" algn="just">
              <a:buNone/>
            </a:pPr>
            <a:endParaRPr lang="en-US" sz="3600">
              <a:effectLst>
                <a:glow rad="228600">
                  <a:srgbClr val="000000"/>
                </a:glow>
              </a:effectLst>
            </a:endParaRPr>
          </a:p>
          <a:p>
            <a:pPr marL="0" indent="0" algn="just">
              <a:buNone/>
            </a:pPr>
            <a:r>
              <a:rPr lang="en-US" sz="3600" i="1">
                <a:effectLst>
                  <a:glow rad="228600">
                    <a:srgbClr val="000000"/>
                  </a:glow>
                </a:effectLst>
              </a:rPr>
              <a:t>But avoid worldly and empty chatter, for it will lead to further ungodliness</a:t>
            </a:r>
            <a:r>
              <a:rPr lang="en-US" sz="3600">
                <a:effectLst>
                  <a:glow rad="228600">
                    <a:srgbClr val="000000"/>
                  </a:glow>
                </a:effectLst>
              </a:rPr>
              <a:t>, 									2 Timothy 2:16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1056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016"/>
          </a:xfrm>
        </p:spPr>
        <p:txBody>
          <a:bodyPr>
            <a:noAutofit/>
          </a:bodyPr>
          <a:lstStyle/>
          <a:p>
            <a:pPr algn="ctr"/>
            <a:r>
              <a:rPr lang="en-US" sz="8000" dirty="0">
                <a:effectLst>
                  <a:glow rad="228600">
                    <a:srgbClr val="000403"/>
                  </a:glow>
                </a:effectLst>
                <a:latin typeface="+mn-lt"/>
              </a:rPr>
              <a:t>A Way of Dialogue</a:t>
            </a:r>
          </a:p>
        </p:txBody>
      </p:sp>
      <p:sp>
        <p:nvSpPr>
          <p:cNvPr id="3" name="Content Placeholder 2"/>
          <p:cNvSpPr>
            <a:spLocks noGrp="1"/>
          </p:cNvSpPr>
          <p:nvPr>
            <p:ph idx="1"/>
          </p:nvPr>
        </p:nvSpPr>
        <p:spPr>
          <a:xfrm>
            <a:off x="381000" y="1268016"/>
            <a:ext cx="8686800" cy="3970734"/>
          </a:xfrm>
        </p:spPr>
        <p:txBody>
          <a:bodyPr>
            <a:normAutofit/>
          </a:bodyPr>
          <a:lstStyle/>
          <a:p>
            <a:pPr marL="0" indent="0" algn="just">
              <a:buNone/>
            </a:pPr>
            <a:r>
              <a:rPr lang="en-US" sz="3600" dirty="0">
                <a:effectLst>
                  <a:glow rad="228600">
                    <a:srgbClr val="000000"/>
                  </a:glow>
                </a:effectLst>
              </a:rPr>
              <a:t>“</a:t>
            </a:r>
            <a:r>
              <a:rPr lang="en-US" sz="3600" i="1" dirty="0">
                <a:effectLst>
                  <a:glow rad="228600">
                    <a:srgbClr val="000000"/>
                  </a:glow>
                </a:effectLst>
              </a:rPr>
              <a:t>According to the Way</a:t>
            </a:r>
            <a:r>
              <a:rPr lang="en-US" sz="3600" dirty="0">
                <a:effectLst>
                  <a:glow rad="228600">
                    <a:srgbClr val="000000"/>
                  </a:glow>
                </a:effectLst>
              </a:rPr>
              <a:t>” Acts 24:14</a:t>
            </a:r>
          </a:p>
          <a:p>
            <a:pPr marL="0" indent="0" algn="just">
              <a:buNone/>
            </a:pPr>
            <a:r>
              <a:rPr lang="en-US" sz="3600" dirty="0">
                <a:effectLst>
                  <a:glow rad="228600">
                    <a:srgbClr val="000000"/>
                  </a:glow>
                </a:effectLst>
              </a:rPr>
              <a:t>“The Way” is about Communication</a:t>
            </a:r>
          </a:p>
          <a:p>
            <a:pPr marL="0" indent="0" algn="just">
              <a:buNone/>
            </a:pPr>
            <a:r>
              <a:rPr lang="en-US" sz="3600" dirty="0">
                <a:effectLst>
                  <a:glow rad="228600">
                    <a:srgbClr val="000000"/>
                  </a:glow>
                </a:effectLst>
              </a:rPr>
              <a:t>	The Word of God – God to Man</a:t>
            </a:r>
          </a:p>
          <a:p>
            <a:pPr marL="0" indent="0" algn="just">
              <a:buNone/>
            </a:pPr>
            <a:r>
              <a:rPr lang="en-US" sz="3600" dirty="0">
                <a:effectLst>
                  <a:glow rad="228600">
                    <a:srgbClr val="000000"/>
                  </a:glow>
                </a:effectLst>
              </a:rPr>
              <a:t>	Prayer – Man to God</a:t>
            </a:r>
          </a:p>
          <a:p>
            <a:pPr marL="0" indent="0" algn="just">
              <a:buNone/>
            </a:pPr>
            <a:r>
              <a:rPr lang="en-US" sz="3600" dirty="0">
                <a:effectLst>
                  <a:glow rad="228600">
                    <a:srgbClr val="000000"/>
                  </a:glow>
                </a:effectLst>
              </a:rPr>
              <a:t>	Edification – Man to Man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8226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016"/>
          </a:xfrm>
        </p:spPr>
        <p:txBody>
          <a:bodyPr>
            <a:noAutofit/>
          </a:bodyPr>
          <a:lstStyle/>
          <a:p>
            <a:pPr algn="ctr"/>
            <a:r>
              <a:rPr lang="en-US" sz="6600">
                <a:effectLst>
                  <a:glow rad="228600">
                    <a:srgbClr val="000403"/>
                  </a:glow>
                </a:effectLst>
                <a:latin typeface="+mn-lt"/>
              </a:rPr>
              <a:t>Rule 6 - FORGIVENESS</a:t>
            </a:r>
            <a:endParaRPr lang="en-US" sz="6600" dirty="0">
              <a:effectLst>
                <a:glow rad="228600">
                  <a:srgbClr val="000403"/>
                </a:glow>
              </a:effectLst>
              <a:latin typeface="+mn-lt"/>
            </a:endParaRPr>
          </a:p>
        </p:txBody>
      </p:sp>
      <p:sp>
        <p:nvSpPr>
          <p:cNvPr id="3" name="Content Placeholder 2"/>
          <p:cNvSpPr>
            <a:spLocks noGrp="1"/>
          </p:cNvSpPr>
          <p:nvPr>
            <p:ph idx="1"/>
          </p:nvPr>
        </p:nvSpPr>
        <p:spPr>
          <a:xfrm>
            <a:off x="381000" y="1268016"/>
            <a:ext cx="8382000" cy="3970734"/>
          </a:xfrm>
        </p:spPr>
        <p:txBody>
          <a:bodyPr>
            <a:normAutofit/>
          </a:bodyPr>
          <a:lstStyle/>
          <a:p>
            <a:pPr marL="0" indent="0" algn="just">
              <a:buNone/>
            </a:pPr>
            <a:r>
              <a:rPr lang="en-US" sz="3600" dirty="0">
                <a:effectLst>
                  <a:glow rad="228600">
                    <a:srgbClr val="000000"/>
                  </a:glow>
                </a:effectLst>
              </a:rPr>
              <a:t>Don’t take anything personal</a:t>
            </a:r>
          </a:p>
          <a:p>
            <a:pPr marL="0" indent="0" algn="just">
              <a:buNone/>
            </a:pPr>
            <a:endParaRPr lang="en-US" sz="3600" dirty="0">
              <a:effectLst>
                <a:glow rad="228600">
                  <a:srgbClr val="000000"/>
                </a:glow>
              </a:effectLst>
            </a:endParaRPr>
          </a:p>
          <a:p>
            <a:pPr marL="0" indent="0" algn="just">
              <a:buNone/>
            </a:pPr>
            <a:r>
              <a:rPr lang="en-US" sz="3600" i="1" dirty="0">
                <a:effectLst>
                  <a:glow rad="228600">
                    <a:srgbClr val="000000"/>
                  </a:glow>
                </a:effectLst>
              </a:rPr>
              <a:t>Bearing with one another, and forgiving each other, whoever has a complaint against anyone; just as the Lord forgave you, so also should you</a:t>
            </a:r>
            <a:r>
              <a:rPr lang="en-US" sz="3600" dirty="0">
                <a:effectLst>
                  <a:glow rad="228600">
                    <a:srgbClr val="000000"/>
                  </a:glow>
                </a:effectLst>
              </a:rPr>
              <a:t>. 												Colossians 3:13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182776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016"/>
          </a:xfrm>
        </p:spPr>
        <p:txBody>
          <a:bodyPr>
            <a:noAutofit/>
          </a:bodyPr>
          <a:lstStyle/>
          <a:p>
            <a:pPr algn="ctr"/>
            <a:r>
              <a:rPr lang="en-US" sz="6600">
                <a:effectLst>
                  <a:glow rad="228600">
                    <a:srgbClr val="000403"/>
                  </a:glow>
                </a:effectLst>
                <a:latin typeface="+mn-lt"/>
              </a:rPr>
              <a:t>Rule 7 - PATIENCE</a:t>
            </a:r>
            <a:endParaRPr lang="en-US" sz="6600" dirty="0">
              <a:effectLst>
                <a:glow rad="228600">
                  <a:srgbClr val="000403"/>
                </a:glow>
              </a:effectLst>
              <a:latin typeface="+mn-lt"/>
            </a:endParaRPr>
          </a:p>
        </p:txBody>
      </p:sp>
      <p:sp>
        <p:nvSpPr>
          <p:cNvPr id="3" name="Content Placeholder 2"/>
          <p:cNvSpPr>
            <a:spLocks noGrp="1"/>
          </p:cNvSpPr>
          <p:nvPr>
            <p:ph idx="1"/>
          </p:nvPr>
        </p:nvSpPr>
        <p:spPr>
          <a:xfrm>
            <a:off x="381000" y="1268016"/>
            <a:ext cx="8382000" cy="3970734"/>
          </a:xfrm>
        </p:spPr>
        <p:txBody>
          <a:bodyPr>
            <a:normAutofit/>
          </a:bodyPr>
          <a:lstStyle/>
          <a:p>
            <a:pPr marL="0" indent="0" algn="just">
              <a:buNone/>
            </a:pPr>
            <a:r>
              <a:rPr lang="en-US" sz="3600">
                <a:effectLst>
                  <a:glow rad="228600">
                    <a:srgbClr val="000000"/>
                  </a:glow>
                </a:effectLst>
              </a:rPr>
              <a:t>Think about what you want to say</a:t>
            </a:r>
          </a:p>
          <a:p>
            <a:pPr marL="0" indent="0" algn="just">
              <a:buNone/>
            </a:pPr>
            <a:endParaRPr lang="en-US" sz="3600">
              <a:effectLst>
                <a:glow rad="228600">
                  <a:srgbClr val="000000"/>
                </a:glow>
              </a:effectLst>
            </a:endParaRPr>
          </a:p>
          <a:p>
            <a:pPr marL="0" indent="0" algn="just">
              <a:buNone/>
            </a:pPr>
            <a:r>
              <a:rPr lang="en-US" sz="3600" i="1">
                <a:effectLst>
                  <a:glow rad="228600">
                    <a:srgbClr val="000000"/>
                  </a:glow>
                </a:effectLst>
              </a:rPr>
              <a:t>So then, my beloved brethren, let every man be swift to hear, slow to speak, slow to wrath</a:t>
            </a:r>
            <a:r>
              <a:rPr lang="en-US" sz="3600">
                <a:effectLst>
                  <a:glow rad="228600">
                    <a:srgbClr val="000000"/>
                  </a:glow>
                </a:effectLst>
              </a:rPr>
              <a:t>; 																	James 1:19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9256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016"/>
          </a:xfrm>
        </p:spPr>
        <p:txBody>
          <a:bodyPr>
            <a:noAutofit/>
          </a:bodyPr>
          <a:lstStyle/>
          <a:p>
            <a:pPr algn="ctr"/>
            <a:r>
              <a:rPr lang="en-US" sz="6000" dirty="0">
                <a:effectLst>
                  <a:glow rad="228600">
                    <a:srgbClr val="000403"/>
                  </a:glow>
                </a:effectLst>
                <a:latin typeface="+mn-lt"/>
              </a:rPr>
              <a:t>Speaking the Truth in Love</a:t>
            </a:r>
          </a:p>
        </p:txBody>
      </p:sp>
      <p:sp>
        <p:nvSpPr>
          <p:cNvPr id="3" name="Content Placeholder 2"/>
          <p:cNvSpPr>
            <a:spLocks noGrp="1"/>
          </p:cNvSpPr>
          <p:nvPr>
            <p:ph idx="1"/>
          </p:nvPr>
        </p:nvSpPr>
        <p:spPr>
          <a:xfrm>
            <a:off x="381000" y="1200150"/>
            <a:ext cx="3276600" cy="3640931"/>
          </a:xfrm>
        </p:spPr>
        <p:txBody>
          <a:bodyPr>
            <a:normAutofit fontScale="92500" lnSpcReduction="10000"/>
          </a:bodyPr>
          <a:lstStyle/>
          <a:p>
            <a:pPr marL="0" indent="0" algn="just">
              <a:buNone/>
            </a:pPr>
            <a:r>
              <a:rPr lang="en-US" sz="3600">
                <a:effectLst>
                  <a:glow rad="228600">
                    <a:srgbClr val="000000"/>
                  </a:glow>
                </a:effectLst>
              </a:rPr>
              <a:t>PURPOSE </a:t>
            </a:r>
          </a:p>
          <a:p>
            <a:pPr marL="0" indent="0" algn="just">
              <a:buNone/>
            </a:pPr>
            <a:r>
              <a:rPr lang="en-US" sz="3600">
                <a:effectLst>
                  <a:glow rad="228600">
                    <a:srgbClr val="000000"/>
                  </a:glow>
                </a:effectLst>
              </a:rPr>
              <a:t>GENTLENESS</a:t>
            </a:r>
          </a:p>
          <a:p>
            <a:pPr marL="0" indent="0" algn="just">
              <a:buNone/>
            </a:pPr>
            <a:r>
              <a:rPr lang="en-US" sz="3600">
                <a:effectLst>
                  <a:glow rad="228600">
                    <a:srgbClr val="000000"/>
                  </a:glow>
                </a:effectLst>
              </a:rPr>
              <a:t>HUMILITY</a:t>
            </a:r>
          </a:p>
          <a:p>
            <a:pPr marL="0" indent="0" algn="just">
              <a:buNone/>
            </a:pPr>
            <a:r>
              <a:rPr lang="en-US" sz="3600">
                <a:effectLst>
                  <a:glow rad="228600">
                    <a:srgbClr val="000000"/>
                  </a:glow>
                </a:effectLst>
              </a:rPr>
              <a:t>EMPATHY </a:t>
            </a:r>
          </a:p>
          <a:p>
            <a:pPr marL="0" indent="0" algn="just">
              <a:buNone/>
            </a:pPr>
            <a:r>
              <a:rPr lang="en-US" sz="3600">
                <a:effectLst>
                  <a:glow rad="228600">
                    <a:srgbClr val="000000"/>
                  </a:glow>
                </a:effectLst>
              </a:rPr>
              <a:t>DISCERNMENT</a:t>
            </a:r>
          </a:p>
          <a:p>
            <a:pPr marL="0" indent="0" algn="just">
              <a:buNone/>
            </a:pPr>
            <a:r>
              <a:rPr lang="en-US" sz="3600">
                <a:effectLst>
                  <a:glow rad="228600">
                    <a:srgbClr val="000000"/>
                  </a:glow>
                </a:effectLst>
              </a:rPr>
              <a:t>FORGIVENESS</a:t>
            </a:r>
          </a:p>
          <a:p>
            <a:pPr marL="0" indent="0" algn="just">
              <a:buNone/>
            </a:pPr>
            <a:r>
              <a:rPr lang="en-US" sz="3600">
                <a:effectLst>
                  <a:glow rad="228600">
                    <a:srgbClr val="000000"/>
                  </a:glow>
                </a:effectLst>
              </a:rPr>
              <a:t>PATIENCE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72333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016"/>
          </a:xfrm>
        </p:spPr>
        <p:txBody>
          <a:bodyPr>
            <a:noAutofit/>
          </a:bodyPr>
          <a:lstStyle/>
          <a:p>
            <a:pPr algn="ctr"/>
            <a:r>
              <a:rPr lang="en-US" sz="6000" dirty="0">
                <a:effectLst>
                  <a:glow rad="228600">
                    <a:srgbClr val="000403"/>
                  </a:glow>
                </a:effectLst>
                <a:latin typeface="+mn-lt"/>
              </a:rPr>
              <a:t>Value of Communication</a:t>
            </a:r>
          </a:p>
        </p:txBody>
      </p:sp>
      <p:sp>
        <p:nvSpPr>
          <p:cNvPr id="3" name="Content Placeholder 2"/>
          <p:cNvSpPr>
            <a:spLocks noGrp="1"/>
          </p:cNvSpPr>
          <p:nvPr>
            <p:ph idx="1"/>
          </p:nvPr>
        </p:nvSpPr>
        <p:spPr>
          <a:xfrm>
            <a:off x="381000" y="1200150"/>
            <a:ext cx="8686800" cy="3640931"/>
          </a:xfrm>
        </p:spPr>
        <p:txBody>
          <a:bodyPr>
            <a:normAutofit/>
          </a:bodyPr>
          <a:lstStyle/>
          <a:p>
            <a:pPr marL="0" indent="0" algn="just">
              <a:buNone/>
            </a:pPr>
            <a:r>
              <a:rPr lang="en-US" sz="4000" dirty="0">
                <a:effectLst>
                  <a:glow rad="228600">
                    <a:srgbClr val="000000"/>
                  </a:glow>
                </a:effectLst>
              </a:rPr>
              <a:t>Properly expressing ourselves:</a:t>
            </a:r>
          </a:p>
          <a:p>
            <a:pPr marL="0" indent="0" algn="just">
              <a:buNone/>
            </a:pPr>
            <a:r>
              <a:rPr lang="en-US" sz="4000" dirty="0">
                <a:effectLst>
                  <a:glow rad="228600">
                    <a:srgbClr val="000000"/>
                  </a:glow>
                </a:effectLst>
              </a:rPr>
              <a:t>	Brings the fruit of the Spirit</a:t>
            </a:r>
          </a:p>
          <a:p>
            <a:pPr marL="0" indent="0" algn="just">
              <a:buNone/>
            </a:pPr>
            <a:r>
              <a:rPr lang="en-US" sz="4000" dirty="0">
                <a:effectLst>
                  <a:glow rad="228600">
                    <a:srgbClr val="000000"/>
                  </a:glow>
                </a:effectLst>
              </a:rPr>
              <a:t>	Satisfies our Father</a:t>
            </a:r>
          </a:p>
          <a:p>
            <a:pPr marL="0" indent="0" algn="just">
              <a:buNone/>
            </a:pPr>
            <a:r>
              <a:rPr lang="en-US" sz="4000" dirty="0">
                <a:effectLst>
                  <a:glow rad="228600">
                    <a:srgbClr val="000000"/>
                  </a:glow>
                </a:effectLst>
              </a:rPr>
              <a:t>	Reveals Christ in us</a:t>
            </a:r>
          </a:p>
          <a:p>
            <a:pPr marL="0" indent="0" algn="just">
              <a:buNone/>
            </a:pPr>
            <a:endParaRPr lang="en-US" sz="3600" dirty="0">
              <a:effectLst>
                <a:glow rad="228600">
                  <a:srgbClr val="000000"/>
                </a:glo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84051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52400" y="1276350"/>
            <a:ext cx="8839200" cy="3867150"/>
          </a:xfrm>
        </p:spPr>
        <p:txBody>
          <a:bodyPr>
            <a:normAutofit/>
          </a:bodyPr>
          <a:lstStyle/>
          <a:p>
            <a:pPr marL="0" indent="0" algn="r">
              <a:buNone/>
            </a:pPr>
            <a:r>
              <a:rPr lang="en-US" sz="4000" dirty="0">
                <a:effectLst>
                  <a:glow rad="228600">
                    <a:srgbClr val="040000"/>
                  </a:glow>
                </a:effectLst>
              </a:rPr>
              <a:t>Hear and believe – John 5:24</a:t>
            </a:r>
          </a:p>
          <a:p>
            <a:pPr marL="0" indent="0" algn="r">
              <a:buNone/>
            </a:pPr>
            <a:r>
              <a:rPr lang="en-US" sz="4000" dirty="0">
                <a:effectLst>
                  <a:glow rad="228600">
                    <a:srgbClr val="040000"/>
                  </a:glow>
                </a:effectLst>
              </a:rPr>
              <a:t>Confess Jesus – Romans 10:9</a:t>
            </a:r>
          </a:p>
          <a:p>
            <a:pPr marL="0" indent="0" algn="r">
              <a:buNone/>
            </a:pPr>
            <a:r>
              <a:rPr lang="en-US" sz="4000" dirty="0">
                <a:effectLst>
                  <a:glow rad="228600">
                    <a:srgbClr val="040000"/>
                  </a:glow>
                </a:effectLst>
              </a:rPr>
              <a:t>Repentance from sin – Acts 2:38</a:t>
            </a:r>
          </a:p>
          <a:p>
            <a:pPr marL="0" indent="0" algn="r">
              <a:buNone/>
            </a:pPr>
            <a:r>
              <a:rPr lang="en-US" sz="4000" dirty="0">
                <a:effectLst>
                  <a:glow rad="228600">
                    <a:srgbClr val="040000"/>
                  </a:glow>
                </a:effectLst>
              </a:rPr>
              <a:t>Baptism into Christ – Mark 16:16</a:t>
            </a:r>
          </a:p>
          <a:p>
            <a:pPr marL="0" indent="0" algn="r">
              <a:buNone/>
            </a:pPr>
            <a:r>
              <a:rPr lang="en-US" sz="4000" dirty="0">
                <a:effectLst>
                  <a:glow rad="228600">
                    <a:srgbClr val="040000"/>
                  </a:glow>
                </a:effectLst>
              </a:rPr>
              <a:t>Remain Faithful – Revelation 2:10</a:t>
            </a:r>
          </a:p>
        </p:txBody>
      </p:sp>
      <p:sp>
        <p:nvSpPr>
          <p:cNvPr id="2" name="Rectangle 1"/>
          <p:cNvSpPr/>
          <p:nvPr/>
        </p:nvSpPr>
        <p:spPr>
          <a:xfrm>
            <a:off x="152400" y="209550"/>
            <a:ext cx="8753422" cy="761747"/>
          </a:xfrm>
          <a:prstGeom prst="rect">
            <a:avLst/>
          </a:prstGeom>
          <a:noFill/>
        </p:spPr>
        <p:txBody>
          <a:bodyPr wrap="none" lIns="91440" tIns="45720" rIns="91440" bIns="45720">
            <a:spAutoFit/>
          </a:bodyPr>
          <a:lstStyle/>
          <a:p>
            <a:pPr algn="ctr"/>
            <a:r>
              <a:rPr lang="en-US" sz="5000" b="0" cap="none" spc="0" dirty="0">
                <a:ln w="0"/>
                <a:solidFill>
                  <a:schemeClr val="tx1"/>
                </a:solidFill>
                <a:effectLst>
                  <a:outerShdw blurRad="38100" dist="19050" dir="2700000" algn="tl" rotWithShape="0">
                    <a:schemeClr val="dk1">
                      <a:alpha val="40000"/>
                    </a:schemeClr>
                  </a:outerShdw>
                </a:effectLst>
              </a:rPr>
              <a:t>What Must I Do To Be Saved?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78631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016"/>
          </a:xfrm>
        </p:spPr>
        <p:txBody>
          <a:bodyPr>
            <a:noAutofit/>
          </a:bodyPr>
          <a:lstStyle/>
          <a:p>
            <a:pPr algn="ctr"/>
            <a:r>
              <a:rPr lang="en-US" sz="8000" dirty="0">
                <a:effectLst>
                  <a:glow rad="228600">
                    <a:srgbClr val="000403"/>
                  </a:glow>
                </a:effectLst>
                <a:latin typeface="+mn-lt"/>
              </a:rPr>
              <a:t>A Way of Dialogue</a:t>
            </a:r>
          </a:p>
        </p:txBody>
      </p:sp>
      <p:sp>
        <p:nvSpPr>
          <p:cNvPr id="3" name="Content Placeholder 2"/>
          <p:cNvSpPr>
            <a:spLocks noGrp="1"/>
          </p:cNvSpPr>
          <p:nvPr>
            <p:ph idx="1"/>
          </p:nvPr>
        </p:nvSpPr>
        <p:spPr>
          <a:xfrm>
            <a:off x="381000" y="1200150"/>
            <a:ext cx="8686800" cy="4038600"/>
          </a:xfrm>
        </p:spPr>
        <p:txBody>
          <a:bodyPr>
            <a:normAutofit fontScale="92500"/>
          </a:bodyPr>
          <a:lstStyle/>
          <a:p>
            <a:pPr marL="0" indent="0" algn="just">
              <a:buNone/>
            </a:pPr>
            <a:r>
              <a:rPr lang="en-US" sz="3600" dirty="0">
                <a:effectLst>
                  <a:glow rad="228600">
                    <a:srgbClr val="000000"/>
                  </a:glow>
                </a:effectLst>
              </a:rPr>
              <a:t>Between people of the Way</a:t>
            </a:r>
          </a:p>
          <a:p>
            <a:pPr marL="0" indent="0" algn="just">
              <a:buNone/>
            </a:pPr>
            <a:r>
              <a:rPr lang="en-US" sz="3600" dirty="0">
                <a:effectLst>
                  <a:glow rad="228600">
                    <a:srgbClr val="000000"/>
                  </a:glow>
                </a:effectLst>
              </a:rPr>
              <a:t>  1 Thessalonians 5:11 – Encourage one another</a:t>
            </a:r>
          </a:p>
          <a:p>
            <a:pPr marL="0" indent="0" algn="just">
              <a:buNone/>
            </a:pPr>
            <a:r>
              <a:rPr lang="en-US" sz="3600" dirty="0">
                <a:effectLst>
                  <a:glow rad="228600">
                    <a:srgbClr val="000000"/>
                  </a:glow>
                </a:effectLst>
              </a:rPr>
              <a:t>  James 5:16 – Confess sins to one another</a:t>
            </a:r>
          </a:p>
          <a:p>
            <a:pPr marL="0" indent="0" algn="just">
              <a:buNone/>
            </a:pPr>
            <a:r>
              <a:rPr lang="en-US" sz="3600" dirty="0">
                <a:effectLst>
                  <a:glow rad="228600">
                    <a:srgbClr val="000000"/>
                  </a:glow>
                </a:effectLst>
              </a:rPr>
              <a:t>  Romans 15:14 – Admonish one another</a:t>
            </a:r>
          </a:p>
          <a:p>
            <a:pPr marL="0" indent="0" algn="just">
              <a:buNone/>
            </a:pPr>
            <a:r>
              <a:rPr lang="en-US" sz="3600" dirty="0">
                <a:effectLst>
                  <a:glow rad="228600">
                    <a:srgbClr val="000000"/>
                  </a:glow>
                </a:effectLst>
              </a:rPr>
              <a:t>  Matthew 18:15-18 – Confront about sin</a:t>
            </a:r>
          </a:p>
          <a:p>
            <a:pPr marL="0" indent="0" algn="just">
              <a:buNone/>
            </a:pPr>
            <a:r>
              <a:rPr lang="en-US" sz="3600" dirty="0">
                <a:effectLst>
                  <a:glow rad="228600">
                    <a:srgbClr val="000000"/>
                  </a:glow>
                </a:effectLst>
              </a:rPr>
              <a:t>  Matthew 5:23-24 – Reconcile with one another</a:t>
            </a:r>
          </a:p>
          <a:p>
            <a:pPr marL="0" indent="0" algn="just">
              <a:buNone/>
            </a:pPr>
            <a:r>
              <a:rPr lang="en-US" sz="3600" dirty="0">
                <a:effectLst>
                  <a:glow rad="228600">
                    <a:srgbClr val="000000"/>
                  </a:glow>
                </a:effectLst>
              </a:rPr>
              <a:t>  Colossians 3:16 – Teach one another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5298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016"/>
          </a:xfrm>
        </p:spPr>
        <p:txBody>
          <a:bodyPr>
            <a:noAutofit/>
          </a:bodyPr>
          <a:lstStyle/>
          <a:p>
            <a:pPr algn="ctr"/>
            <a:r>
              <a:rPr lang="en-US" sz="8000" dirty="0">
                <a:effectLst>
                  <a:glow rad="228600">
                    <a:srgbClr val="000403"/>
                  </a:glow>
                </a:effectLst>
                <a:latin typeface="+mn-lt"/>
              </a:rPr>
              <a:t>A Way of Dialogue</a:t>
            </a:r>
          </a:p>
        </p:txBody>
      </p:sp>
      <p:sp>
        <p:nvSpPr>
          <p:cNvPr id="3" name="Content Placeholder 2"/>
          <p:cNvSpPr>
            <a:spLocks noGrp="1"/>
          </p:cNvSpPr>
          <p:nvPr>
            <p:ph idx="1"/>
          </p:nvPr>
        </p:nvSpPr>
        <p:spPr>
          <a:xfrm>
            <a:off x="381000" y="1276350"/>
            <a:ext cx="8686800" cy="3970734"/>
          </a:xfrm>
        </p:spPr>
        <p:txBody>
          <a:bodyPr>
            <a:normAutofit/>
          </a:bodyPr>
          <a:lstStyle/>
          <a:p>
            <a:pPr marL="0" indent="0" algn="just">
              <a:buNone/>
            </a:pPr>
            <a:r>
              <a:rPr lang="en-US" sz="3600" dirty="0">
                <a:effectLst>
                  <a:glow rad="228600">
                    <a:srgbClr val="000000"/>
                  </a:glow>
                </a:effectLst>
              </a:rPr>
              <a:t>For many of us, talking is difficult</a:t>
            </a:r>
          </a:p>
          <a:p>
            <a:pPr marL="0" indent="0" algn="just">
              <a:buNone/>
            </a:pPr>
            <a:r>
              <a:rPr lang="en-US" sz="3600" dirty="0">
                <a:effectLst>
                  <a:glow rad="228600">
                    <a:srgbClr val="000000"/>
                  </a:glow>
                </a:effectLst>
              </a:rPr>
              <a:t>	- Hate confrontation</a:t>
            </a:r>
          </a:p>
          <a:p>
            <a:pPr marL="0" indent="0" algn="just">
              <a:buNone/>
            </a:pPr>
            <a:r>
              <a:rPr lang="en-US" sz="3600" dirty="0">
                <a:effectLst>
                  <a:glow rad="228600">
                    <a:srgbClr val="000000"/>
                  </a:glow>
                </a:effectLst>
              </a:rPr>
              <a:t>	- Afraid of saying the wrong thing</a:t>
            </a:r>
          </a:p>
          <a:p>
            <a:pPr marL="0" indent="0" algn="just">
              <a:buNone/>
            </a:pPr>
            <a:r>
              <a:rPr lang="en-US" sz="3600" dirty="0">
                <a:effectLst>
                  <a:glow rad="228600">
                    <a:srgbClr val="000000"/>
                  </a:glow>
                </a:effectLst>
              </a:rPr>
              <a:t>	- Guilty of saying the wrong thing</a:t>
            </a:r>
          </a:p>
          <a:p>
            <a:pPr marL="0" indent="0" algn="just">
              <a:buNone/>
            </a:pPr>
            <a:r>
              <a:rPr lang="en-US" sz="3600" dirty="0">
                <a:effectLst>
                  <a:glow rad="228600">
                    <a:srgbClr val="000000"/>
                  </a:glow>
                </a:effectLst>
              </a:rPr>
              <a:t>	- Don’t think about the need to say it</a:t>
            </a:r>
          </a:p>
          <a:p>
            <a:pPr marL="0" indent="0" algn="just">
              <a:buNone/>
            </a:pPr>
            <a:r>
              <a:rPr lang="en-US" sz="3600" dirty="0">
                <a:effectLst>
                  <a:glow rad="228600">
                    <a:srgbClr val="000000"/>
                  </a:glow>
                </a:effectLst>
              </a:rPr>
              <a:t>What is the danger of being unwise in words?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036845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8" name="Picture 4" descr="Image result for ladder on the road"/>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3825" y="0"/>
            <a:ext cx="9525000" cy="5715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823857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016"/>
          </a:xfrm>
        </p:spPr>
        <p:txBody>
          <a:bodyPr>
            <a:noAutofit/>
          </a:bodyPr>
          <a:lstStyle/>
          <a:p>
            <a:pPr algn="ctr"/>
            <a:r>
              <a:rPr lang="en-US" sz="6000" dirty="0">
                <a:effectLst>
                  <a:glow rad="228600">
                    <a:srgbClr val="000403"/>
                  </a:glow>
                </a:effectLst>
                <a:latin typeface="+mn-lt"/>
              </a:rPr>
              <a:t>Dropping Things on the Road</a:t>
            </a:r>
          </a:p>
        </p:txBody>
      </p:sp>
      <p:sp>
        <p:nvSpPr>
          <p:cNvPr id="3" name="Content Placeholder 2"/>
          <p:cNvSpPr>
            <a:spLocks noGrp="1"/>
          </p:cNvSpPr>
          <p:nvPr>
            <p:ph idx="1"/>
          </p:nvPr>
        </p:nvSpPr>
        <p:spPr>
          <a:xfrm>
            <a:off x="228600" y="1352550"/>
            <a:ext cx="8686800" cy="3733800"/>
          </a:xfrm>
        </p:spPr>
        <p:txBody>
          <a:bodyPr>
            <a:noAutofit/>
          </a:bodyPr>
          <a:lstStyle/>
          <a:p>
            <a:pPr marL="0" indent="0" algn="just">
              <a:buNone/>
            </a:pPr>
            <a:r>
              <a:rPr lang="en-US" sz="3400" dirty="0">
                <a:effectLst>
                  <a:glow rad="228600">
                    <a:srgbClr val="000000"/>
                  </a:glow>
                </a:effectLst>
              </a:rPr>
              <a:t>Source of Dangers</a:t>
            </a:r>
          </a:p>
          <a:p>
            <a:pPr marL="0" indent="0" algn="just">
              <a:buNone/>
            </a:pPr>
            <a:r>
              <a:rPr lang="en-US" sz="3400" dirty="0">
                <a:effectLst>
                  <a:glow rad="228600">
                    <a:srgbClr val="000000"/>
                  </a:glow>
                </a:effectLst>
              </a:rPr>
              <a:t>   Carelessly loaded trucks</a:t>
            </a:r>
          </a:p>
          <a:p>
            <a:pPr marL="0" indent="0" algn="just">
              <a:buNone/>
            </a:pPr>
            <a:r>
              <a:rPr lang="en-US" sz="3400" dirty="0">
                <a:effectLst>
                  <a:glow rad="228600">
                    <a:srgbClr val="000000"/>
                  </a:glow>
                </a:effectLst>
              </a:rPr>
              <a:t>   Reckless driving</a:t>
            </a:r>
          </a:p>
          <a:p>
            <a:pPr marL="0" indent="0" algn="just">
              <a:buNone/>
            </a:pPr>
            <a:r>
              <a:rPr lang="en-US" sz="3400" dirty="0">
                <a:effectLst>
                  <a:glow rad="228600">
                    <a:srgbClr val="000000"/>
                  </a:glow>
                </a:effectLst>
              </a:rPr>
              <a:t>   Unmaintained vehicles </a:t>
            </a:r>
          </a:p>
          <a:p>
            <a:pPr marL="0" indent="0" algn="just">
              <a:buNone/>
            </a:pPr>
            <a:endParaRPr lang="en-US" sz="3400" dirty="0">
              <a:effectLst>
                <a:glow rad="228600">
                  <a:srgbClr val="000000"/>
                </a:glow>
              </a:effectLst>
            </a:endParaRPr>
          </a:p>
          <a:p>
            <a:pPr marL="0" indent="0" algn="just">
              <a:buNone/>
            </a:pPr>
            <a:endParaRPr lang="en-US" sz="3400" dirty="0">
              <a:effectLst>
                <a:glow rad="228600">
                  <a:srgbClr val="000000"/>
                </a:glow>
              </a:effectLst>
            </a:endParaRPr>
          </a:p>
          <a:p>
            <a:pPr marL="0" indent="0" algn="just">
              <a:buNone/>
            </a:pPr>
            <a:endParaRPr lang="en-US" sz="3400" dirty="0">
              <a:effectLst>
                <a:glow rad="228600">
                  <a:srgbClr val="000000"/>
                </a:glow>
              </a:effectLst>
            </a:endParaRPr>
          </a:p>
        </p:txBody>
      </p:sp>
      <p:pic>
        <p:nvPicPr>
          <p:cNvPr id="2052" name="Picture 4" descr="https://upload.wikimedia.org/wikipedia/commons/thumb/b/b1/Beater_Nissan.jpg/1024px-Beater_Nissan.jpg"/>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10200" y="1371600"/>
            <a:ext cx="3619500" cy="2714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209946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016"/>
          </a:xfrm>
        </p:spPr>
        <p:txBody>
          <a:bodyPr>
            <a:noAutofit/>
          </a:bodyPr>
          <a:lstStyle/>
          <a:p>
            <a:pPr algn="ctr"/>
            <a:r>
              <a:rPr lang="en-US" sz="6000" dirty="0">
                <a:effectLst>
                  <a:glow rad="228600">
                    <a:srgbClr val="000403"/>
                  </a:glow>
                </a:effectLst>
                <a:latin typeface="+mn-lt"/>
              </a:rPr>
              <a:t>Dropping Things on the Road</a:t>
            </a:r>
          </a:p>
        </p:txBody>
      </p:sp>
      <p:sp>
        <p:nvSpPr>
          <p:cNvPr id="3" name="Content Placeholder 2"/>
          <p:cNvSpPr>
            <a:spLocks noGrp="1"/>
          </p:cNvSpPr>
          <p:nvPr>
            <p:ph idx="1"/>
          </p:nvPr>
        </p:nvSpPr>
        <p:spPr>
          <a:xfrm>
            <a:off x="228600" y="1352550"/>
            <a:ext cx="8686800" cy="3733800"/>
          </a:xfrm>
        </p:spPr>
        <p:txBody>
          <a:bodyPr>
            <a:noAutofit/>
          </a:bodyPr>
          <a:lstStyle/>
          <a:p>
            <a:pPr marL="0" indent="0" algn="just">
              <a:buNone/>
            </a:pPr>
            <a:r>
              <a:rPr lang="en-US" sz="3400" dirty="0">
                <a:effectLst>
                  <a:glow rad="228600">
                    <a:srgbClr val="000000"/>
                  </a:glow>
                </a:effectLst>
              </a:rPr>
              <a:t>Nature of the danger</a:t>
            </a:r>
          </a:p>
          <a:p>
            <a:pPr marL="0" indent="0" algn="just">
              <a:buNone/>
            </a:pPr>
            <a:r>
              <a:rPr lang="en-US" sz="3400" dirty="0">
                <a:effectLst>
                  <a:glow rad="228600">
                    <a:srgbClr val="000000"/>
                  </a:glow>
                </a:effectLst>
              </a:rPr>
              <a:t>   Those closest hurt worst</a:t>
            </a:r>
          </a:p>
          <a:p>
            <a:pPr marL="0" indent="0" algn="just">
              <a:buNone/>
            </a:pPr>
            <a:r>
              <a:rPr lang="en-US" sz="3400" dirty="0">
                <a:effectLst>
                  <a:glow rad="228600">
                    <a:srgbClr val="000000"/>
                  </a:glow>
                </a:effectLst>
              </a:rPr>
              <a:t>   Minimal knowledge</a:t>
            </a:r>
          </a:p>
          <a:p>
            <a:pPr marL="0" indent="0" algn="just">
              <a:buNone/>
            </a:pPr>
            <a:r>
              <a:rPr lang="en-US" sz="3400" dirty="0">
                <a:effectLst>
                  <a:glow rad="228600">
                    <a:srgbClr val="000000"/>
                  </a:glow>
                </a:effectLst>
              </a:rPr>
              <a:t>   Massive damage</a:t>
            </a:r>
          </a:p>
          <a:p>
            <a:pPr marL="0" indent="0" algn="just">
              <a:buNone/>
            </a:pPr>
            <a:endParaRPr lang="en-US" sz="3400" dirty="0">
              <a:effectLst>
                <a:glow rad="228600">
                  <a:srgbClr val="000000"/>
                </a:glow>
              </a:effectLst>
            </a:endParaRPr>
          </a:p>
          <a:p>
            <a:pPr marL="0" indent="0" algn="just">
              <a:buNone/>
            </a:pPr>
            <a:endParaRPr lang="en-US" sz="3400" dirty="0">
              <a:effectLst>
                <a:glow rad="228600">
                  <a:srgbClr val="000000"/>
                </a:glow>
              </a:effectLst>
            </a:endParaRPr>
          </a:p>
          <a:p>
            <a:pPr marL="0" indent="0" algn="just">
              <a:buNone/>
            </a:pPr>
            <a:endParaRPr lang="en-US" sz="3400" dirty="0">
              <a:effectLst>
                <a:glow rad="228600">
                  <a:srgbClr val="000000"/>
                </a:glow>
              </a:effectLst>
            </a:endParaRPr>
          </a:p>
        </p:txBody>
      </p:sp>
      <p:pic>
        <p:nvPicPr>
          <p:cNvPr id="2052" name="Picture 4" descr="https://upload.wikimedia.org/wikipedia/commons/thumb/b/b1/Beater_Nissan.jpg/1024px-Beater_Nissan.jpg"/>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10200" y="1371600"/>
            <a:ext cx="3619500" cy="2714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20422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016"/>
          </a:xfrm>
        </p:spPr>
        <p:txBody>
          <a:bodyPr>
            <a:noAutofit/>
          </a:bodyPr>
          <a:lstStyle/>
          <a:p>
            <a:pPr algn="ctr"/>
            <a:r>
              <a:rPr lang="en-US" sz="6000" dirty="0">
                <a:effectLst>
                  <a:glow rad="228600">
                    <a:srgbClr val="000403"/>
                  </a:glow>
                </a:effectLst>
                <a:latin typeface="+mn-lt"/>
              </a:rPr>
              <a:t>Dropping Things on the Road</a:t>
            </a:r>
          </a:p>
        </p:txBody>
      </p:sp>
      <p:sp>
        <p:nvSpPr>
          <p:cNvPr id="3" name="Content Placeholder 2"/>
          <p:cNvSpPr>
            <a:spLocks noGrp="1"/>
          </p:cNvSpPr>
          <p:nvPr>
            <p:ph idx="1"/>
          </p:nvPr>
        </p:nvSpPr>
        <p:spPr>
          <a:xfrm>
            <a:off x="228600" y="1352550"/>
            <a:ext cx="8686800" cy="3733800"/>
          </a:xfrm>
        </p:spPr>
        <p:txBody>
          <a:bodyPr>
            <a:noAutofit/>
          </a:bodyPr>
          <a:lstStyle/>
          <a:p>
            <a:pPr marL="0" indent="0" algn="just">
              <a:buNone/>
            </a:pPr>
            <a:r>
              <a:rPr lang="en-US" sz="3400" dirty="0">
                <a:effectLst>
                  <a:glow rad="228600">
                    <a:srgbClr val="000000"/>
                  </a:glow>
                </a:effectLst>
              </a:rPr>
              <a:t>Christianity is called The Way</a:t>
            </a:r>
          </a:p>
          <a:p>
            <a:pPr marL="0" indent="0" algn="just">
              <a:buNone/>
            </a:pPr>
            <a:r>
              <a:rPr lang="en-US" sz="3400" dirty="0">
                <a:effectLst>
                  <a:glow rad="228600">
                    <a:srgbClr val="000000"/>
                  </a:glow>
                </a:effectLst>
              </a:rPr>
              <a:t> </a:t>
            </a:r>
          </a:p>
          <a:p>
            <a:pPr marL="0" indent="0" algn="just">
              <a:buNone/>
            </a:pPr>
            <a:r>
              <a:rPr lang="en-US" sz="3400" dirty="0">
                <a:effectLst>
                  <a:glow rad="228600">
                    <a:srgbClr val="000000"/>
                  </a:glow>
                </a:effectLst>
              </a:rPr>
              <a:t>It is a path or road to Heaven</a:t>
            </a:r>
          </a:p>
          <a:p>
            <a:pPr marL="0" indent="0" algn="just">
              <a:buNone/>
            </a:pPr>
            <a:endParaRPr lang="en-US" sz="3400" dirty="0">
              <a:effectLst>
                <a:glow rad="228600">
                  <a:srgbClr val="000000"/>
                </a:glow>
              </a:effectLst>
            </a:endParaRPr>
          </a:p>
          <a:p>
            <a:pPr marL="0" indent="0" algn="just">
              <a:buNone/>
            </a:pPr>
            <a:r>
              <a:rPr lang="en-US" sz="3400" dirty="0">
                <a:effectLst>
                  <a:glow rad="228600">
                    <a:srgbClr val="000000"/>
                  </a:glow>
                </a:effectLst>
              </a:rPr>
              <a:t>Danger: dropping things on the road</a:t>
            </a:r>
          </a:p>
          <a:p>
            <a:pPr marL="0" indent="0" algn="just">
              <a:buNone/>
            </a:pPr>
            <a:endParaRPr lang="en-US" sz="3400" dirty="0">
              <a:effectLst>
                <a:glow rad="228600">
                  <a:srgbClr val="000000"/>
                </a:glow>
              </a:effectLst>
            </a:endParaRPr>
          </a:p>
          <a:p>
            <a:pPr marL="0" indent="0" algn="just">
              <a:buNone/>
            </a:pPr>
            <a:endParaRPr lang="en-US" sz="3400" dirty="0">
              <a:effectLst>
                <a:glow rad="228600">
                  <a:srgbClr val="000000"/>
                </a:glow>
              </a:effectLst>
            </a:endParaRPr>
          </a:p>
          <a:p>
            <a:pPr marL="0" indent="0" algn="just">
              <a:buNone/>
            </a:pPr>
            <a:endParaRPr lang="en-US" sz="3400" dirty="0">
              <a:effectLst>
                <a:glow rad="228600">
                  <a:srgbClr val="000000"/>
                </a:glow>
              </a:effectLst>
            </a:endParaRPr>
          </a:p>
        </p:txBody>
      </p:sp>
      <p:sp>
        <p:nvSpPr>
          <p:cNvPr id="4" name="Rounded Rectangle 3"/>
          <p:cNvSpPr/>
          <p:nvPr/>
        </p:nvSpPr>
        <p:spPr>
          <a:xfrm>
            <a:off x="152400" y="1324640"/>
            <a:ext cx="8763000" cy="281940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4800" dirty="0"/>
              <a:t>The Scriptures call such obstacles </a:t>
            </a:r>
          </a:p>
          <a:p>
            <a:pPr algn="ctr"/>
            <a:r>
              <a:rPr lang="en-US" sz="5800" dirty="0"/>
              <a:t>“</a:t>
            </a:r>
            <a:r>
              <a:rPr lang="en-US" sz="5800" i="1" dirty="0"/>
              <a:t>Stumbling Blocks</a:t>
            </a:r>
            <a:r>
              <a:rPr lang="en-US" sz="5800" dirty="0"/>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23315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016"/>
          </a:xfrm>
        </p:spPr>
        <p:txBody>
          <a:bodyPr>
            <a:noAutofit/>
          </a:bodyPr>
          <a:lstStyle/>
          <a:p>
            <a:pPr algn="ctr"/>
            <a:r>
              <a:rPr lang="en-US" sz="8000" dirty="0">
                <a:effectLst>
                  <a:glow rad="228600">
                    <a:srgbClr val="000403"/>
                  </a:glow>
                </a:effectLst>
                <a:latin typeface="+mn-lt"/>
              </a:rPr>
              <a:t>Stumbling Blocks</a:t>
            </a:r>
          </a:p>
        </p:txBody>
      </p:sp>
      <p:sp>
        <p:nvSpPr>
          <p:cNvPr id="3" name="Content Placeholder 2"/>
          <p:cNvSpPr>
            <a:spLocks noGrp="1"/>
          </p:cNvSpPr>
          <p:nvPr>
            <p:ph idx="1"/>
          </p:nvPr>
        </p:nvSpPr>
        <p:spPr>
          <a:xfrm>
            <a:off x="228600" y="1352550"/>
            <a:ext cx="8686800" cy="3733800"/>
          </a:xfrm>
        </p:spPr>
        <p:txBody>
          <a:bodyPr>
            <a:noAutofit/>
          </a:bodyPr>
          <a:lstStyle/>
          <a:p>
            <a:pPr marL="0" indent="0" algn="just">
              <a:buNone/>
            </a:pPr>
            <a:r>
              <a:rPr lang="en-US" sz="3400" dirty="0">
                <a:effectLst>
                  <a:glow rad="228600">
                    <a:srgbClr val="000000"/>
                  </a:glow>
                </a:effectLst>
              </a:rPr>
              <a:t>"Woe to the world because of its </a:t>
            </a:r>
            <a:r>
              <a:rPr lang="en-US" sz="3400" dirty="0">
                <a:solidFill>
                  <a:srgbClr val="FFFF00"/>
                </a:solidFill>
                <a:effectLst>
                  <a:glow rad="228600">
                    <a:srgbClr val="000000"/>
                  </a:glow>
                </a:effectLst>
              </a:rPr>
              <a:t>stumbling blocks</a:t>
            </a:r>
            <a:r>
              <a:rPr lang="en-US" sz="3400" dirty="0">
                <a:effectLst>
                  <a:glow rad="228600">
                    <a:srgbClr val="000000"/>
                  </a:glow>
                </a:effectLst>
              </a:rPr>
              <a:t>! For it is inevitable that </a:t>
            </a:r>
            <a:r>
              <a:rPr lang="en-US" sz="3400" dirty="0">
                <a:solidFill>
                  <a:srgbClr val="FFFF00"/>
                </a:solidFill>
                <a:effectLst>
                  <a:glow rad="228600">
                    <a:srgbClr val="000000"/>
                  </a:glow>
                </a:effectLst>
              </a:rPr>
              <a:t>stumbling blocks </a:t>
            </a:r>
            <a:r>
              <a:rPr lang="en-US" sz="3400" dirty="0">
                <a:effectLst>
                  <a:glow rad="228600">
                    <a:srgbClr val="000000"/>
                  </a:glow>
                </a:effectLst>
              </a:rPr>
              <a:t>come; but woe to that man through whom the </a:t>
            </a:r>
            <a:r>
              <a:rPr lang="en-US" sz="3400" dirty="0">
                <a:solidFill>
                  <a:srgbClr val="FFFF00"/>
                </a:solidFill>
                <a:effectLst>
                  <a:glow rad="228600">
                    <a:srgbClr val="000000"/>
                  </a:glow>
                </a:effectLst>
              </a:rPr>
              <a:t>stumbling block </a:t>
            </a:r>
            <a:r>
              <a:rPr lang="en-US" sz="3400" dirty="0">
                <a:effectLst>
                  <a:glow rad="228600">
                    <a:srgbClr val="000000"/>
                  </a:glow>
                </a:effectLst>
              </a:rPr>
              <a:t>comes!”														Matthew 18:7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27591104"/>
      </p:ext>
    </p:extLst>
  </p:cSld>
  <p:clrMapOvr>
    <a:masterClrMapping/>
  </p:clrMapOvr>
  <p:transition>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3E4F19A7-A959-40BB-972C-4880BAF8EB0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136323</TotalTime>
  <Words>1342</Words>
  <Application>Microsoft Macintosh PowerPoint</Application>
  <PresentationFormat>On-screen Show (16:9)</PresentationFormat>
  <Paragraphs>163</Paragraphs>
  <Slides>24</Slides>
  <Notes>24</Notes>
  <HiddenSlides>0</HiddenSlides>
  <MMClips>0</MMClips>
  <ScaleCrop>false</ScaleCrop>
  <HeadingPairs>
    <vt:vector size="4" baseType="variant">
      <vt:variant>
        <vt:lpstr>Design Template</vt:lpstr>
      </vt:variant>
      <vt:variant>
        <vt:i4>1</vt:i4>
      </vt:variant>
      <vt:variant>
        <vt:lpstr>Slide Titles</vt:lpstr>
      </vt:variant>
      <vt:variant>
        <vt:i4>24</vt:i4>
      </vt:variant>
    </vt:vector>
  </HeadingPairs>
  <TitlesOfParts>
    <vt:vector size="25" baseType="lpstr">
      <vt:lpstr>Office Theme</vt:lpstr>
      <vt:lpstr>Being Wise in  Christian  Communication  1 Peter 3:8-12</vt:lpstr>
      <vt:lpstr>A Way of Dialogue</vt:lpstr>
      <vt:lpstr>A Way of Dialogue</vt:lpstr>
      <vt:lpstr>A Way of Dialogue</vt:lpstr>
      <vt:lpstr>Slide 5</vt:lpstr>
      <vt:lpstr>Dropping Things on the Road</vt:lpstr>
      <vt:lpstr>Dropping Things on the Road</vt:lpstr>
      <vt:lpstr>Dropping Things on the Road</vt:lpstr>
      <vt:lpstr>Stumbling Blocks</vt:lpstr>
      <vt:lpstr>Stumbling Blocks</vt:lpstr>
      <vt:lpstr>Stumbling Blocks</vt:lpstr>
      <vt:lpstr>Stumbling Blocks</vt:lpstr>
      <vt:lpstr>Saying the Wrong Thing</vt:lpstr>
      <vt:lpstr>Saying the Right Thing</vt:lpstr>
      <vt:lpstr>Rule 1 - PURPOSE</vt:lpstr>
      <vt:lpstr>Rule 2 - GENTLENESS</vt:lpstr>
      <vt:lpstr>Rule 3 - HUMILITY</vt:lpstr>
      <vt:lpstr>Rule 4 - EMPATHY</vt:lpstr>
      <vt:lpstr>Rule 5 - DISCERNMENT</vt:lpstr>
      <vt:lpstr>Rule 6 - FORGIVENESS</vt:lpstr>
      <vt:lpstr>Rule 7 - PATIENCE</vt:lpstr>
      <vt:lpstr>Speaking the Truth in Love</vt:lpstr>
      <vt:lpstr>Value of Communication</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Communion</dc:title>
  <dc:creator>BRIAN HAINES</dc:creator>
  <cp:lastModifiedBy>Kyle Pope</cp:lastModifiedBy>
  <cp:revision>544</cp:revision>
  <dcterms:created xsi:type="dcterms:W3CDTF">2019-09-24T02:32:19Z</dcterms:created>
  <dcterms:modified xsi:type="dcterms:W3CDTF">2019-09-24T02:33:16Z</dcterms:modified>
</cp:coreProperties>
</file>