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notesSlides/notesSlide3.xml" ContentType="application/vnd.openxmlformats-officedocument.presentationml.notesSlide+xml"/>
  <Override PartName="/ppt/notesSlides/notesSlide10.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notesSlides/notesSlide13.xml" ContentType="application/vnd.openxmlformats-officedocument.presentationml.notes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notesSlides/notesSlide9.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12.xml" ContentType="application/vnd.openxmlformats-officedocument.presentationml.notesSlide+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4510" r:id="rId1"/>
  </p:sldMasterIdLst>
  <p:notesMasterIdLst>
    <p:notesMasterId r:id="rId15"/>
  </p:notesMasterIdLst>
  <p:sldIdLst>
    <p:sldId id="1927" r:id="rId2"/>
    <p:sldId id="1905" r:id="rId3"/>
    <p:sldId id="1960" r:id="rId4"/>
    <p:sldId id="1944" r:id="rId5"/>
    <p:sldId id="1955" r:id="rId6"/>
    <p:sldId id="1962" r:id="rId7"/>
    <p:sldId id="1963" r:id="rId8"/>
    <p:sldId id="1964" r:id="rId9"/>
    <p:sldId id="1967" r:id="rId10"/>
    <p:sldId id="1965" r:id="rId11"/>
    <p:sldId id="1968" r:id="rId12"/>
    <p:sldId id="1950" r:id="rId13"/>
    <p:sldId id="1961" r:id="rId14"/>
  </p:sldIdLst>
  <p:sldSz cx="9144000" cy="5143500" type="screen16x9"/>
  <p:notesSz cx="6858000" cy="9144000"/>
  <p:defaultTextStyle>
    <a:defPPr>
      <a:defRPr lang="en-GB"/>
    </a:defPPr>
    <a:lvl1pPr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1pPr>
    <a:lvl2pPr marL="457200"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2pPr>
    <a:lvl3pPr marL="914400"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3pPr>
    <a:lvl4pPr marL="1371600"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4pPr>
    <a:lvl5pPr marL="1828800"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5pPr>
    <a:lvl6pPr marL="2286000" algn="l" defTabSz="914400" rtl="0" eaLnBrk="1" latinLnBrk="0" hangingPunct="1">
      <a:defRPr kern="1200">
        <a:solidFill>
          <a:schemeClr val="bg1"/>
        </a:solidFill>
        <a:latin typeface="Arial" charset="0"/>
        <a:ea typeface="+mn-ea"/>
        <a:cs typeface="Lucida Sans Unicode" charset="0"/>
      </a:defRPr>
    </a:lvl6pPr>
    <a:lvl7pPr marL="2743200" algn="l" defTabSz="914400" rtl="0" eaLnBrk="1" latinLnBrk="0" hangingPunct="1">
      <a:defRPr kern="1200">
        <a:solidFill>
          <a:schemeClr val="bg1"/>
        </a:solidFill>
        <a:latin typeface="Arial" charset="0"/>
        <a:ea typeface="+mn-ea"/>
        <a:cs typeface="Lucida Sans Unicode" charset="0"/>
      </a:defRPr>
    </a:lvl7pPr>
    <a:lvl8pPr marL="3200400" algn="l" defTabSz="914400" rtl="0" eaLnBrk="1" latinLnBrk="0" hangingPunct="1">
      <a:defRPr kern="1200">
        <a:solidFill>
          <a:schemeClr val="bg1"/>
        </a:solidFill>
        <a:latin typeface="Arial" charset="0"/>
        <a:ea typeface="+mn-ea"/>
        <a:cs typeface="Lucida Sans Unicode" charset="0"/>
      </a:defRPr>
    </a:lvl8pPr>
    <a:lvl9pPr marL="3657600" algn="l" defTabSz="914400" rtl="0" eaLnBrk="1" latinLnBrk="0" hangingPunct="1">
      <a:defRPr kern="1200">
        <a:solidFill>
          <a:schemeClr val="bg1"/>
        </a:solidFill>
        <a:latin typeface="Arial" charset="0"/>
        <a:ea typeface="+mn-ea"/>
        <a:cs typeface="Lucida Sans Unicode" charset="0"/>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p="http://schemas.openxmlformats.org/presentationml/2006/main" xmlns:r="http://schemas.openxmlformats.org/officeDocument/2006/relationships" xmlns:a="http://schemas.openxmlformats.org/drawingml/2006/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9C866E"/>
    <a:srgbClr val="6E5B4C"/>
    <a:srgbClr val="820000"/>
    <a:srgbClr val="0A0A0A"/>
    <a:srgbClr val="101010"/>
    <a:srgbClr val="0D0D0D"/>
    <a:srgbClr val="000000"/>
    <a:srgbClr val="000403"/>
    <a:srgbClr val="080808"/>
    <a:srgbClr val="353333"/>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9018" autoAdjust="0"/>
    <p:restoredTop sz="89008" autoAdjust="0"/>
  </p:normalViewPr>
  <p:slideViewPr>
    <p:cSldViewPr>
      <p:cViewPr varScale="1">
        <p:scale>
          <a:sx n="108" d="100"/>
          <a:sy n="108" d="100"/>
        </p:scale>
        <p:origin x="-104" y="-352"/>
      </p:cViewPr>
      <p:guideLst>
        <p:guide orient="horz" pos="1620"/>
        <p:guide pos="2880"/>
      </p:guideLst>
    </p:cSldViewPr>
  </p:slideViewPr>
  <p:outlineViewPr>
    <p:cViewPr varScale="1">
      <p:scale>
        <a:sx n="33" d="100"/>
        <a:sy n="33" d="100"/>
      </p:scale>
      <p:origin x="0" y="-10938"/>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8193" name="AutoShape 1"/>
          <p:cNvSpPr>
            <a:spLocks noChangeArrowheads="1"/>
          </p:cNvSpPr>
          <p:nvPr/>
        </p:nvSpPr>
        <p:spPr bwMode="auto">
          <a:xfrm>
            <a:off x="0" y="0"/>
            <a:ext cx="6858000" cy="9144000"/>
          </a:xfrm>
          <a:prstGeom prst="roundRect">
            <a:avLst>
              <a:gd name="adj" fmla="val 23"/>
            </a:avLst>
          </a:prstGeom>
          <a:solidFill>
            <a:srgbClr val="FFFFFF"/>
          </a:solidFill>
          <a:ln w="9360">
            <a:noFill/>
            <a:miter lim="800000"/>
            <a:headEnd/>
            <a:tailEnd/>
          </a:ln>
          <a:effectLst/>
        </p:spPr>
        <p:txBody>
          <a:bodyPr wrap="none" anchor="ctr"/>
          <a:lstStyle/>
          <a:p>
            <a:endParaRPr lang="en-US"/>
          </a:p>
        </p:txBody>
      </p:sp>
      <p:sp>
        <p:nvSpPr>
          <p:cNvPr id="8194" name="AutoShape 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8195" name="Rectangle 3"/>
          <p:cNvSpPr>
            <a:spLocks noGrp="1" noChangeArrowheads="1"/>
          </p:cNvSpPr>
          <p:nvPr>
            <p:ph type="hdr"/>
          </p:nvPr>
        </p:nvSpPr>
        <p:spPr bwMode="auto">
          <a:xfrm>
            <a:off x="0" y="0"/>
            <a:ext cx="2968625" cy="4540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nSpc>
                <a:spcPct val="95000"/>
              </a:lnSpc>
              <a:buFont typeface="Wingdings" charset="2"/>
              <a:buNone/>
              <a:tabLst>
                <a:tab pos="723900" algn="l"/>
                <a:tab pos="1447800" algn="l"/>
                <a:tab pos="2171700" algn="l"/>
                <a:tab pos="2895600" algn="l"/>
              </a:tabLst>
              <a:defRPr sz="1200">
                <a:solidFill>
                  <a:srgbClr val="000000"/>
                </a:solidFill>
                <a:latin typeface="Times New Roman" pitchFamily="16" charset="0"/>
              </a:defRPr>
            </a:lvl1pPr>
          </a:lstStyle>
          <a:p>
            <a:endParaRPr lang="en-GB"/>
          </a:p>
        </p:txBody>
      </p:sp>
      <p:sp>
        <p:nvSpPr>
          <p:cNvPr id="8196" name="Rectangle 4"/>
          <p:cNvSpPr>
            <a:spLocks noGrp="1" noChangeArrowheads="1"/>
          </p:cNvSpPr>
          <p:nvPr>
            <p:ph type="dt"/>
          </p:nvPr>
        </p:nvSpPr>
        <p:spPr bwMode="auto">
          <a:xfrm>
            <a:off x="3884613" y="0"/>
            <a:ext cx="2968625" cy="4540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95000"/>
              </a:lnSpc>
              <a:buFont typeface="Wingdings" charset="2"/>
              <a:buNone/>
              <a:tabLst>
                <a:tab pos="723900" algn="l"/>
                <a:tab pos="1447800" algn="l"/>
                <a:tab pos="2171700" algn="l"/>
                <a:tab pos="2895600" algn="l"/>
              </a:tabLst>
              <a:defRPr sz="1200">
                <a:solidFill>
                  <a:srgbClr val="000000"/>
                </a:solidFill>
                <a:latin typeface="Times New Roman" pitchFamily="16" charset="0"/>
              </a:defRPr>
            </a:lvl1pPr>
          </a:lstStyle>
          <a:p>
            <a:endParaRPr lang="en-GB"/>
          </a:p>
        </p:txBody>
      </p:sp>
      <p:sp>
        <p:nvSpPr>
          <p:cNvPr id="8197" name="Rectangle 5"/>
          <p:cNvSpPr>
            <a:spLocks noGrp="1" noRot="1" noChangeAspect="1" noChangeArrowheads="1"/>
          </p:cNvSpPr>
          <p:nvPr>
            <p:ph type="sldImg"/>
          </p:nvPr>
        </p:nvSpPr>
        <p:spPr bwMode="auto">
          <a:xfrm>
            <a:off x="382588" y="685800"/>
            <a:ext cx="6089650" cy="3425825"/>
          </a:xfrm>
          <a:prstGeom prst="rect">
            <a:avLst/>
          </a:prstGeom>
          <a:noFill/>
          <a:ln w="9525">
            <a:noFill/>
            <a:round/>
            <a:headEnd/>
            <a:tailEnd/>
          </a:ln>
          <a:effectLst/>
        </p:spPr>
      </p:sp>
      <p:sp>
        <p:nvSpPr>
          <p:cNvPr id="8198" name="Rectangle 6"/>
          <p:cNvSpPr>
            <a:spLocks noGrp="1" noChangeArrowheads="1"/>
          </p:cNvSpPr>
          <p:nvPr>
            <p:ph type="body"/>
          </p:nvPr>
        </p:nvSpPr>
        <p:spPr bwMode="auto">
          <a:xfrm>
            <a:off x="685800" y="4343400"/>
            <a:ext cx="5483225" cy="41116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a:p>
        </p:txBody>
      </p:sp>
      <p:sp>
        <p:nvSpPr>
          <p:cNvPr id="8199" name="Rectangle 7"/>
          <p:cNvSpPr>
            <a:spLocks noGrp="1" noChangeArrowheads="1"/>
          </p:cNvSpPr>
          <p:nvPr>
            <p:ph type="ftr"/>
          </p:nvPr>
        </p:nvSpPr>
        <p:spPr bwMode="auto">
          <a:xfrm>
            <a:off x="0" y="8685213"/>
            <a:ext cx="2968625" cy="454025"/>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nSpc>
                <a:spcPct val="95000"/>
              </a:lnSpc>
              <a:buFont typeface="Wingdings" charset="2"/>
              <a:buNone/>
              <a:tabLst>
                <a:tab pos="723900" algn="l"/>
                <a:tab pos="1447800" algn="l"/>
                <a:tab pos="2171700" algn="l"/>
                <a:tab pos="2895600" algn="l"/>
              </a:tabLst>
              <a:defRPr sz="1200">
                <a:solidFill>
                  <a:srgbClr val="000000"/>
                </a:solidFill>
                <a:latin typeface="Times New Roman" pitchFamily="16" charset="0"/>
              </a:defRPr>
            </a:lvl1pPr>
          </a:lstStyle>
          <a:p>
            <a:endParaRPr lang="en-GB"/>
          </a:p>
        </p:txBody>
      </p:sp>
      <p:sp>
        <p:nvSpPr>
          <p:cNvPr id="8200" name="Rectangle 8"/>
          <p:cNvSpPr>
            <a:spLocks noGrp="1" noChangeArrowheads="1"/>
          </p:cNvSpPr>
          <p:nvPr>
            <p:ph type="sldNum"/>
          </p:nvPr>
        </p:nvSpPr>
        <p:spPr bwMode="auto">
          <a:xfrm>
            <a:off x="3884613" y="8685213"/>
            <a:ext cx="2968625" cy="454025"/>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lnSpc>
                <a:spcPct val="95000"/>
              </a:lnSpc>
              <a:buFont typeface="Wingdings" charset="2"/>
              <a:buNone/>
              <a:tabLst>
                <a:tab pos="723900" algn="l"/>
                <a:tab pos="1447800" algn="l"/>
                <a:tab pos="2171700" algn="l"/>
                <a:tab pos="2895600" algn="l"/>
              </a:tabLst>
              <a:defRPr sz="1200">
                <a:solidFill>
                  <a:srgbClr val="000000"/>
                </a:solidFill>
                <a:latin typeface="Times New Roman" pitchFamily="16" charset="0"/>
              </a:defRPr>
            </a:lvl1pPr>
          </a:lstStyle>
          <a:p>
            <a:fld id="{27A1267E-5F3E-4EB0-939F-30DD7A2F0868}" type="slidenum">
              <a:rPr lang="en-GB"/>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715375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Riddle – a room with two doors and two guards; one only lies, one only tells the truth;</a:t>
            </a:r>
            <a:r>
              <a:rPr lang="en-US" baseline="0" dirty="0"/>
              <a:t> what do you ask to escape</a:t>
            </a:r>
            <a:endParaRPr lang="en-US" dirty="0"/>
          </a:p>
        </p:txBody>
      </p:sp>
      <p:sp>
        <p:nvSpPr>
          <p:cNvPr id="4" name="Slide Number Placeholder 3"/>
          <p:cNvSpPr>
            <a:spLocks noGrp="1"/>
          </p:cNvSpPr>
          <p:nvPr>
            <p:ph type="sldNum" idx="10"/>
          </p:nvPr>
        </p:nvSpPr>
        <p:spPr/>
        <p:txBody>
          <a:bodyPr/>
          <a:lstStyle/>
          <a:p>
            <a:fld id="{27A1267E-5F3E-4EB0-939F-30DD7A2F0868}" type="slidenum">
              <a:rPr lang="en-GB" smtClean="0"/>
              <a:pPr/>
              <a:t>1</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61366919"/>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dirty="0"/>
          </a:p>
        </p:txBody>
      </p:sp>
      <p:sp>
        <p:nvSpPr>
          <p:cNvPr id="4" name="Slide Number Placeholder 3"/>
          <p:cNvSpPr>
            <a:spLocks noGrp="1"/>
          </p:cNvSpPr>
          <p:nvPr>
            <p:ph type="sldNum" sz="quarter" idx="10"/>
          </p:nvPr>
        </p:nvSpPr>
        <p:spPr/>
        <p:txBody>
          <a:bodyPr/>
          <a:lstStyle/>
          <a:p>
            <a:fld id="{AC715FDE-99EF-4263-A2B1-95B834CF7CEC}" type="slidenum">
              <a:rPr lang="en-US" smtClean="0"/>
              <a:pPr/>
              <a:t>10</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48088766"/>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dirty="0"/>
          </a:p>
        </p:txBody>
      </p:sp>
      <p:sp>
        <p:nvSpPr>
          <p:cNvPr id="4" name="Slide Number Placeholder 3"/>
          <p:cNvSpPr>
            <a:spLocks noGrp="1"/>
          </p:cNvSpPr>
          <p:nvPr>
            <p:ph type="sldNum" sz="quarter" idx="10"/>
          </p:nvPr>
        </p:nvSpPr>
        <p:spPr/>
        <p:txBody>
          <a:bodyPr/>
          <a:lstStyle/>
          <a:p>
            <a:fld id="{AC715FDE-99EF-4263-A2B1-95B834CF7CEC}" type="slidenum">
              <a:rPr lang="en-US" smtClean="0"/>
              <a:pPr/>
              <a:t>11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35548206"/>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In the riddle, the question to ask is what</a:t>
            </a:r>
            <a:r>
              <a:rPr lang="en-US" sz="1200" baseline="0" dirty="0"/>
              <a:t> door would the other person choose; then do the opposite</a:t>
            </a:r>
          </a:p>
          <a:p>
            <a:pPr marL="0" indent="0">
              <a:buNone/>
            </a:pPr>
            <a:endParaRPr lang="en-US" sz="1200" baseline="0" dirty="0"/>
          </a:p>
          <a:p>
            <a:pPr marL="0" indent="0">
              <a:buNone/>
            </a:pPr>
            <a:r>
              <a:rPr lang="en-US" sz="1200" baseline="0" dirty="0"/>
              <a:t>In life, there are two Persons by each door; one is the Father of Lies, one is the Way, the Truth and the Light</a:t>
            </a:r>
            <a:endParaRPr lang="en-US" sz="1200" dirty="0"/>
          </a:p>
        </p:txBody>
      </p:sp>
      <p:sp>
        <p:nvSpPr>
          <p:cNvPr id="4" name="Slide Number Placeholder 3"/>
          <p:cNvSpPr>
            <a:spLocks noGrp="1"/>
          </p:cNvSpPr>
          <p:nvPr>
            <p:ph type="sldNum" sz="quarter" idx="10"/>
          </p:nvPr>
        </p:nvSpPr>
        <p:spPr/>
        <p:txBody>
          <a:bodyPr/>
          <a:lstStyle/>
          <a:p>
            <a:fld id="{AC715FDE-99EF-4263-A2B1-95B834CF7CEC}" type="slidenum">
              <a:rPr lang="en-US" smtClean="0"/>
              <a:pPr/>
              <a:t>12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80655588"/>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In the riddle, the question to ask is what</a:t>
            </a:r>
            <a:r>
              <a:rPr lang="en-US" sz="1200" baseline="0" dirty="0"/>
              <a:t> door would the other person choose; then do the opposite</a:t>
            </a:r>
          </a:p>
          <a:p>
            <a:pPr marL="0" indent="0">
              <a:buNone/>
            </a:pPr>
            <a:endParaRPr lang="en-US" sz="1200" baseline="0" dirty="0"/>
          </a:p>
          <a:p>
            <a:pPr marL="0" indent="0">
              <a:buNone/>
            </a:pPr>
            <a:r>
              <a:rPr lang="en-US" sz="1200" baseline="0" dirty="0"/>
              <a:t>In life, there are two Persons by each door; one is the Father of Lies, one is the Way, the Truth and the Light</a:t>
            </a:r>
            <a:endParaRPr lang="en-US" sz="1200" dirty="0"/>
          </a:p>
        </p:txBody>
      </p:sp>
      <p:sp>
        <p:nvSpPr>
          <p:cNvPr id="4" name="Slide Number Placeholder 3"/>
          <p:cNvSpPr>
            <a:spLocks noGrp="1"/>
          </p:cNvSpPr>
          <p:nvPr>
            <p:ph type="sldNum" sz="quarter" idx="10"/>
          </p:nvPr>
        </p:nvSpPr>
        <p:spPr/>
        <p:txBody>
          <a:bodyPr/>
          <a:lstStyle/>
          <a:p>
            <a:fld id="{AC715FDE-99EF-4263-A2B1-95B834CF7CEC}" type="slidenum">
              <a:rPr lang="en-US" smtClean="0"/>
              <a:pPr/>
              <a:t>13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71000059"/>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dirty="0"/>
          </a:p>
        </p:txBody>
      </p:sp>
      <p:sp>
        <p:nvSpPr>
          <p:cNvPr id="4" name="Slide Number Placeholder 3"/>
          <p:cNvSpPr>
            <a:spLocks noGrp="1"/>
          </p:cNvSpPr>
          <p:nvPr>
            <p:ph type="sldNum" sz="quarter" idx="10"/>
          </p:nvPr>
        </p:nvSpPr>
        <p:spPr/>
        <p:txBody>
          <a:bodyPr/>
          <a:lstStyle/>
          <a:p>
            <a:fld id="{AC715FDE-99EF-4263-A2B1-95B834CF7CEC}" type="slidenum">
              <a:rPr lang="en-US" smtClean="0"/>
              <a:pPr/>
              <a:t>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2263701"/>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dirty="0"/>
          </a:p>
        </p:txBody>
      </p:sp>
      <p:sp>
        <p:nvSpPr>
          <p:cNvPr id="4" name="Slide Number Placeholder 3"/>
          <p:cNvSpPr>
            <a:spLocks noGrp="1"/>
          </p:cNvSpPr>
          <p:nvPr>
            <p:ph type="sldNum" sz="quarter" idx="10"/>
          </p:nvPr>
        </p:nvSpPr>
        <p:spPr/>
        <p:txBody>
          <a:bodyPr/>
          <a:lstStyle/>
          <a:p>
            <a:fld id="{AC715FDE-99EF-4263-A2B1-95B834CF7CEC}" type="slidenum">
              <a:rPr lang="en-US" smtClean="0"/>
              <a:pPr/>
              <a:t>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46095061"/>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Lu 14:25 ¶ Now great multitudes went with Him. And He turned and said to them,  26 "If anyone comes to Me and does not hate his father and mother, wife and children, brothers and sisters, yes, and his own life also, he cannot be My disciple. 27 "And whoever does not bear his cross and come after Me cannot be My disciple. 28 "For which of you, intending to build a tower, does not sit down first and count the cost, whether he has enough to finish it -- 29 "lest, after he has laid the foundation, and is not able to finish, all who see it begin to mock him, 30 "saying, 'This man began to build and was not able to finish.'</a:t>
            </a:r>
          </a:p>
          <a:p>
            <a:pPr marL="0" indent="0">
              <a:buNone/>
            </a:pPr>
            <a:r>
              <a:rPr lang="en-US" sz="1200" dirty="0"/>
              <a:t> 31 "Or what king, going to make war against another king, does not sit down first and consider whether he is able with ten thousand to meet him who comes against him with twenty thousand? 32 "Or else, while the other is still a great way off, he sends a delegation and asks conditions of peace. 33 "So likewise, whoever of you does not forsake all that he has cannot be My disciple.</a:t>
            </a:r>
          </a:p>
        </p:txBody>
      </p:sp>
      <p:sp>
        <p:nvSpPr>
          <p:cNvPr id="4" name="Slide Number Placeholder 3"/>
          <p:cNvSpPr>
            <a:spLocks noGrp="1"/>
          </p:cNvSpPr>
          <p:nvPr>
            <p:ph type="sldNum" sz="quarter" idx="10"/>
          </p:nvPr>
        </p:nvSpPr>
        <p:spPr/>
        <p:txBody>
          <a:bodyPr/>
          <a:lstStyle/>
          <a:p>
            <a:fld id="{AC715FDE-99EF-4263-A2B1-95B834CF7CEC}" type="slidenum">
              <a:rPr lang="en-US" smtClean="0"/>
              <a:pPr/>
              <a:t>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01824802"/>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err="1"/>
              <a:t>Pr</a:t>
            </a:r>
            <a:r>
              <a:rPr lang="en-US" sz="1200" dirty="0"/>
              <a:t> 8:8 All the words of my mouth are with righteousness; Nothing crooked or perverse is in them. 9 They are all plain to him who understands, And right to those who find knowledge. 10 Receive my instruction, and not silver, And knowledge rather than choice gold; 11 For wisdom is better than rubies, And all the things one may desire cannot be compared with her. 12 ¶ "I, wisdom, dwell with prudence, And find out knowledge and discretion. 13 The fear of the LORD is to hate evil; Pride and arrogance and the evil way And the perverse mouth I hate.</a:t>
            </a:r>
          </a:p>
        </p:txBody>
      </p:sp>
      <p:sp>
        <p:nvSpPr>
          <p:cNvPr id="4" name="Slide Number Placeholder 3"/>
          <p:cNvSpPr>
            <a:spLocks noGrp="1"/>
          </p:cNvSpPr>
          <p:nvPr>
            <p:ph type="sldNum" sz="quarter" idx="10"/>
          </p:nvPr>
        </p:nvSpPr>
        <p:spPr/>
        <p:txBody>
          <a:bodyPr/>
          <a:lstStyle/>
          <a:p>
            <a:fld id="{AC715FDE-99EF-4263-A2B1-95B834CF7CEC}" type="slidenum">
              <a:rPr lang="en-US" smtClean="0"/>
              <a:pPr/>
              <a:t>5</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33493877"/>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err="1"/>
              <a:t>Pr</a:t>
            </a:r>
            <a:r>
              <a:rPr lang="en-US" sz="1200" dirty="0"/>
              <a:t> 12:26 The righteous should choose his friends carefully, For the way of the wicked leads them astray.</a:t>
            </a:r>
          </a:p>
          <a:p>
            <a:pPr marL="0" indent="0">
              <a:buNone/>
            </a:pPr>
            <a:endParaRPr lang="en-US" sz="1200" dirty="0"/>
          </a:p>
          <a:p>
            <a:pPr marL="0" indent="0">
              <a:buNone/>
            </a:pPr>
            <a:r>
              <a:rPr lang="en-US" sz="1200" kern="1200" dirty="0">
                <a:solidFill>
                  <a:srgbClr val="000000"/>
                </a:solidFill>
                <a:effectLst/>
                <a:latin typeface="Times New Roman" pitchFamily="16" charset="0"/>
                <a:ea typeface="+mn-ea"/>
                <a:cs typeface="+mn-cs"/>
              </a:rPr>
              <a:t>"</a:t>
            </a:r>
            <a:r>
              <a:rPr lang="en-US" sz="1200" i="1" kern="1200" dirty="0">
                <a:solidFill>
                  <a:srgbClr val="000000"/>
                </a:solidFill>
                <a:effectLst/>
                <a:latin typeface="Times New Roman" pitchFamily="16" charset="0"/>
                <a:ea typeface="+mn-ea"/>
                <a:cs typeface="+mn-cs"/>
              </a:rPr>
              <a:t>bad company corrupts good morals</a:t>
            </a:r>
            <a:r>
              <a:rPr lang="en-US" sz="1200" kern="1200" dirty="0">
                <a:solidFill>
                  <a:srgbClr val="000000"/>
                </a:solidFill>
                <a:effectLst/>
                <a:latin typeface="Times New Roman" pitchFamily="16" charset="0"/>
                <a:ea typeface="+mn-ea"/>
                <a:cs typeface="+mn-cs"/>
              </a:rPr>
              <a:t>" (1 Cor. 15:33). </a:t>
            </a:r>
            <a:endParaRPr lang="en-US" sz="1200" dirty="0"/>
          </a:p>
        </p:txBody>
      </p:sp>
      <p:sp>
        <p:nvSpPr>
          <p:cNvPr id="4" name="Slide Number Placeholder 3"/>
          <p:cNvSpPr>
            <a:spLocks noGrp="1"/>
          </p:cNvSpPr>
          <p:nvPr>
            <p:ph type="sldNum" sz="quarter" idx="10"/>
          </p:nvPr>
        </p:nvSpPr>
        <p:spPr/>
        <p:txBody>
          <a:bodyPr/>
          <a:lstStyle/>
          <a:p>
            <a:fld id="{AC715FDE-99EF-4263-A2B1-95B834CF7CEC}" type="slidenum">
              <a:rPr lang="en-US" smtClean="0"/>
              <a:pPr/>
              <a:t>6</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55733592"/>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Song 8:4 I charge you, O daughters of Jerusalem, Do not stir up nor awaken love Until it pleases. 5 A RELATIVE Who is this coming up from the wilderness, Leaning upon her beloved? I awakened you under the apple tree. There your mother brought you forth; There she who bore you brought you forth. 6 THE SHULAMITE TO HER BELOVED Set me as a seal upon your heart, As a seal upon your arm; For love is as strong as death, Jealousy as cruel as the grave; Its flames are flames of fire, A most vehement flame. 7 Many waters cannot quench love, Nor can the floods drown it. If a man would give for love All the wealth of his house, It would be utterly despised.</a:t>
            </a:r>
          </a:p>
        </p:txBody>
      </p:sp>
      <p:sp>
        <p:nvSpPr>
          <p:cNvPr id="4" name="Slide Number Placeholder 3"/>
          <p:cNvSpPr>
            <a:spLocks noGrp="1"/>
          </p:cNvSpPr>
          <p:nvPr>
            <p:ph type="sldNum" sz="quarter" idx="10"/>
          </p:nvPr>
        </p:nvSpPr>
        <p:spPr/>
        <p:txBody>
          <a:bodyPr/>
          <a:lstStyle/>
          <a:p>
            <a:fld id="{AC715FDE-99EF-4263-A2B1-95B834CF7CEC}" type="slidenum">
              <a:rPr lang="en-US" smtClean="0"/>
              <a:pPr/>
              <a:t>7</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00392561"/>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kern="1200" dirty="0">
                <a:solidFill>
                  <a:srgbClr val="000000"/>
                </a:solidFill>
                <a:effectLst/>
                <a:latin typeface="Times New Roman" pitchFamily="16" charset="0"/>
                <a:ea typeface="+mn-ea"/>
                <a:cs typeface="+mn-cs"/>
              </a:rPr>
              <a:t>Fornication. We are repeatedly warned in the New Testament of the danger of fornication (Matthew 15:19, Acts 15:20, 1 Corinthians 6:9, 1 Thessalonians 4:3, etc.). But most Christians who stumble in this sin did not intend to do so; they simply put themselves into situations where the temptation to sin was too great to resist. As Christians we need to know that overcoming sin means avoiding temptations. We need to see that there are circumstances that we can be in that may not be sinful of themselves, but offer temptations that are difficult to overcome and then give birth to sin (James 1:15). </a:t>
            </a:r>
            <a:endParaRPr lang="en-US" sz="1200" dirty="0"/>
          </a:p>
        </p:txBody>
      </p:sp>
      <p:sp>
        <p:nvSpPr>
          <p:cNvPr id="4" name="Slide Number Placeholder 3"/>
          <p:cNvSpPr>
            <a:spLocks noGrp="1"/>
          </p:cNvSpPr>
          <p:nvPr>
            <p:ph type="sldNum" sz="quarter" idx="10"/>
          </p:nvPr>
        </p:nvSpPr>
        <p:spPr/>
        <p:txBody>
          <a:bodyPr/>
          <a:lstStyle/>
          <a:p>
            <a:fld id="{AC715FDE-99EF-4263-A2B1-95B834CF7CEC}" type="slidenum">
              <a:rPr lang="en-US" smtClean="0"/>
              <a:pPr/>
              <a:t>8</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58985748"/>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The second danger in dating is not guarding our heart. We are encouraged by the world to follow our heart, and to “fall in love”. But simply allowing our hearts to be emotionally unstable is dangerous. Solomon repeatedly provided this advice: “</a:t>
            </a:r>
            <a:r>
              <a:rPr lang="en-US" sz="1200" i="1" kern="1200" dirty="0">
                <a:solidFill>
                  <a:srgbClr val="000000"/>
                </a:solidFill>
                <a:effectLst/>
                <a:latin typeface="Times New Roman" pitchFamily="16" charset="0"/>
                <a:ea typeface="+mn-ea"/>
                <a:cs typeface="+mn-cs"/>
              </a:rPr>
              <a:t>do not awaken love until it pleases</a:t>
            </a:r>
            <a:r>
              <a:rPr lang="en-US" sz="1200" kern="1200" dirty="0">
                <a:solidFill>
                  <a:srgbClr val="000000"/>
                </a:solidFill>
                <a:effectLst/>
                <a:latin typeface="Times New Roman" pitchFamily="16" charset="0"/>
                <a:ea typeface="+mn-ea"/>
                <a:cs typeface="+mn-cs"/>
              </a:rPr>
              <a:t>” (Song of Solomon 2:7, 3:5, 8:4).  We must guard our hearts (Proverbs 4:23). This means we need to not be anxious (Philippians 4:6-7) about the one whom God will enable us to find, and devote this to prayer. Too many people are obsessed with finding someone, and date someone with disastrous consequences. People who allow their hearts to attach themselves to others without spiritual consideration hurt themselves terribly. </a:t>
            </a:r>
          </a:p>
          <a:p>
            <a:pPr marL="0" indent="0">
              <a:buNone/>
            </a:pPr>
            <a:endParaRPr lang="en-US" sz="1200" dirty="0"/>
          </a:p>
        </p:txBody>
      </p:sp>
      <p:sp>
        <p:nvSpPr>
          <p:cNvPr id="4" name="Slide Number Placeholder 3"/>
          <p:cNvSpPr>
            <a:spLocks noGrp="1"/>
          </p:cNvSpPr>
          <p:nvPr>
            <p:ph type="sldNum" sz="quarter" idx="10"/>
          </p:nvPr>
        </p:nvSpPr>
        <p:spPr/>
        <p:txBody>
          <a:bodyPr/>
          <a:lstStyle/>
          <a:p>
            <a:fld id="{AC715FDE-99EF-4263-A2B1-95B834CF7CEC}" type="slidenum">
              <a:rPr lang="en-US" smtClean="0"/>
              <a:pPr/>
              <a:t>9</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69613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06BB6-1C83-4D6F-B78F-6BBF6D5AA7FE}"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70904602"/>
      </p:ext>
    </p:extLst>
  </p:cSld>
  <p:clrMapOvr>
    <a:masterClrMapping/>
  </p:clrMapOvr>
  <p:transition>
    <p:fade/>
  </p:transition>
  <p:extLst>
    <p:ext uri="{DCECCB84-F9BA-43D5-87BE-67443E8EF086}">
      <p15:sldGuideLst xmlns:p15="http://schemas.microsoft.com/office/powerpoint/2012/main" xmlns:p="http://schemas.openxmlformats.org/presentationml/2006/main" xmlns:r="http://schemas.openxmlformats.org/officeDocument/2006/relationships" xmlns:a="http://schemas.openxmlformats.org/drawingml/2006/main" xmlns=""/>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3A903E-111F-48EA-A059-B56959FACCE9}"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5968467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E8CFA4-D681-4A4A-B796-F15E492D2189}"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8151447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51A11-EFD3-4E5E-8C50-A7E50BE2AC63}"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4522684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2F056A-644A-4E54-821E-C8FBD46B8A01}"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7635237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B455B1-B204-4EE3-8467-719975746DE5}"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8399583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1A9235-9CD5-40C1-B792-C21A0B3BEC65}"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2433594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63B57A-7FC0-416C-97B8-4047807D353F}"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9161107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27AD57-2053-4D84-B514-800E54D628EC}"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98161499"/>
      </p:ext>
    </p:extLst>
  </p:cSld>
  <p:clrMapOvr>
    <a:masterClrMapping/>
  </p:clrMapOvr>
  <p:transition>
    <p:fade/>
  </p:transition>
  <p:extLst>
    <p:ext uri="{DCECCB84-F9BA-43D5-87BE-67443E8EF086}">
      <p15:sldGuideLst xmlns:p15="http://schemas.microsoft.com/office/powerpoint/2012/main" xmlns:p="http://schemas.openxmlformats.org/presentationml/2006/main" xmlns:r="http://schemas.openxmlformats.org/officeDocument/2006/relationships" xmlns:a="http://schemas.openxmlformats.org/drawingml/2006/main" xmlns=""/>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0FC3B0-9A43-48A4-85CE-B999A76FEA98}"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54763649"/>
      </p:ext>
    </p:extLst>
  </p:cSld>
  <p:clrMapOvr>
    <a:masterClrMapping/>
  </p:clrMapOvr>
  <p:transition>
    <p:fade/>
  </p:transition>
  <p:extLst>
    <p:ext uri="{DCECCB84-F9BA-43D5-87BE-67443E8EF086}">
      <p15:sldGuideLst xmlns:p15="http://schemas.microsoft.com/office/powerpoint/2012/main" xmlns:p="http://schemas.openxmlformats.org/presentationml/2006/main" xmlns:r="http://schemas.openxmlformats.org/officeDocument/2006/relationships" xmlns:a="http://schemas.openxmlformats.org/drawingml/2006/main" xmlns=""/>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2EE218-E1BD-4DFC-B39D-A601FA6AB8B6}"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498302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D0D0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3226EECE-6E6C-4932-B681-71D70B54B8B5}"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56814181"/>
      </p:ext>
    </p:extLst>
  </p:cSld>
  <p:clrMap bg1="dk1" tx1="lt1" bg2="dk2" tx2="lt2" accent1="accent1" accent2="accent2" accent3="accent3" accent4="accent4" accent5="accent5" accent6="accent6" hlink="hlink" folHlink="folHlink"/>
  <p:sldLayoutIdLst>
    <p:sldLayoutId id="2147484511" r:id="rId1"/>
    <p:sldLayoutId id="2147484512" r:id="rId2"/>
    <p:sldLayoutId id="2147484513" r:id="rId3"/>
    <p:sldLayoutId id="2147484514" r:id="rId4"/>
    <p:sldLayoutId id="2147484515" r:id="rId5"/>
    <p:sldLayoutId id="2147484516" r:id="rId6"/>
    <p:sldLayoutId id="2147484517" r:id="rId7"/>
    <p:sldLayoutId id="2147484518" r:id="rId8"/>
    <p:sldLayoutId id="2147484519" r:id="rId9"/>
    <p:sldLayoutId id="2147484520" r:id="rId10"/>
    <p:sldLayoutId id="2147484521" r:id="rId11"/>
  </p:sldLayoutIdLst>
  <p:transition>
    <p:fade/>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xmlns:p="http://schemas.openxmlformats.org/presentationml/2006/main" xmlns:r="http://schemas.openxmlformats.org/officeDocument/2006/relationships" xmlns:a="http://schemas.openxmlformats.org/drawingml/2006/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304800" y="-153772"/>
            <a:ext cx="8610600" cy="2362200"/>
          </a:xfrm>
        </p:spPr>
        <p:txBody>
          <a:bodyPr>
            <a:noAutofit/>
          </a:bodyPr>
          <a:lstStyle/>
          <a:p>
            <a:r>
              <a:rPr lang="en-US" sz="7500" b="1" dirty="0">
                <a:ln w="0"/>
                <a:effectLst>
                  <a:outerShdw blurRad="38100" dist="19050" dir="2700000" algn="tl" rotWithShape="0">
                    <a:schemeClr val="dk1">
                      <a:alpha val="40000"/>
                    </a:schemeClr>
                  </a:outerShdw>
                </a:effectLst>
                <a:latin typeface="+mn-lt"/>
              </a:rPr>
              <a:t>When Wisdom is Needed Most</a:t>
            </a:r>
          </a:p>
        </p:txBody>
      </p:sp>
      <p:pic>
        <p:nvPicPr>
          <p:cNvPr id="2" name="Picture 1"/>
          <p:cNvPicPr>
            <a:picLocks noChangeAspect="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6201234" y="2224430"/>
            <a:ext cx="2942766" cy="2942766"/>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flipH="1">
            <a:off x="18288" y="2224430"/>
            <a:ext cx="2772234" cy="2942766"/>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7972906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04800" y="1276350"/>
            <a:ext cx="8807450" cy="4023360"/>
          </a:xfrm>
        </p:spPr>
        <p:txBody>
          <a:bodyPr>
            <a:noAutofit/>
          </a:bodyPr>
          <a:lstStyle/>
          <a:p>
            <a:pPr marL="0" indent="0" algn="just">
              <a:buNone/>
            </a:pPr>
            <a:r>
              <a:rPr lang="en-US" sz="3600" dirty="0">
                <a:effectLst>
                  <a:glow rad="228600">
                    <a:srgbClr val="000000"/>
                  </a:glow>
                </a:effectLst>
              </a:rPr>
              <a:t>Are you ready for dating?</a:t>
            </a:r>
          </a:p>
          <a:p>
            <a:pPr marL="0" indent="0" algn="just">
              <a:buNone/>
            </a:pPr>
            <a:r>
              <a:rPr lang="en-US" sz="3600" dirty="0">
                <a:effectLst>
                  <a:glow rad="228600">
                    <a:srgbClr val="000000"/>
                  </a:glow>
                </a:effectLst>
              </a:rPr>
              <a:t>	1) Do you have a purpose?</a:t>
            </a:r>
          </a:p>
          <a:p>
            <a:pPr marL="0" indent="0" algn="just">
              <a:buNone/>
            </a:pPr>
            <a:r>
              <a:rPr lang="en-US" sz="3600" dirty="0">
                <a:effectLst>
                  <a:glow rad="228600">
                    <a:srgbClr val="000000"/>
                  </a:glow>
                </a:effectLst>
              </a:rPr>
              <a:t>	2) Do you love yourself?</a:t>
            </a:r>
          </a:p>
          <a:p>
            <a:pPr marL="0" indent="0" algn="just">
              <a:buNone/>
            </a:pPr>
            <a:r>
              <a:rPr lang="en-US" sz="3600" dirty="0">
                <a:effectLst>
                  <a:glow rad="228600">
                    <a:srgbClr val="000000"/>
                  </a:glow>
                </a:effectLst>
              </a:rPr>
              <a:t>	3) Do you trust God?</a:t>
            </a:r>
            <a:endParaRPr lang="en-US" sz="3400" dirty="0">
              <a:effectLst>
                <a:glow rad="228600">
                  <a:srgbClr val="000000"/>
                </a:glow>
              </a:effectLst>
            </a:endParaRPr>
          </a:p>
        </p:txBody>
      </p:sp>
      <p:sp>
        <p:nvSpPr>
          <p:cNvPr id="5" name="Rectangle 2"/>
          <p:cNvSpPr>
            <a:spLocks noGrp="1" noRot="1" noChangeArrowheads="1"/>
          </p:cNvSpPr>
          <p:nvPr>
            <p:ph type="title"/>
          </p:nvPr>
        </p:nvSpPr>
        <p:spPr>
          <a:xfrm>
            <a:off x="9525" y="22860"/>
            <a:ext cx="9144000" cy="1089660"/>
          </a:xfrm>
        </p:spPr>
        <p:txBody>
          <a:bodyPr>
            <a:noAutofit/>
          </a:bodyPr>
          <a:lstStyle/>
          <a:p>
            <a:pPr algn="ctr" eaLnBrk="1" hangingPunct="1">
              <a:defRPr/>
            </a:pPr>
            <a:r>
              <a:rPr lang="en-US" sz="7000" dirty="0">
                <a:effectLst>
                  <a:glow rad="228600">
                    <a:srgbClr val="030400"/>
                  </a:glow>
                  <a:outerShdw blurRad="50800" dist="63500" dir="2700000" algn="tl" rotWithShape="0">
                    <a:srgbClr val="000000">
                      <a:alpha val="48000"/>
                    </a:srgbClr>
                  </a:outerShdw>
                </a:effectLst>
                <a:latin typeface="+mn-lt"/>
              </a:rPr>
              <a:t>Wise Relationships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4506732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500"/>
                                        <p:tgtEl>
                                          <p:spTgt spid="30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500"/>
                                        <p:tgtEl>
                                          <p:spTgt spid="30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fade">
                                      <p:cBhvr>
                                        <p:cTn id="17" dur="5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04800" y="1276350"/>
            <a:ext cx="8807450" cy="4023360"/>
          </a:xfrm>
        </p:spPr>
        <p:txBody>
          <a:bodyPr>
            <a:noAutofit/>
          </a:bodyPr>
          <a:lstStyle/>
          <a:p>
            <a:pPr marL="0" indent="0" algn="just">
              <a:buNone/>
            </a:pPr>
            <a:r>
              <a:rPr lang="en-US" sz="3600" dirty="0">
                <a:effectLst>
                  <a:glow rad="228600">
                    <a:srgbClr val="000000"/>
                  </a:glow>
                </a:effectLst>
              </a:rPr>
              <a:t>Are you ready for dating?</a:t>
            </a:r>
          </a:p>
          <a:p>
            <a:pPr marL="0" indent="0" algn="just">
              <a:buNone/>
            </a:pPr>
            <a:r>
              <a:rPr lang="en-US" sz="3600" dirty="0">
                <a:effectLst>
                  <a:glow rad="228600">
                    <a:srgbClr val="000000"/>
                  </a:glow>
                </a:effectLst>
              </a:rPr>
              <a:t>	1) Do you have a purpose?</a:t>
            </a:r>
          </a:p>
          <a:p>
            <a:pPr marL="0" indent="0" algn="just">
              <a:buNone/>
            </a:pPr>
            <a:r>
              <a:rPr lang="en-US" sz="3600" dirty="0">
                <a:effectLst>
                  <a:glow rad="228600">
                    <a:srgbClr val="000000"/>
                  </a:glow>
                </a:effectLst>
              </a:rPr>
              <a:t>	2) Do you love yourself?</a:t>
            </a:r>
          </a:p>
          <a:p>
            <a:pPr marL="0" indent="0" algn="just">
              <a:buNone/>
            </a:pPr>
            <a:r>
              <a:rPr lang="en-US" sz="3600" dirty="0">
                <a:effectLst>
                  <a:glow rad="228600">
                    <a:srgbClr val="000000"/>
                  </a:glow>
                </a:effectLst>
              </a:rPr>
              <a:t>	3) Do you trust God?</a:t>
            </a:r>
            <a:endParaRPr lang="en-US" sz="3400" dirty="0">
              <a:effectLst>
                <a:glow rad="228600">
                  <a:srgbClr val="000000"/>
                </a:glow>
              </a:effectLst>
            </a:endParaRPr>
          </a:p>
        </p:txBody>
      </p:sp>
      <p:sp>
        <p:nvSpPr>
          <p:cNvPr id="5" name="Rectangle 2"/>
          <p:cNvSpPr>
            <a:spLocks noGrp="1" noRot="1" noChangeArrowheads="1"/>
          </p:cNvSpPr>
          <p:nvPr>
            <p:ph type="title"/>
          </p:nvPr>
        </p:nvSpPr>
        <p:spPr>
          <a:xfrm>
            <a:off x="9525" y="22860"/>
            <a:ext cx="9144000" cy="1089660"/>
          </a:xfrm>
        </p:spPr>
        <p:txBody>
          <a:bodyPr>
            <a:noAutofit/>
          </a:bodyPr>
          <a:lstStyle/>
          <a:p>
            <a:pPr algn="ctr" eaLnBrk="1" hangingPunct="1">
              <a:defRPr/>
            </a:pPr>
            <a:r>
              <a:rPr lang="en-US" sz="7000" dirty="0">
                <a:effectLst>
                  <a:glow rad="228600">
                    <a:srgbClr val="030400"/>
                  </a:glow>
                  <a:outerShdw blurRad="50800" dist="63500" dir="2700000" algn="tl" rotWithShape="0">
                    <a:srgbClr val="000000">
                      <a:alpha val="48000"/>
                    </a:srgbClr>
                  </a:outerShdw>
                </a:effectLst>
                <a:latin typeface="+mn-lt"/>
              </a:rPr>
              <a:t>Wise Relationships</a:t>
            </a:r>
          </a:p>
        </p:txBody>
      </p:sp>
      <p:sp>
        <p:nvSpPr>
          <p:cNvPr id="2" name="Rounded Rectangle 1"/>
          <p:cNvSpPr/>
          <p:nvPr/>
        </p:nvSpPr>
        <p:spPr>
          <a:xfrm>
            <a:off x="238125" y="209550"/>
            <a:ext cx="8686800" cy="4682490"/>
          </a:xfrm>
          <a:prstGeom prst="roundRect">
            <a:avLst/>
          </a:prstGeom>
          <a:solidFill>
            <a:schemeClr val="accent5">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9525">
                  <a:solidFill>
                    <a:schemeClr val="bg1"/>
                  </a:solidFill>
                  <a:prstDash val="solid"/>
                </a:ln>
                <a:solidFill>
                  <a:schemeClr val="tx1"/>
                </a:solidFill>
                <a:effectLst>
                  <a:outerShdw blurRad="12700" dist="38100" dir="2700000" algn="tl" rotWithShape="0">
                    <a:schemeClr val="bg1">
                      <a:lumMod val="50000"/>
                    </a:schemeClr>
                  </a:outerShdw>
                </a:effectLst>
              </a:rPr>
              <a:t>Philippians 4:6 </a:t>
            </a:r>
          </a:p>
          <a:p>
            <a:pPr algn="ctr"/>
            <a:r>
              <a:rPr lang="en-US" sz="4000" b="1" i="1" dirty="0">
                <a:ln w="9525">
                  <a:solidFill>
                    <a:schemeClr val="bg1"/>
                  </a:solidFill>
                  <a:prstDash val="solid"/>
                </a:ln>
                <a:solidFill>
                  <a:schemeClr val="tx1"/>
                </a:solidFill>
                <a:effectLst>
                  <a:outerShdw blurRad="12700" dist="38100" dir="2700000" algn="tl" rotWithShape="0">
                    <a:schemeClr val="bg1">
                      <a:lumMod val="50000"/>
                    </a:schemeClr>
                  </a:outerShdw>
                </a:effectLst>
              </a:rPr>
              <a:t>Be anxious for nothing, but in everything by prayer and supplication with thanksgiving let your requests be made known to God. And the peace of God, which surpasses all comprehension, will guard your hearts and your minds in Christ Jesus.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6262725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04800" y="1276350"/>
            <a:ext cx="8610600" cy="3867150"/>
          </a:xfrm>
        </p:spPr>
        <p:txBody>
          <a:bodyPr>
            <a:noAutofit/>
          </a:bodyPr>
          <a:lstStyle/>
          <a:p>
            <a:pPr marL="0" indent="0" algn="ctr">
              <a:buNone/>
            </a:pPr>
            <a:r>
              <a:rPr lang="en-US" sz="3600" dirty="0">
                <a:effectLst>
                  <a:glow rad="228600">
                    <a:srgbClr val="000000"/>
                  </a:glow>
                </a:effectLst>
              </a:rPr>
              <a:t>Two Doors, Two Door Keepers</a:t>
            </a:r>
          </a:p>
          <a:p>
            <a:pPr marL="0" indent="0" algn="just">
              <a:buNone/>
            </a:pPr>
            <a:r>
              <a:rPr lang="en-US" sz="3400" dirty="0">
                <a:effectLst>
                  <a:glow rad="228600">
                    <a:srgbClr val="000000"/>
                  </a:glow>
                </a:effectLst>
              </a:rPr>
              <a:t>“</a:t>
            </a:r>
            <a:r>
              <a:rPr lang="en-US" sz="3400" i="1" dirty="0">
                <a:effectLst>
                  <a:glow rad="228600">
                    <a:srgbClr val="000000"/>
                  </a:glow>
                </a:effectLst>
              </a:rPr>
              <a:t>Wide is the gate and broad is the way that leads to destruction</a:t>
            </a:r>
            <a:r>
              <a:rPr lang="en-US" sz="3400" dirty="0">
                <a:effectLst>
                  <a:glow rad="228600">
                    <a:srgbClr val="000000"/>
                  </a:glow>
                </a:effectLst>
              </a:rPr>
              <a:t>” – Matthew 7:13</a:t>
            </a:r>
          </a:p>
          <a:p>
            <a:pPr marL="0" indent="0" algn="just">
              <a:buNone/>
            </a:pPr>
            <a:r>
              <a:rPr lang="en-US" sz="3400" dirty="0">
                <a:effectLst>
                  <a:glow rad="228600">
                    <a:srgbClr val="000000"/>
                  </a:glow>
                </a:effectLst>
              </a:rPr>
              <a:t>   Doorkeeper: the Father of Lies</a:t>
            </a:r>
          </a:p>
          <a:p>
            <a:pPr marL="0" indent="0" algn="just">
              <a:buNone/>
            </a:pPr>
            <a:r>
              <a:rPr lang="en-US" sz="3400" dirty="0">
                <a:effectLst>
                  <a:glow rad="228600">
                    <a:srgbClr val="000000"/>
                  </a:glow>
                </a:effectLst>
              </a:rPr>
              <a:t>"</a:t>
            </a:r>
            <a:r>
              <a:rPr lang="en-US" sz="3400" i="1" dirty="0">
                <a:effectLst>
                  <a:glow rad="228600">
                    <a:srgbClr val="000000"/>
                  </a:glow>
                </a:effectLst>
              </a:rPr>
              <a:t>I am the door. If anyone enters by Me, he will be saved</a:t>
            </a:r>
            <a:r>
              <a:rPr lang="en-US" sz="3400" dirty="0">
                <a:effectLst>
                  <a:glow rad="228600">
                    <a:srgbClr val="000000"/>
                  </a:glow>
                </a:effectLst>
              </a:rPr>
              <a:t>” – John 10:9 </a:t>
            </a:r>
          </a:p>
          <a:p>
            <a:pPr marL="0" indent="0" algn="just">
              <a:buNone/>
            </a:pPr>
            <a:r>
              <a:rPr lang="en-US" sz="3400" dirty="0">
                <a:effectLst>
                  <a:glow rad="228600">
                    <a:srgbClr val="000000"/>
                  </a:glow>
                </a:effectLst>
              </a:rPr>
              <a:t>   Doorkeeper: the Way, the Truth and the Light</a:t>
            </a:r>
          </a:p>
        </p:txBody>
      </p:sp>
      <p:sp>
        <p:nvSpPr>
          <p:cNvPr id="5" name="Rectangle 2"/>
          <p:cNvSpPr>
            <a:spLocks noGrp="1" noRot="1" noChangeArrowheads="1"/>
          </p:cNvSpPr>
          <p:nvPr>
            <p:ph type="title"/>
          </p:nvPr>
        </p:nvSpPr>
        <p:spPr>
          <a:xfrm>
            <a:off x="9525" y="22860"/>
            <a:ext cx="9144000" cy="1089660"/>
          </a:xfrm>
        </p:spPr>
        <p:txBody>
          <a:bodyPr>
            <a:noAutofit/>
          </a:bodyPr>
          <a:lstStyle/>
          <a:p>
            <a:pPr algn="ctr" eaLnBrk="1" hangingPunct="1">
              <a:defRPr/>
            </a:pPr>
            <a:r>
              <a:rPr lang="en-US" sz="8000" dirty="0">
                <a:effectLst>
                  <a:glow rad="228600">
                    <a:srgbClr val="030400"/>
                  </a:glow>
                  <a:outerShdw blurRad="50800" dist="63500" dir="2700000" algn="tl" rotWithShape="0">
                    <a:srgbClr val="000000">
                      <a:alpha val="48000"/>
                    </a:srgbClr>
                  </a:outerShdw>
                </a:effectLst>
                <a:latin typeface="+mn-lt"/>
              </a:rPr>
              <a:t>The Right Answer</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333630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500"/>
                                        <p:tgtEl>
                                          <p:spTgt spid="307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5">
                                            <p:txEl>
                                              <p:pRg st="2" end="2"/>
                                            </p:txEl>
                                          </p:spTgt>
                                        </p:tgtEl>
                                        <p:attrNameLst>
                                          <p:attrName>style.visibility</p:attrName>
                                        </p:attrNameLst>
                                      </p:cBhvr>
                                      <p:to>
                                        <p:strVal val="visible"/>
                                      </p:to>
                                    </p:set>
                                    <p:animEffect transition="in" filter="fade">
                                      <p:cBhvr>
                                        <p:cTn id="10" dur="500"/>
                                        <p:tgtEl>
                                          <p:spTgt spid="307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animEffect transition="in" filter="fade">
                                      <p:cBhvr>
                                        <p:cTn id="15" dur="500"/>
                                        <p:tgtEl>
                                          <p:spTgt spid="307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075">
                                            <p:txEl>
                                              <p:pRg st="4" end="4"/>
                                            </p:txEl>
                                          </p:spTgt>
                                        </p:tgtEl>
                                        <p:attrNameLst>
                                          <p:attrName>style.visibility</p:attrName>
                                        </p:attrNameLst>
                                      </p:cBhvr>
                                      <p:to>
                                        <p:strVal val="visible"/>
                                      </p:to>
                                    </p:set>
                                    <p:animEffect transition="in" filter="fade">
                                      <p:cBhvr>
                                        <p:cTn id="18"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152400" y="1276350"/>
            <a:ext cx="8839200" cy="3657600"/>
          </a:xfrm>
        </p:spPr>
        <p:txBody>
          <a:bodyPr>
            <a:noAutofit/>
          </a:bodyPr>
          <a:lstStyle/>
          <a:p>
            <a:pPr marL="0" indent="0" algn="ctr">
              <a:buNone/>
            </a:pPr>
            <a:r>
              <a:rPr lang="en-US" sz="3600" dirty="0">
                <a:effectLst>
                  <a:glow rad="228600">
                    <a:srgbClr val="000000"/>
                  </a:glow>
                </a:effectLst>
              </a:rPr>
              <a:t>One Right Question</a:t>
            </a:r>
          </a:p>
          <a:p>
            <a:pPr marL="0" indent="0">
              <a:buNone/>
            </a:pPr>
            <a:r>
              <a:rPr lang="en-US" sz="3400" dirty="0">
                <a:effectLst>
                  <a:glow rad="228600">
                    <a:srgbClr val="000000"/>
                  </a:glow>
                </a:effectLst>
              </a:rPr>
              <a:t>“</a:t>
            </a:r>
            <a:r>
              <a:rPr lang="en-US" sz="3400" i="1" dirty="0">
                <a:effectLst>
                  <a:glow rad="228600">
                    <a:srgbClr val="000000"/>
                  </a:glow>
                </a:effectLst>
              </a:rPr>
              <a:t>What must I do to be saved</a:t>
            </a:r>
            <a:r>
              <a:rPr lang="en-US" sz="3400" dirty="0">
                <a:effectLst>
                  <a:glow rad="228600">
                    <a:srgbClr val="000000"/>
                  </a:glow>
                </a:effectLst>
              </a:rPr>
              <a:t>?“ – Act  16:30</a:t>
            </a:r>
          </a:p>
          <a:p>
            <a:pPr marL="0" indent="0">
              <a:buNone/>
            </a:pPr>
            <a:endParaRPr lang="en-US" sz="3400" dirty="0">
              <a:effectLst>
                <a:glow rad="228600">
                  <a:srgbClr val="000000"/>
                </a:glow>
              </a:effectLst>
            </a:endParaRPr>
          </a:p>
          <a:p>
            <a:pPr marL="0" indent="0" algn="ctr">
              <a:buNone/>
            </a:pPr>
            <a:r>
              <a:rPr lang="en-US" sz="3400" dirty="0">
                <a:effectLst>
                  <a:glow rad="228600">
                    <a:srgbClr val="000000"/>
                  </a:glow>
                </a:effectLst>
              </a:rPr>
              <a:t>The Answer</a:t>
            </a:r>
          </a:p>
          <a:p>
            <a:pPr marL="0" indent="0">
              <a:buNone/>
            </a:pPr>
            <a:r>
              <a:rPr lang="en-US" sz="3400" dirty="0">
                <a:effectLst>
                  <a:glow rad="228600">
                    <a:srgbClr val="000000"/>
                  </a:glow>
                </a:effectLst>
              </a:rPr>
              <a:t>“</a:t>
            </a:r>
            <a:r>
              <a:rPr lang="en-US" sz="3400" i="1" dirty="0">
                <a:effectLst>
                  <a:glow rad="228600">
                    <a:srgbClr val="000000"/>
                  </a:glow>
                </a:effectLst>
              </a:rPr>
              <a:t>Repent, and let every one of you be baptized in the name of Jesus Christ for the remission of sins</a:t>
            </a:r>
            <a:r>
              <a:rPr lang="en-US" sz="3400" dirty="0">
                <a:effectLst>
                  <a:glow rad="228600">
                    <a:srgbClr val="000000"/>
                  </a:glow>
                </a:effectLst>
              </a:rPr>
              <a:t>” 									- Acts 2:38</a:t>
            </a:r>
          </a:p>
        </p:txBody>
      </p:sp>
      <p:sp>
        <p:nvSpPr>
          <p:cNvPr id="5" name="Rectangle 2"/>
          <p:cNvSpPr>
            <a:spLocks noGrp="1" noRot="1" noChangeArrowheads="1"/>
          </p:cNvSpPr>
          <p:nvPr>
            <p:ph type="title"/>
          </p:nvPr>
        </p:nvSpPr>
        <p:spPr>
          <a:xfrm>
            <a:off x="9525" y="22860"/>
            <a:ext cx="9144000" cy="1089660"/>
          </a:xfrm>
        </p:spPr>
        <p:txBody>
          <a:bodyPr>
            <a:noAutofit/>
          </a:bodyPr>
          <a:lstStyle/>
          <a:p>
            <a:pPr algn="ctr" eaLnBrk="1" hangingPunct="1">
              <a:defRPr/>
            </a:pPr>
            <a:r>
              <a:rPr lang="en-US" sz="8000" dirty="0">
                <a:effectLst>
                  <a:glow rad="228600">
                    <a:srgbClr val="030400"/>
                  </a:glow>
                  <a:outerShdw blurRad="50800" dist="63500" dir="2700000" algn="tl" rotWithShape="0">
                    <a:srgbClr val="000000">
                      <a:alpha val="48000"/>
                    </a:srgbClr>
                  </a:outerShdw>
                </a:effectLst>
                <a:latin typeface="+mn-lt"/>
              </a:rPr>
              <a:t>The Right Answer</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6651903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3" end="3"/>
                                            </p:txEl>
                                          </p:spTgt>
                                        </p:tgtEl>
                                        <p:attrNameLst>
                                          <p:attrName>style.visibility</p:attrName>
                                        </p:attrNameLst>
                                      </p:cBhvr>
                                      <p:to>
                                        <p:strVal val="visible"/>
                                      </p:to>
                                    </p:set>
                                    <p:animEffect transition="in" filter="fade">
                                      <p:cBhvr>
                                        <p:cTn id="7" dur="500"/>
                                        <p:tgtEl>
                                          <p:spTgt spid="3075">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5">
                                            <p:txEl>
                                              <p:pRg st="4" end="4"/>
                                            </p:txEl>
                                          </p:spTgt>
                                        </p:tgtEl>
                                        <p:attrNameLst>
                                          <p:attrName>style.visibility</p:attrName>
                                        </p:attrNameLst>
                                      </p:cBhvr>
                                      <p:to>
                                        <p:strVal val="visible"/>
                                      </p:to>
                                    </p:set>
                                    <p:animEffect transition="in" filter="fade">
                                      <p:cBhvr>
                                        <p:cTn id="10"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457200" y="1131570"/>
            <a:ext cx="8305800" cy="4168140"/>
          </a:xfrm>
        </p:spPr>
        <p:txBody>
          <a:bodyPr>
            <a:noAutofit/>
          </a:bodyPr>
          <a:lstStyle/>
          <a:p>
            <a:pPr marL="0" indent="0" algn="just">
              <a:buNone/>
            </a:pPr>
            <a:r>
              <a:rPr lang="en-US" sz="3600" dirty="0">
                <a:effectLst>
                  <a:glow rad="228600">
                    <a:srgbClr val="000000"/>
                  </a:glow>
                </a:effectLst>
              </a:rPr>
              <a:t>Critical decision moments:</a:t>
            </a:r>
          </a:p>
          <a:p>
            <a:pPr marL="0" indent="0" algn="just">
              <a:buNone/>
            </a:pPr>
            <a:r>
              <a:rPr lang="en-US" sz="3600" dirty="0">
                <a:effectLst>
                  <a:glow rad="228600">
                    <a:srgbClr val="000000"/>
                  </a:glow>
                </a:effectLst>
              </a:rPr>
              <a:t>	Simple choice makes long-term impact</a:t>
            </a:r>
          </a:p>
          <a:p>
            <a:pPr marL="0" indent="0" algn="just">
              <a:buNone/>
            </a:pPr>
            <a:r>
              <a:rPr lang="en-US" sz="3600" dirty="0">
                <a:effectLst>
                  <a:glow rad="228600">
                    <a:srgbClr val="000000"/>
                  </a:glow>
                </a:effectLst>
              </a:rPr>
              <a:t>	Most consequential decisions</a:t>
            </a:r>
            <a:endParaRPr lang="en-US" sz="3400" dirty="0">
              <a:effectLst>
                <a:glow rad="228600">
                  <a:srgbClr val="000000"/>
                </a:glow>
              </a:effectLst>
            </a:endParaRPr>
          </a:p>
        </p:txBody>
      </p:sp>
      <p:sp>
        <p:nvSpPr>
          <p:cNvPr id="5" name="Rectangle 2"/>
          <p:cNvSpPr>
            <a:spLocks noGrp="1" noRot="1" noChangeArrowheads="1"/>
          </p:cNvSpPr>
          <p:nvPr>
            <p:ph type="title"/>
          </p:nvPr>
        </p:nvSpPr>
        <p:spPr>
          <a:xfrm>
            <a:off x="9525" y="22860"/>
            <a:ext cx="9144000" cy="1089660"/>
          </a:xfrm>
        </p:spPr>
        <p:txBody>
          <a:bodyPr>
            <a:noAutofit/>
          </a:bodyPr>
          <a:lstStyle/>
          <a:p>
            <a:pPr algn="ctr" eaLnBrk="1" hangingPunct="1">
              <a:defRPr/>
            </a:pPr>
            <a:r>
              <a:rPr lang="en-US" sz="8000" dirty="0">
                <a:effectLst>
                  <a:glow rad="228600">
                    <a:srgbClr val="030400"/>
                  </a:glow>
                  <a:outerShdw blurRad="50800" dist="63500" dir="2700000" algn="tl" rotWithShape="0">
                    <a:srgbClr val="000000">
                      <a:alpha val="48000"/>
                    </a:srgbClr>
                  </a:outerShdw>
                </a:effectLst>
                <a:latin typeface="+mn-lt"/>
              </a:rPr>
              <a:t>Critical Moments</a:t>
            </a:r>
          </a:p>
        </p:txBody>
      </p:sp>
      <p:pic>
        <p:nvPicPr>
          <p:cNvPr id="1026" name="Picture 2" descr="Chile road sign PI-4c.svg"/>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477000" y="2419350"/>
            <a:ext cx="2447925" cy="2447925"/>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9412475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2" descr="Chile road sign PI-4c.svg"/>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477000" y="2419350"/>
            <a:ext cx="2447925" cy="2447925"/>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
        <p:nvSpPr>
          <p:cNvPr id="3075" name="Rectangle 3"/>
          <p:cNvSpPr>
            <a:spLocks noGrp="1" noChangeArrowheads="1"/>
          </p:cNvSpPr>
          <p:nvPr>
            <p:ph idx="1"/>
          </p:nvPr>
        </p:nvSpPr>
        <p:spPr>
          <a:xfrm>
            <a:off x="457200" y="1131570"/>
            <a:ext cx="8305800" cy="4168140"/>
          </a:xfrm>
        </p:spPr>
        <p:txBody>
          <a:bodyPr>
            <a:noAutofit/>
          </a:bodyPr>
          <a:lstStyle/>
          <a:p>
            <a:pPr marL="0" indent="0" algn="just">
              <a:buNone/>
            </a:pPr>
            <a:r>
              <a:rPr lang="en-US" sz="3600" dirty="0">
                <a:effectLst>
                  <a:glow rad="228600">
                    <a:srgbClr val="000000"/>
                  </a:glow>
                </a:effectLst>
              </a:rPr>
              <a:t>Critical decision moments:</a:t>
            </a:r>
          </a:p>
          <a:p>
            <a:pPr marL="0" indent="0" algn="just">
              <a:buNone/>
            </a:pPr>
            <a:endParaRPr lang="en-US" sz="3600" dirty="0">
              <a:effectLst>
                <a:glow rad="228600">
                  <a:srgbClr val="000000"/>
                </a:glow>
              </a:effectLst>
            </a:endParaRPr>
          </a:p>
          <a:p>
            <a:pPr marL="0" indent="0" algn="just">
              <a:buNone/>
            </a:pPr>
            <a:r>
              <a:rPr lang="en-US" sz="3600" dirty="0">
                <a:effectLst>
                  <a:glow rad="228600">
                    <a:srgbClr val="000000"/>
                  </a:glow>
                </a:effectLst>
              </a:rPr>
              <a:t>Between the ages of 13-25:</a:t>
            </a:r>
          </a:p>
          <a:p>
            <a:pPr marL="0" indent="0" algn="just">
              <a:buNone/>
            </a:pPr>
            <a:r>
              <a:rPr lang="en-US" sz="3600" dirty="0">
                <a:effectLst>
                  <a:glow rad="228600">
                    <a:srgbClr val="000000"/>
                  </a:glow>
                </a:effectLst>
              </a:rPr>
              <a:t>	Making multiple super-critical decisions</a:t>
            </a:r>
          </a:p>
          <a:p>
            <a:pPr marL="0" indent="0" algn="just">
              <a:buNone/>
            </a:pPr>
            <a:r>
              <a:rPr lang="en-US" sz="3600" dirty="0">
                <a:effectLst>
                  <a:glow rad="228600">
                    <a:srgbClr val="000000"/>
                  </a:glow>
                </a:effectLst>
              </a:rPr>
              <a:t>	Likelihood of falling away: 50%</a:t>
            </a:r>
          </a:p>
        </p:txBody>
      </p:sp>
      <p:sp>
        <p:nvSpPr>
          <p:cNvPr id="5" name="Rectangle 2"/>
          <p:cNvSpPr>
            <a:spLocks noGrp="1" noRot="1" noChangeArrowheads="1"/>
          </p:cNvSpPr>
          <p:nvPr>
            <p:ph type="title"/>
          </p:nvPr>
        </p:nvSpPr>
        <p:spPr>
          <a:xfrm>
            <a:off x="9525" y="22860"/>
            <a:ext cx="9144000" cy="1089660"/>
          </a:xfrm>
        </p:spPr>
        <p:txBody>
          <a:bodyPr>
            <a:noAutofit/>
          </a:bodyPr>
          <a:lstStyle/>
          <a:p>
            <a:pPr algn="ctr" eaLnBrk="1" hangingPunct="1">
              <a:defRPr/>
            </a:pPr>
            <a:r>
              <a:rPr lang="en-US" sz="8000" dirty="0">
                <a:effectLst>
                  <a:glow rad="228600">
                    <a:srgbClr val="030400"/>
                  </a:glow>
                  <a:outerShdw blurRad="50800" dist="63500" dir="2700000" algn="tl" rotWithShape="0">
                    <a:srgbClr val="000000">
                      <a:alpha val="48000"/>
                    </a:srgbClr>
                  </a:outerShdw>
                </a:effectLst>
                <a:latin typeface="+mn-lt"/>
              </a:rPr>
              <a:t>Critical Moments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951509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3" end="3"/>
                                            </p:txEl>
                                          </p:spTgt>
                                        </p:tgtEl>
                                        <p:attrNameLst>
                                          <p:attrName>style.visibility</p:attrName>
                                        </p:attrNameLst>
                                      </p:cBhvr>
                                      <p:to>
                                        <p:strVal val="visible"/>
                                      </p:to>
                                    </p:set>
                                    <p:animEffect transition="in" filter="fade">
                                      <p:cBhvr>
                                        <p:cTn id="7" dur="500"/>
                                        <p:tgtEl>
                                          <p:spTgt spid="307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4" end="4"/>
                                            </p:txEl>
                                          </p:spTgt>
                                        </p:tgtEl>
                                        <p:attrNameLst>
                                          <p:attrName>style.visibility</p:attrName>
                                        </p:attrNameLst>
                                      </p:cBhvr>
                                      <p:to>
                                        <p:strVal val="visible"/>
                                      </p:to>
                                    </p:set>
                                    <p:animEffect transition="in" filter="fade">
                                      <p:cBhvr>
                                        <p:cTn id="12"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04800" y="1276350"/>
            <a:ext cx="8807450" cy="4023360"/>
          </a:xfrm>
        </p:spPr>
        <p:txBody>
          <a:bodyPr>
            <a:noAutofit/>
          </a:bodyPr>
          <a:lstStyle/>
          <a:p>
            <a:pPr marL="0" indent="0" algn="just">
              <a:buNone/>
            </a:pPr>
            <a:r>
              <a:rPr lang="en-US" sz="3600" dirty="0">
                <a:solidFill>
                  <a:srgbClr val="FFFF00"/>
                </a:solidFill>
                <a:effectLst>
                  <a:glow rad="228600">
                    <a:srgbClr val="000000"/>
                  </a:glow>
                </a:effectLst>
              </a:rPr>
              <a:t>Discipleship</a:t>
            </a:r>
            <a:r>
              <a:rPr lang="en-US" sz="3600" dirty="0">
                <a:effectLst>
                  <a:glow rad="228600">
                    <a:srgbClr val="000000"/>
                  </a:glow>
                </a:effectLst>
              </a:rPr>
              <a:t>: Following Jesus </a:t>
            </a:r>
          </a:p>
          <a:p>
            <a:pPr marL="0" indent="0" algn="just">
              <a:buNone/>
            </a:pPr>
            <a:r>
              <a:rPr lang="en-US" sz="3600" dirty="0">
                <a:effectLst>
                  <a:glow rad="228600">
                    <a:srgbClr val="000000"/>
                  </a:glow>
                </a:effectLst>
              </a:rPr>
              <a:t>	Luke 14:25-35</a:t>
            </a:r>
          </a:p>
          <a:p>
            <a:pPr marL="0" indent="0" algn="just">
              <a:buNone/>
            </a:pPr>
            <a:endParaRPr lang="en-US" sz="3600" dirty="0">
              <a:effectLst>
                <a:glow rad="228600">
                  <a:srgbClr val="000000"/>
                </a:glow>
              </a:effectLst>
            </a:endParaRPr>
          </a:p>
          <a:p>
            <a:pPr marL="0" indent="0" algn="just">
              <a:buNone/>
            </a:pPr>
            <a:r>
              <a:rPr lang="en-US" sz="3600" dirty="0">
                <a:solidFill>
                  <a:srgbClr val="FFFF00"/>
                </a:solidFill>
                <a:effectLst>
                  <a:glow rad="228600">
                    <a:srgbClr val="000000"/>
                  </a:glow>
                </a:effectLst>
              </a:rPr>
              <a:t>Membership</a:t>
            </a:r>
            <a:r>
              <a:rPr lang="en-US" sz="3600" dirty="0">
                <a:effectLst>
                  <a:glow rad="228600">
                    <a:srgbClr val="000000"/>
                  </a:glow>
                </a:effectLst>
              </a:rPr>
              <a:t>: Choosing a church family </a:t>
            </a:r>
          </a:p>
          <a:p>
            <a:pPr marL="0" indent="0" algn="just">
              <a:buNone/>
            </a:pPr>
            <a:r>
              <a:rPr lang="en-US" sz="3600" dirty="0">
                <a:effectLst>
                  <a:glow rad="228600">
                    <a:srgbClr val="000000"/>
                  </a:glow>
                </a:effectLst>
              </a:rPr>
              <a:t>	Revelation 2-3</a:t>
            </a:r>
          </a:p>
        </p:txBody>
      </p:sp>
      <p:sp>
        <p:nvSpPr>
          <p:cNvPr id="5" name="Rectangle 2"/>
          <p:cNvSpPr>
            <a:spLocks noGrp="1" noRot="1" noChangeArrowheads="1"/>
          </p:cNvSpPr>
          <p:nvPr>
            <p:ph type="title"/>
          </p:nvPr>
        </p:nvSpPr>
        <p:spPr>
          <a:xfrm>
            <a:off x="9525" y="22860"/>
            <a:ext cx="9144000" cy="1089660"/>
          </a:xfrm>
        </p:spPr>
        <p:txBody>
          <a:bodyPr>
            <a:noAutofit/>
          </a:bodyPr>
          <a:lstStyle/>
          <a:p>
            <a:pPr algn="ctr" eaLnBrk="1" hangingPunct="1">
              <a:defRPr/>
            </a:pPr>
            <a:r>
              <a:rPr lang="en-US" sz="7000" dirty="0">
                <a:effectLst>
                  <a:glow rad="228600">
                    <a:srgbClr val="030400"/>
                  </a:glow>
                  <a:outerShdw blurRad="50800" dist="63500" dir="2700000" algn="tl" rotWithShape="0">
                    <a:srgbClr val="000000">
                      <a:alpha val="48000"/>
                    </a:srgbClr>
                  </a:outerShdw>
                </a:effectLst>
                <a:latin typeface="+mn-lt"/>
              </a:rPr>
              <a:t>Spiritual Choices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80292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5">
                                            <p:txEl>
                                              <p:pRg st="1" end="1"/>
                                            </p:txEl>
                                          </p:spTgt>
                                        </p:tgtEl>
                                        <p:attrNameLst>
                                          <p:attrName>style.visibility</p:attrName>
                                        </p:attrNameLst>
                                      </p:cBhvr>
                                      <p:to>
                                        <p:strVal val="visible"/>
                                      </p:to>
                                    </p:set>
                                    <p:animEffect transition="in" filter="fade">
                                      <p:cBhvr>
                                        <p:cTn id="10" dur="500"/>
                                        <p:tgtEl>
                                          <p:spTgt spid="307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animEffect transition="in" filter="fade">
                                      <p:cBhvr>
                                        <p:cTn id="15" dur="500"/>
                                        <p:tgtEl>
                                          <p:spTgt spid="307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075">
                                            <p:txEl>
                                              <p:pRg st="4" end="4"/>
                                            </p:txEl>
                                          </p:spTgt>
                                        </p:tgtEl>
                                        <p:attrNameLst>
                                          <p:attrName>style.visibility</p:attrName>
                                        </p:attrNameLst>
                                      </p:cBhvr>
                                      <p:to>
                                        <p:strVal val="visible"/>
                                      </p:to>
                                    </p:set>
                                    <p:animEffect transition="in" filter="fade">
                                      <p:cBhvr>
                                        <p:cTn id="18"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04800" y="1276350"/>
            <a:ext cx="8807450" cy="4023360"/>
          </a:xfrm>
        </p:spPr>
        <p:txBody>
          <a:bodyPr>
            <a:noAutofit/>
          </a:bodyPr>
          <a:lstStyle/>
          <a:p>
            <a:pPr marL="0" indent="0" algn="just">
              <a:buNone/>
            </a:pPr>
            <a:r>
              <a:rPr lang="en-US" sz="3600" dirty="0">
                <a:solidFill>
                  <a:srgbClr val="FFFF00"/>
                </a:solidFill>
                <a:effectLst>
                  <a:glow rad="228600">
                    <a:srgbClr val="000000"/>
                  </a:glow>
                </a:effectLst>
              </a:rPr>
              <a:t>Education</a:t>
            </a:r>
            <a:r>
              <a:rPr lang="en-US" sz="3600" dirty="0">
                <a:effectLst>
                  <a:glow rad="228600">
                    <a:srgbClr val="000000"/>
                  </a:glow>
                </a:effectLst>
              </a:rPr>
              <a:t>: Preparing to make a living</a:t>
            </a:r>
          </a:p>
          <a:p>
            <a:pPr marL="0" indent="0" algn="just">
              <a:buNone/>
            </a:pPr>
            <a:r>
              <a:rPr lang="en-US" sz="3600" dirty="0">
                <a:effectLst>
                  <a:glow rad="228600">
                    <a:srgbClr val="000000"/>
                  </a:glow>
                </a:effectLst>
              </a:rPr>
              <a:t>	Proverbs 8:8-13</a:t>
            </a:r>
          </a:p>
          <a:p>
            <a:pPr marL="0" indent="0" algn="just">
              <a:buNone/>
            </a:pPr>
            <a:r>
              <a:rPr lang="en-US" sz="3600" dirty="0">
                <a:effectLst>
                  <a:glow rad="228600">
                    <a:srgbClr val="000000"/>
                  </a:glow>
                </a:effectLst>
              </a:rPr>
              <a:t>	</a:t>
            </a:r>
          </a:p>
          <a:p>
            <a:pPr marL="0" indent="0" algn="just">
              <a:buNone/>
            </a:pPr>
            <a:r>
              <a:rPr lang="en-US" sz="3600" dirty="0">
                <a:solidFill>
                  <a:srgbClr val="FFFF00"/>
                </a:solidFill>
                <a:effectLst>
                  <a:glow rad="228600">
                    <a:srgbClr val="000000"/>
                  </a:glow>
                </a:effectLst>
              </a:rPr>
              <a:t>Vocation</a:t>
            </a:r>
            <a:r>
              <a:rPr lang="en-US" sz="3600" dirty="0">
                <a:effectLst>
                  <a:glow rad="228600">
                    <a:srgbClr val="000000"/>
                  </a:glow>
                </a:effectLst>
              </a:rPr>
              <a:t>: Do all in the name of the Lord</a:t>
            </a:r>
          </a:p>
          <a:p>
            <a:pPr marL="0" indent="0" algn="just">
              <a:buNone/>
            </a:pPr>
            <a:r>
              <a:rPr lang="en-US" sz="3600" dirty="0">
                <a:effectLst>
                  <a:glow rad="228600">
                    <a:srgbClr val="000000"/>
                  </a:glow>
                </a:effectLst>
              </a:rPr>
              <a:t>	Colossians 3:17</a:t>
            </a:r>
          </a:p>
        </p:txBody>
      </p:sp>
      <p:sp>
        <p:nvSpPr>
          <p:cNvPr id="5" name="Rectangle 2"/>
          <p:cNvSpPr>
            <a:spLocks noGrp="1" noRot="1" noChangeArrowheads="1"/>
          </p:cNvSpPr>
          <p:nvPr>
            <p:ph type="title"/>
          </p:nvPr>
        </p:nvSpPr>
        <p:spPr>
          <a:xfrm>
            <a:off x="9525" y="22860"/>
            <a:ext cx="9144000" cy="1089660"/>
          </a:xfrm>
        </p:spPr>
        <p:txBody>
          <a:bodyPr>
            <a:noAutofit/>
          </a:bodyPr>
          <a:lstStyle/>
          <a:p>
            <a:pPr algn="ctr" eaLnBrk="1" hangingPunct="1">
              <a:defRPr/>
            </a:pPr>
            <a:r>
              <a:rPr lang="en-US" sz="7000" dirty="0">
                <a:effectLst>
                  <a:glow rad="228600">
                    <a:srgbClr val="030400"/>
                  </a:glow>
                  <a:outerShdw blurRad="50800" dist="63500" dir="2700000" algn="tl" rotWithShape="0">
                    <a:srgbClr val="000000">
                      <a:alpha val="48000"/>
                    </a:srgbClr>
                  </a:outerShdw>
                </a:effectLst>
                <a:latin typeface="+mn-lt"/>
              </a:rPr>
              <a:t>Vocational Choices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5175847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5">
                                            <p:txEl>
                                              <p:pRg st="1" end="1"/>
                                            </p:txEl>
                                          </p:spTgt>
                                        </p:tgtEl>
                                        <p:attrNameLst>
                                          <p:attrName>style.visibility</p:attrName>
                                        </p:attrNameLst>
                                      </p:cBhvr>
                                      <p:to>
                                        <p:strVal val="visible"/>
                                      </p:to>
                                    </p:set>
                                    <p:animEffect transition="in" filter="fade">
                                      <p:cBhvr>
                                        <p:cTn id="10" dur="500"/>
                                        <p:tgtEl>
                                          <p:spTgt spid="307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animEffect transition="in" filter="fade">
                                      <p:cBhvr>
                                        <p:cTn id="15" dur="500"/>
                                        <p:tgtEl>
                                          <p:spTgt spid="307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075">
                                            <p:txEl>
                                              <p:pRg st="4" end="4"/>
                                            </p:txEl>
                                          </p:spTgt>
                                        </p:tgtEl>
                                        <p:attrNameLst>
                                          <p:attrName>style.visibility</p:attrName>
                                        </p:attrNameLst>
                                      </p:cBhvr>
                                      <p:to>
                                        <p:strVal val="visible"/>
                                      </p:to>
                                    </p:set>
                                    <p:animEffect transition="in" filter="fade">
                                      <p:cBhvr>
                                        <p:cTn id="18"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04800" y="1276350"/>
            <a:ext cx="8807450" cy="4023360"/>
          </a:xfrm>
        </p:spPr>
        <p:txBody>
          <a:bodyPr>
            <a:noAutofit/>
          </a:bodyPr>
          <a:lstStyle/>
          <a:p>
            <a:pPr marL="0" indent="0" algn="just">
              <a:buNone/>
            </a:pPr>
            <a:r>
              <a:rPr lang="en-US" sz="3600" dirty="0">
                <a:solidFill>
                  <a:srgbClr val="FFFF00"/>
                </a:solidFill>
                <a:effectLst>
                  <a:glow rad="228600">
                    <a:srgbClr val="000000"/>
                  </a:glow>
                </a:effectLst>
              </a:rPr>
              <a:t>Friendships</a:t>
            </a:r>
            <a:r>
              <a:rPr lang="en-US" sz="3600" dirty="0">
                <a:effectLst>
                  <a:glow rad="228600">
                    <a:srgbClr val="000000"/>
                  </a:glow>
                </a:effectLst>
              </a:rPr>
              <a:t>: choosing our relationships</a:t>
            </a:r>
          </a:p>
          <a:p>
            <a:pPr marL="0" indent="0" algn="just">
              <a:buNone/>
            </a:pPr>
            <a:r>
              <a:rPr lang="en-US" sz="3600" dirty="0">
                <a:effectLst>
                  <a:glow rad="228600">
                    <a:srgbClr val="000000"/>
                  </a:glow>
                </a:effectLst>
              </a:rPr>
              <a:t>	Proverbs 12:26</a:t>
            </a:r>
          </a:p>
          <a:p>
            <a:pPr marL="0" indent="0" algn="just">
              <a:buNone/>
            </a:pPr>
            <a:r>
              <a:rPr lang="en-US" sz="3600" dirty="0">
                <a:effectLst>
                  <a:glow rad="228600">
                    <a:srgbClr val="000000"/>
                  </a:glow>
                </a:effectLst>
              </a:rPr>
              <a:t>   Enabling or disabling friendships</a:t>
            </a:r>
          </a:p>
          <a:p>
            <a:pPr marL="0" indent="0" algn="just">
              <a:buNone/>
            </a:pPr>
            <a:r>
              <a:rPr lang="en-US" sz="3600" dirty="0">
                <a:effectLst>
                  <a:glow rad="228600">
                    <a:srgbClr val="000000"/>
                  </a:glow>
                </a:effectLst>
              </a:rPr>
              <a:t>   Most important relationships</a:t>
            </a:r>
          </a:p>
        </p:txBody>
      </p:sp>
      <p:sp>
        <p:nvSpPr>
          <p:cNvPr id="5" name="Rectangle 2"/>
          <p:cNvSpPr>
            <a:spLocks noGrp="1" noRot="1" noChangeArrowheads="1"/>
          </p:cNvSpPr>
          <p:nvPr>
            <p:ph type="title"/>
          </p:nvPr>
        </p:nvSpPr>
        <p:spPr>
          <a:xfrm>
            <a:off x="9525" y="22860"/>
            <a:ext cx="9144000" cy="1089660"/>
          </a:xfrm>
        </p:spPr>
        <p:txBody>
          <a:bodyPr>
            <a:noAutofit/>
          </a:bodyPr>
          <a:lstStyle/>
          <a:p>
            <a:pPr algn="ctr" eaLnBrk="1" hangingPunct="1">
              <a:defRPr/>
            </a:pPr>
            <a:r>
              <a:rPr lang="en-US" sz="7000" dirty="0">
                <a:effectLst>
                  <a:glow rad="228600">
                    <a:srgbClr val="030400"/>
                  </a:glow>
                  <a:outerShdw blurRad="50800" dist="63500" dir="2700000" algn="tl" rotWithShape="0">
                    <a:srgbClr val="000000">
                      <a:alpha val="48000"/>
                    </a:srgbClr>
                  </a:outerShdw>
                </a:effectLst>
                <a:latin typeface="+mn-lt"/>
              </a:rPr>
              <a:t>Wise Relationships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348831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5">
                                            <p:txEl>
                                              <p:pRg st="1" end="1"/>
                                            </p:txEl>
                                          </p:spTgt>
                                        </p:tgtEl>
                                        <p:attrNameLst>
                                          <p:attrName>style.visibility</p:attrName>
                                        </p:attrNameLst>
                                      </p:cBhvr>
                                      <p:to>
                                        <p:strVal val="visible"/>
                                      </p:to>
                                    </p:set>
                                    <p:animEffect transition="in" filter="fade">
                                      <p:cBhvr>
                                        <p:cTn id="10" dur="500"/>
                                        <p:tgtEl>
                                          <p:spTgt spid="307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animEffect transition="in" filter="fade">
                                      <p:cBhvr>
                                        <p:cTn id="15" dur="500"/>
                                        <p:tgtEl>
                                          <p:spTgt spid="307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075">
                                            <p:txEl>
                                              <p:pRg st="3" end="3"/>
                                            </p:txEl>
                                          </p:spTgt>
                                        </p:tgtEl>
                                        <p:attrNameLst>
                                          <p:attrName>style.visibility</p:attrName>
                                        </p:attrNameLst>
                                      </p:cBhvr>
                                      <p:to>
                                        <p:strVal val="visible"/>
                                      </p:to>
                                    </p:set>
                                    <p:animEffect transition="in" filter="fade">
                                      <p:cBhvr>
                                        <p:cTn id="20" dur="5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04800" y="1276350"/>
            <a:ext cx="7315200" cy="4023360"/>
          </a:xfrm>
        </p:spPr>
        <p:txBody>
          <a:bodyPr>
            <a:noAutofit/>
          </a:bodyPr>
          <a:lstStyle/>
          <a:p>
            <a:pPr marL="0" indent="0" algn="just">
              <a:buNone/>
            </a:pPr>
            <a:r>
              <a:rPr lang="en-US" sz="3600" dirty="0">
                <a:solidFill>
                  <a:srgbClr val="FFFF00"/>
                </a:solidFill>
                <a:effectLst>
                  <a:glow rad="228600">
                    <a:srgbClr val="000000"/>
                  </a:glow>
                </a:effectLst>
              </a:rPr>
              <a:t>Dating, courtship and marriage</a:t>
            </a:r>
          </a:p>
          <a:p>
            <a:pPr marL="0" indent="0" algn="just">
              <a:buNone/>
            </a:pPr>
            <a:r>
              <a:rPr lang="en-US" sz="3600" dirty="0">
                <a:effectLst>
                  <a:glow rad="228600">
                    <a:srgbClr val="000000"/>
                  </a:glow>
                </a:effectLst>
              </a:rPr>
              <a:t>	Song of Solomon 8:4-7</a:t>
            </a:r>
          </a:p>
          <a:p>
            <a:pPr marL="0" indent="0" algn="just">
              <a:buNone/>
            </a:pPr>
            <a:r>
              <a:rPr lang="en-US" sz="3600" dirty="0">
                <a:effectLst>
                  <a:glow rad="228600">
                    <a:srgbClr val="000000"/>
                  </a:glow>
                </a:effectLst>
              </a:rPr>
              <a:t>   Christians date with purpose</a:t>
            </a:r>
            <a:endParaRPr lang="en-US" sz="3400" dirty="0">
              <a:effectLst>
                <a:glow rad="228600">
                  <a:srgbClr val="000000"/>
                </a:glow>
              </a:effectLst>
            </a:endParaRPr>
          </a:p>
          <a:p>
            <a:pPr marL="0" indent="0" algn="just">
              <a:buNone/>
            </a:pPr>
            <a:r>
              <a:rPr lang="en-US" sz="3600" dirty="0">
                <a:effectLst>
                  <a:glow rad="228600">
                    <a:srgbClr val="000000"/>
                  </a:glow>
                </a:effectLst>
              </a:rPr>
              <a:t>   Marriage: 2</a:t>
            </a:r>
            <a:r>
              <a:rPr lang="en-US" sz="3600" baseline="30000" dirty="0">
                <a:effectLst>
                  <a:glow rad="228600">
                    <a:srgbClr val="000000"/>
                  </a:glow>
                </a:effectLst>
              </a:rPr>
              <a:t>nd</a:t>
            </a:r>
            <a:r>
              <a:rPr lang="en-US" sz="3600" dirty="0">
                <a:effectLst>
                  <a:glow rad="228600">
                    <a:srgbClr val="000000"/>
                  </a:glow>
                </a:effectLst>
              </a:rPr>
              <a:t> most critical choice </a:t>
            </a:r>
          </a:p>
          <a:p>
            <a:pPr marL="0" indent="0" algn="just">
              <a:buNone/>
            </a:pPr>
            <a:r>
              <a:rPr lang="en-US" sz="3600" dirty="0">
                <a:effectLst>
                  <a:glow rad="228600">
                    <a:srgbClr val="000000"/>
                  </a:glow>
                </a:effectLst>
              </a:rPr>
              <a:t>   Setting yourself up for success	</a:t>
            </a:r>
            <a:endParaRPr lang="en-US" sz="3400" dirty="0">
              <a:effectLst>
                <a:glow rad="228600">
                  <a:srgbClr val="000000"/>
                </a:glow>
              </a:effectLst>
            </a:endParaRPr>
          </a:p>
        </p:txBody>
      </p:sp>
      <p:sp>
        <p:nvSpPr>
          <p:cNvPr id="5" name="Rectangle 2"/>
          <p:cNvSpPr>
            <a:spLocks noGrp="1" noRot="1" noChangeArrowheads="1"/>
          </p:cNvSpPr>
          <p:nvPr>
            <p:ph type="title"/>
          </p:nvPr>
        </p:nvSpPr>
        <p:spPr>
          <a:xfrm>
            <a:off x="9525" y="22860"/>
            <a:ext cx="9144000" cy="1089660"/>
          </a:xfrm>
        </p:spPr>
        <p:txBody>
          <a:bodyPr>
            <a:noAutofit/>
          </a:bodyPr>
          <a:lstStyle/>
          <a:p>
            <a:pPr algn="ctr" eaLnBrk="1" hangingPunct="1">
              <a:defRPr/>
            </a:pPr>
            <a:r>
              <a:rPr lang="en-US" sz="7000" dirty="0">
                <a:effectLst>
                  <a:glow rad="228600">
                    <a:srgbClr val="030400"/>
                  </a:glow>
                  <a:outerShdw blurRad="50800" dist="63500" dir="2700000" algn="tl" rotWithShape="0">
                    <a:srgbClr val="000000">
                      <a:alpha val="48000"/>
                    </a:srgbClr>
                  </a:outerShdw>
                </a:effectLst>
                <a:latin typeface="+mn-lt"/>
              </a:rPr>
              <a:t>Wise Relationships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660418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500"/>
                                        <p:tgtEl>
                                          <p:spTgt spid="30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500"/>
                                        <p:tgtEl>
                                          <p:spTgt spid="30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fade">
                                      <p:cBhvr>
                                        <p:cTn id="17" dur="500"/>
                                        <p:tgtEl>
                                          <p:spTgt spid="307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fade">
                                      <p:cBhvr>
                                        <p:cTn id="22"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04800" y="1276350"/>
            <a:ext cx="8807450" cy="4023360"/>
          </a:xfrm>
        </p:spPr>
        <p:txBody>
          <a:bodyPr>
            <a:noAutofit/>
          </a:bodyPr>
          <a:lstStyle/>
          <a:p>
            <a:pPr marL="0" indent="0" algn="just">
              <a:buNone/>
            </a:pPr>
            <a:r>
              <a:rPr lang="en-US" sz="3600" dirty="0">
                <a:effectLst>
                  <a:glow rad="228600">
                    <a:srgbClr val="000000"/>
                  </a:glow>
                </a:effectLst>
              </a:rPr>
              <a:t>The dangers of unwise dating</a:t>
            </a:r>
          </a:p>
          <a:p>
            <a:pPr marL="0" indent="0" algn="just">
              <a:buNone/>
            </a:pPr>
            <a:r>
              <a:rPr lang="en-US" sz="3600" dirty="0">
                <a:effectLst>
                  <a:glow rad="228600">
                    <a:srgbClr val="000000"/>
                  </a:glow>
                </a:effectLst>
              </a:rPr>
              <a:t>  1) The dangers of immorality </a:t>
            </a:r>
          </a:p>
          <a:p>
            <a:pPr marL="0" indent="0" algn="just">
              <a:buNone/>
            </a:pPr>
            <a:r>
              <a:rPr lang="en-US" sz="3600" dirty="0">
                <a:effectLst>
                  <a:glow rad="228600">
                    <a:srgbClr val="000000"/>
                  </a:glow>
                </a:effectLst>
              </a:rPr>
              <a:t>	1 Corinthians 6:12-20</a:t>
            </a:r>
          </a:p>
          <a:p>
            <a:pPr marL="0" indent="0" algn="just">
              <a:buNone/>
            </a:pPr>
            <a:r>
              <a:rPr lang="en-US" sz="3600" dirty="0">
                <a:effectLst>
                  <a:glow rad="228600">
                    <a:srgbClr val="000000"/>
                  </a:glow>
                </a:effectLst>
              </a:rPr>
              <a:t>   Keeping our body Temple pure</a:t>
            </a:r>
          </a:p>
          <a:p>
            <a:pPr marL="0" indent="0" algn="just">
              <a:buNone/>
            </a:pPr>
            <a:r>
              <a:rPr lang="en-US" sz="3600" dirty="0">
                <a:effectLst>
                  <a:glow rad="228600">
                    <a:srgbClr val="000000"/>
                  </a:glow>
                </a:effectLst>
              </a:rPr>
              <a:t>   Avoiding temptation in circumstances</a:t>
            </a:r>
          </a:p>
          <a:p>
            <a:pPr marL="0" indent="0" algn="just">
              <a:buNone/>
            </a:pPr>
            <a:r>
              <a:rPr lang="en-US" sz="3600" dirty="0">
                <a:effectLst>
                  <a:glow rad="228600">
                    <a:srgbClr val="000000"/>
                  </a:glow>
                </a:effectLst>
              </a:rPr>
              <a:t>	James 1:15</a:t>
            </a:r>
          </a:p>
        </p:txBody>
      </p:sp>
      <p:sp>
        <p:nvSpPr>
          <p:cNvPr id="5" name="Rectangle 2"/>
          <p:cNvSpPr>
            <a:spLocks noGrp="1" noRot="1" noChangeArrowheads="1"/>
          </p:cNvSpPr>
          <p:nvPr>
            <p:ph type="title"/>
          </p:nvPr>
        </p:nvSpPr>
        <p:spPr>
          <a:xfrm>
            <a:off x="9525" y="22860"/>
            <a:ext cx="9144000" cy="1089660"/>
          </a:xfrm>
        </p:spPr>
        <p:txBody>
          <a:bodyPr>
            <a:noAutofit/>
          </a:bodyPr>
          <a:lstStyle/>
          <a:p>
            <a:pPr algn="ctr" eaLnBrk="1" hangingPunct="1">
              <a:defRPr/>
            </a:pPr>
            <a:r>
              <a:rPr lang="en-US" sz="7000" dirty="0">
                <a:effectLst>
                  <a:glow rad="228600">
                    <a:srgbClr val="030400"/>
                  </a:glow>
                  <a:outerShdw blurRad="50800" dist="63500" dir="2700000" algn="tl" rotWithShape="0">
                    <a:srgbClr val="000000">
                      <a:alpha val="48000"/>
                    </a:srgbClr>
                  </a:outerShdw>
                </a:effectLst>
                <a:latin typeface="+mn-lt"/>
              </a:rPr>
              <a:t>Wise Relationships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610149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500"/>
                                        <p:tgtEl>
                                          <p:spTgt spid="307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5">
                                            <p:txEl>
                                              <p:pRg st="2" end="2"/>
                                            </p:txEl>
                                          </p:spTgt>
                                        </p:tgtEl>
                                        <p:attrNameLst>
                                          <p:attrName>style.visibility</p:attrName>
                                        </p:attrNameLst>
                                      </p:cBhvr>
                                      <p:to>
                                        <p:strVal val="visible"/>
                                      </p:to>
                                    </p:set>
                                    <p:animEffect transition="in" filter="fade">
                                      <p:cBhvr>
                                        <p:cTn id="10" dur="500"/>
                                        <p:tgtEl>
                                          <p:spTgt spid="307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animEffect transition="in" filter="fade">
                                      <p:cBhvr>
                                        <p:cTn id="15" dur="500"/>
                                        <p:tgtEl>
                                          <p:spTgt spid="3075">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075">
                                            <p:txEl>
                                              <p:pRg st="4" end="4"/>
                                            </p:txEl>
                                          </p:spTgt>
                                        </p:tgtEl>
                                        <p:attrNameLst>
                                          <p:attrName>style.visibility</p:attrName>
                                        </p:attrNameLst>
                                      </p:cBhvr>
                                      <p:to>
                                        <p:strVal val="visible"/>
                                      </p:to>
                                    </p:set>
                                    <p:animEffect transition="in" filter="fade">
                                      <p:cBhvr>
                                        <p:cTn id="20" dur="500"/>
                                        <p:tgtEl>
                                          <p:spTgt spid="3075">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075">
                                            <p:txEl>
                                              <p:pRg st="5" end="5"/>
                                            </p:txEl>
                                          </p:spTgt>
                                        </p:tgtEl>
                                        <p:attrNameLst>
                                          <p:attrName>style.visibility</p:attrName>
                                        </p:attrNameLst>
                                      </p:cBhvr>
                                      <p:to>
                                        <p:strVal val="visible"/>
                                      </p:to>
                                    </p:set>
                                    <p:animEffect transition="in" filter="fade">
                                      <p:cBhvr>
                                        <p:cTn id="23"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04800" y="1276350"/>
            <a:ext cx="8807450" cy="4023360"/>
          </a:xfrm>
        </p:spPr>
        <p:txBody>
          <a:bodyPr>
            <a:noAutofit/>
          </a:bodyPr>
          <a:lstStyle/>
          <a:p>
            <a:pPr marL="0" indent="0" algn="just">
              <a:buNone/>
            </a:pPr>
            <a:r>
              <a:rPr lang="en-US" sz="3600" dirty="0">
                <a:effectLst>
                  <a:glow rad="228600">
                    <a:srgbClr val="000000"/>
                  </a:glow>
                </a:effectLst>
              </a:rPr>
              <a:t>The dangers of unwise dating</a:t>
            </a:r>
          </a:p>
          <a:p>
            <a:pPr marL="0" indent="0" algn="just">
              <a:buNone/>
            </a:pPr>
            <a:r>
              <a:rPr lang="en-US" sz="3600" dirty="0">
                <a:effectLst>
                  <a:glow rad="228600">
                    <a:srgbClr val="000000"/>
                  </a:glow>
                </a:effectLst>
              </a:rPr>
              <a:t>  1) The dangers of immorality - 1 Cor. 6:12-20</a:t>
            </a:r>
          </a:p>
          <a:p>
            <a:pPr marL="0" indent="0" algn="just">
              <a:buNone/>
            </a:pPr>
            <a:r>
              <a:rPr lang="en-US" sz="3600" dirty="0">
                <a:effectLst>
                  <a:glow rad="228600">
                    <a:srgbClr val="000000"/>
                  </a:glow>
                </a:effectLst>
              </a:rPr>
              <a:t>  2) Not guarding our hearts </a:t>
            </a:r>
          </a:p>
          <a:p>
            <a:pPr marL="0" indent="0" algn="just">
              <a:buNone/>
            </a:pPr>
            <a:r>
              <a:rPr lang="en-US" sz="3600" dirty="0">
                <a:effectLst>
                  <a:glow rad="228600">
                    <a:srgbClr val="000000"/>
                  </a:glow>
                </a:effectLst>
              </a:rPr>
              <a:t>	Proverbs 4:23</a:t>
            </a:r>
          </a:p>
          <a:p>
            <a:pPr marL="0" indent="0" algn="just">
              <a:buNone/>
            </a:pPr>
            <a:r>
              <a:rPr lang="en-US" sz="3600" dirty="0">
                <a:effectLst>
                  <a:glow rad="228600">
                    <a:srgbClr val="000000"/>
                  </a:glow>
                </a:effectLst>
              </a:rPr>
              <a:t>	Emotional instability</a:t>
            </a:r>
          </a:p>
        </p:txBody>
      </p:sp>
      <p:sp>
        <p:nvSpPr>
          <p:cNvPr id="5" name="Rectangle 2"/>
          <p:cNvSpPr>
            <a:spLocks noGrp="1" noRot="1" noChangeArrowheads="1"/>
          </p:cNvSpPr>
          <p:nvPr>
            <p:ph type="title"/>
          </p:nvPr>
        </p:nvSpPr>
        <p:spPr>
          <a:xfrm>
            <a:off x="9525" y="22860"/>
            <a:ext cx="9144000" cy="1089660"/>
          </a:xfrm>
        </p:spPr>
        <p:txBody>
          <a:bodyPr>
            <a:noAutofit/>
          </a:bodyPr>
          <a:lstStyle/>
          <a:p>
            <a:pPr algn="ctr" eaLnBrk="1" hangingPunct="1">
              <a:defRPr/>
            </a:pPr>
            <a:r>
              <a:rPr lang="en-US" sz="7000" dirty="0">
                <a:effectLst>
                  <a:glow rad="228600">
                    <a:srgbClr val="030400"/>
                  </a:glow>
                  <a:outerShdw blurRad="50800" dist="63500" dir="2700000" algn="tl" rotWithShape="0">
                    <a:srgbClr val="000000">
                      <a:alpha val="48000"/>
                    </a:srgbClr>
                  </a:outerShdw>
                </a:effectLst>
                <a:latin typeface="+mn-lt"/>
              </a:rPr>
              <a:t>Wise Relationships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83762078"/>
      </p:ext>
    </p:extLst>
  </p:cSld>
  <p:clrMapOvr>
    <a:masterClrMapping/>
  </p:clrMapOvr>
  <p:transition>
    <p:fade/>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Office Theme" id="{62F939B6-93AF-4DB8-9C6B-D6C7DFDC589F}" vid="{4F46216B-77A9-411A-B9D3-5023FCB7020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346057</TotalTime>
  <Words>1447</Words>
  <Application>Microsoft Macintosh PowerPoint</Application>
  <PresentationFormat>On-screen Show (16:9)</PresentationFormat>
  <Paragraphs>100</Paragraphs>
  <Slides>13</Slides>
  <Notes>13</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Office Theme</vt:lpstr>
      <vt:lpstr>When Wisdom is Needed Most</vt:lpstr>
      <vt:lpstr>Critical Moments</vt:lpstr>
      <vt:lpstr>Critical Moments</vt:lpstr>
      <vt:lpstr>Spiritual Choices</vt:lpstr>
      <vt:lpstr>Vocational Choices</vt:lpstr>
      <vt:lpstr>Wise Relationships</vt:lpstr>
      <vt:lpstr>Wise Relationships</vt:lpstr>
      <vt:lpstr>Wise Relationships</vt:lpstr>
      <vt:lpstr>Wise Relationships</vt:lpstr>
      <vt:lpstr>Wise Relationships</vt:lpstr>
      <vt:lpstr>Wise Relationships</vt:lpstr>
      <vt:lpstr>The Right Answer</vt:lpstr>
      <vt:lpstr>The Right Answer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Communion</dc:title>
  <dc:creator>BRIAN HAINES</dc:creator>
  <cp:lastModifiedBy>Kyle Pope</cp:lastModifiedBy>
  <cp:revision>1455</cp:revision>
  <dcterms:created xsi:type="dcterms:W3CDTF">2019-09-27T03:55:16Z</dcterms:created>
  <dcterms:modified xsi:type="dcterms:W3CDTF">2019-09-27T03:56:32Z</dcterms:modified>
</cp:coreProperties>
</file>