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ppt/notesSlides/notesSlide28.xml" ContentType="application/vnd.openxmlformats-officedocument.presentationml.notesSlide+xml"/>
  <Override PartName="/ppt/slides/slide22.xml" ContentType="application/vnd.openxmlformats-officedocument.presentationml.slide+xml"/>
  <Override PartName="/ppt/notesSlides/notesSlide24.xml" ContentType="application/vnd.openxmlformats-officedocument.presentationml.notes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notesSlides/notesSlide27.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notesSlides/notesSlide23.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4277" r:id="rId1"/>
  </p:sldMasterIdLst>
  <p:notesMasterIdLst>
    <p:notesMasterId r:id="rId31"/>
  </p:notesMasterIdLst>
  <p:sldIdLst>
    <p:sldId id="955" r:id="rId2"/>
    <p:sldId id="1547" r:id="rId3"/>
    <p:sldId id="1566" r:id="rId4"/>
    <p:sldId id="1568" r:id="rId5"/>
    <p:sldId id="1565" r:id="rId6"/>
    <p:sldId id="1429" r:id="rId7"/>
    <p:sldId id="1545" r:id="rId8"/>
    <p:sldId id="1548" r:id="rId9"/>
    <p:sldId id="1546" r:id="rId10"/>
    <p:sldId id="1553" r:id="rId11"/>
    <p:sldId id="1549" r:id="rId12"/>
    <p:sldId id="1550" r:id="rId13"/>
    <p:sldId id="1551" r:id="rId14"/>
    <p:sldId id="1554" r:id="rId15"/>
    <p:sldId id="1518" r:id="rId16"/>
    <p:sldId id="1555" r:id="rId17"/>
    <p:sldId id="1556" r:id="rId18"/>
    <p:sldId id="1557" r:id="rId19"/>
    <p:sldId id="1558" r:id="rId20"/>
    <p:sldId id="1544" r:id="rId21"/>
    <p:sldId id="1524" r:id="rId22"/>
    <p:sldId id="1564" r:id="rId23"/>
    <p:sldId id="1562" r:id="rId24"/>
    <p:sldId id="1563" r:id="rId25"/>
    <p:sldId id="1569" r:id="rId26"/>
    <p:sldId id="1570" r:id="rId27"/>
    <p:sldId id="1560" r:id="rId28"/>
    <p:sldId id="1538" r:id="rId29"/>
    <p:sldId id="1539" r:id="rId30"/>
  </p:sldIdLst>
  <p:sldSz cx="9144000" cy="5143500" type="screen16x9"/>
  <p:notesSz cx="6858000" cy="9144000"/>
  <p:defaultTextStyle>
    <a:defPPr>
      <a:defRPr lang="en-GB"/>
    </a:defPPr>
    <a:lvl1pPr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1pPr>
    <a:lvl2pPr marL="4572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2pPr>
    <a:lvl3pPr marL="9144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3pPr>
    <a:lvl4pPr marL="13716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4pPr>
    <a:lvl5pPr marL="1828800" algn="l" defTabSz="457200"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mn-ea"/>
        <a:cs typeface="Lucida Sans Unicode" charset="0"/>
      </a:defRPr>
    </a:lvl5pPr>
    <a:lvl6pPr marL="2286000" algn="l" defTabSz="914400" rtl="0" eaLnBrk="1" latinLnBrk="0" hangingPunct="1">
      <a:defRPr kern="1200">
        <a:solidFill>
          <a:schemeClr val="bg1"/>
        </a:solidFill>
        <a:latin typeface="Arial" charset="0"/>
        <a:ea typeface="+mn-ea"/>
        <a:cs typeface="Lucida Sans Unicode" charset="0"/>
      </a:defRPr>
    </a:lvl6pPr>
    <a:lvl7pPr marL="2743200" algn="l" defTabSz="914400" rtl="0" eaLnBrk="1" latinLnBrk="0" hangingPunct="1">
      <a:defRPr kern="1200">
        <a:solidFill>
          <a:schemeClr val="bg1"/>
        </a:solidFill>
        <a:latin typeface="Arial" charset="0"/>
        <a:ea typeface="+mn-ea"/>
        <a:cs typeface="Lucida Sans Unicode" charset="0"/>
      </a:defRPr>
    </a:lvl7pPr>
    <a:lvl8pPr marL="3200400" algn="l" defTabSz="914400" rtl="0" eaLnBrk="1" latinLnBrk="0" hangingPunct="1">
      <a:defRPr kern="1200">
        <a:solidFill>
          <a:schemeClr val="bg1"/>
        </a:solidFill>
        <a:latin typeface="Arial" charset="0"/>
        <a:ea typeface="+mn-ea"/>
        <a:cs typeface="Lucida Sans Unicode" charset="0"/>
      </a:defRPr>
    </a:lvl8pPr>
    <a:lvl9pPr marL="3657600" algn="l" defTabSz="914400" rtl="0" eaLnBrk="1" latinLnBrk="0" hangingPunct="1">
      <a:defRPr kern="1200">
        <a:solidFill>
          <a:schemeClr val="bg1"/>
        </a:solidFill>
        <a:latin typeface="Arial" charset="0"/>
        <a:ea typeface="+mn-ea"/>
        <a:cs typeface="Lucida Sans Unicode" charset="0"/>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000403"/>
    <a:srgbClr val="080808"/>
    <a:srgbClr val="353333"/>
    <a:srgbClr val="2F2D2D"/>
    <a:srgbClr val="5C0000"/>
    <a:srgbClr val="000000"/>
    <a:srgbClr val="030400"/>
    <a:srgbClr val="000D14"/>
    <a:srgbClr val="000806"/>
    <a:srgbClr val="004C22"/>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8601" autoAdjust="0"/>
    <p:restoredTop sz="89583" autoAdjust="0"/>
  </p:normalViewPr>
  <p:slideViewPr>
    <p:cSldViewPr>
      <p:cViewPr varScale="1">
        <p:scale>
          <a:sx n="109" d="100"/>
          <a:sy n="109" d="100"/>
        </p:scale>
        <p:origin x="-104" y="-352"/>
      </p:cViewPr>
      <p:guideLst>
        <p:guide orient="horz" pos="1620"/>
        <p:guide pos="2880"/>
      </p:guideLst>
    </p:cSldViewPr>
  </p:slideViewPr>
  <p:outlineViewPr>
    <p:cViewPr varScale="1">
      <p:scale>
        <a:sx n="33" d="100"/>
        <a:sy n="33" d="100"/>
      </p:scale>
      <p:origin x="0" y="-10938"/>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8193"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8194"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8195" name="Rectangle 3"/>
          <p:cNvSpPr>
            <a:spLocks noGrp="1" noChangeArrowheads="1"/>
          </p:cNvSpPr>
          <p:nvPr>
            <p:ph type="hdr"/>
          </p:nvPr>
        </p:nvSpPr>
        <p:spPr bwMode="auto">
          <a:xfrm>
            <a:off x="0"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6" name="Rectangle 4"/>
          <p:cNvSpPr>
            <a:spLocks noGrp="1" noChangeArrowheads="1"/>
          </p:cNvSpPr>
          <p:nvPr>
            <p:ph type="dt"/>
          </p:nvPr>
        </p:nvSpPr>
        <p:spPr bwMode="auto">
          <a:xfrm>
            <a:off x="3884613"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197" name="Rectangle 5"/>
          <p:cNvSpPr>
            <a:spLocks noGrp="1" noRot="1" noChangeAspect="1" noChangeArrowheads="1"/>
          </p:cNvSpPr>
          <p:nvPr>
            <p:ph type="sldImg"/>
          </p:nvPr>
        </p:nvSpPr>
        <p:spPr bwMode="auto">
          <a:xfrm>
            <a:off x="382588" y="685800"/>
            <a:ext cx="6089650" cy="3425825"/>
          </a:xfrm>
          <a:prstGeom prst="rect">
            <a:avLst/>
          </a:prstGeom>
          <a:noFill/>
          <a:ln w="9525">
            <a:noFill/>
            <a:round/>
            <a:headEnd/>
            <a:tailEnd/>
          </a:ln>
          <a:effectLst/>
        </p:spPr>
      </p:sp>
      <p:sp>
        <p:nvSpPr>
          <p:cNvPr id="8198" name="Rectangle 6"/>
          <p:cNvSpPr>
            <a:spLocks noGrp="1" noChangeArrowheads="1"/>
          </p:cNvSpPr>
          <p:nvPr>
            <p:ph type="body"/>
          </p:nvPr>
        </p:nvSpPr>
        <p:spPr bwMode="auto">
          <a:xfrm>
            <a:off x="685800" y="4343400"/>
            <a:ext cx="5483225" cy="41116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8199" name="Rectangle 7"/>
          <p:cNvSpPr>
            <a:spLocks noGrp="1" noChangeArrowheads="1"/>
          </p:cNvSpPr>
          <p:nvPr>
            <p:ph type="ftr"/>
          </p:nvPr>
        </p:nvSpPr>
        <p:spPr bwMode="auto">
          <a:xfrm>
            <a:off x="0"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endParaRPr lang="en-GB"/>
          </a:p>
        </p:txBody>
      </p:sp>
      <p:sp>
        <p:nvSpPr>
          <p:cNvPr id="8200" name="Rectangle 8"/>
          <p:cNvSpPr>
            <a:spLocks noGrp="1" noChangeArrowheads="1"/>
          </p:cNvSpPr>
          <p:nvPr>
            <p:ph type="sldNum"/>
          </p:nvPr>
        </p:nvSpPr>
        <p:spPr bwMode="auto">
          <a:xfrm>
            <a:off x="3884613"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5000"/>
              </a:lnSpc>
              <a:buFont typeface="Wingdings" charset="2"/>
              <a:buNone/>
              <a:tabLst>
                <a:tab pos="723900" algn="l"/>
                <a:tab pos="1447800" algn="l"/>
                <a:tab pos="2171700" algn="l"/>
                <a:tab pos="2895600" algn="l"/>
              </a:tabLst>
              <a:defRPr sz="1200">
                <a:solidFill>
                  <a:srgbClr val="000000"/>
                </a:solidFill>
                <a:latin typeface="Times New Roman" pitchFamily="16" charset="0"/>
              </a:defRPr>
            </a:lvl1pPr>
          </a:lstStyle>
          <a:p>
            <a:fld id="{27A1267E-5F3E-4EB0-939F-30DD7A2F0868}" type="slidenum">
              <a:rPr lang="en-GB"/>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15375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Story of Ben – kept falling over the same tendencies</a:t>
            </a:r>
          </a:p>
          <a:p>
            <a:endParaRPr lang="en-US" baseline="0" dirty="0" smtClean="0"/>
          </a:p>
          <a:p>
            <a:endParaRPr lang="en-US" baseline="0" dirty="0" smtClean="0"/>
          </a:p>
          <a:p>
            <a:r>
              <a:rPr lang="en-US" baseline="0" dirty="0" err="1" smtClean="0"/>
              <a:t>Corneliu</a:t>
            </a:r>
            <a:r>
              <a:rPr lang="en-US" baseline="0" dirty="0" smtClean="0"/>
              <a:t> Baba</a:t>
            </a:r>
          </a:p>
          <a:p>
            <a:r>
              <a:rPr lang="en-US" baseline="0" dirty="0" smtClean="0"/>
              <a:t>https://en.wikipedia.org/wiki/Corneliu_Baba</a:t>
            </a:r>
          </a:p>
        </p:txBody>
      </p:sp>
      <p:sp>
        <p:nvSpPr>
          <p:cNvPr id="4" name="Slide Number Placeholder 3"/>
          <p:cNvSpPr>
            <a:spLocks noGrp="1"/>
          </p:cNvSpPr>
          <p:nvPr>
            <p:ph type="sldNum" idx="10"/>
          </p:nvPr>
        </p:nvSpPr>
        <p:spPr/>
        <p:txBody>
          <a:bodyPr/>
          <a:lstStyle/>
          <a:p>
            <a:fld id="{27A1267E-5F3E-4EB0-939F-30DD7A2F0868}" type="slidenum">
              <a:rPr lang="en-GB" smtClean="0"/>
              <a:pPr/>
              <a:t>1</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7398185"/>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Times New Roman" pitchFamily="16" charset="0"/>
                <a:ea typeface="+mn-ea"/>
                <a:cs typeface="+mn-cs"/>
              </a:rPr>
              <a:t>1 Samuel 14:48 </a:t>
            </a:r>
            <a:r>
              <a:rPr lang="en-US" sz="1100" b="0" i="1" kern="1200" dirty="0" smtClean="0">
                <a:solidFill>
                  <a:schemeClr val="tx1"/>
                </a:solidFill>
                <a:effectLst/>
                <a:latin typeface="Times New Roman" pitchFamily="16" charset="0"/>
                <a:ea typeface="+mn-ea"/>
                <a:cs typeface="+mn-cs"/>
              </a:rPr>
              <a:t>He acted valiantly and defeated the Amalekites, and delivered Israel from the hands of those who plundered them.</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99285697"/>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Samuel 14:48 </a:t>
            </a:r>
            <a:r>
              <a:rPr lang="en-US" sz="1100" b="0" i="1" kern="1200" dirty="0" smtClean="0">
                <a:solidFill>
                  <a:schemeClr val="tx1"/>
                </a:solidFill>
                <a:effectLst/>
                <a:latin typeface="+mn-lt"/>
                <a:ea typeface="+mn-ea"/>
                <a:cs typeface="+mn-cs"/>
              </a:rPr>
              <a:t>He acted valiantly and defeated the Amalekites, and delivered Israel from the hands of those who plundered them.</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69858900"/>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Samuel 11 – when the Ammonites threatened</a:t>
            </a:r>
            <a:r>
              <a:rPr lang="en-US" sz="1100" b="0" i="0" kern="1200" baseline="0" dirty="0" smtClean="0">
                <a:solidFill>
                  <a:schemeClr val="tx1"/>
                </a:solidFill>
                <a:effectLst/>
                <a:latin typeface="+mn-lt"/>
                <a:ea typeface="+mn-ea"/>
                <a:cs typeface="+mn-cs"/>
              </a:rPr>
              <a:t> the people of </a:t>
            </a:r>
            <a:r>
              <a:rPr lang="en-US" sz="1100" b="0" i="0" kern="1200" baseline="0" dirty="0" err="1" smtClean="0">
                <a:solidFill>
                  <a:schemeClr val="tx1"/>
                </a:solidFill>
                <a:effectLst/>
                <a:latin typeface="+mn-lt"/>
                <a:ea typeface="+mn-ea"/>
                <a:cs typeface="+mn-cs"/>
              </a:rPr>
              <a:t>Jabesh</a:t>
            </a:r>
            <a:r>
              <a:rPr lang="en-US" sz="1100" b="0" i="0" kern="1200" baseline="0" dirty="0" smtClean="0">
                <a:solidFill>
                  <a:schemeClr val="tx1"/>
                </a:solidFill>
                <a:effectLst/>
                <a:latin typeface="+mn-lt"/>
                <a:ea typeface="+mn-ea"/>
                <a:cs typeface="+mn-cs"/>
              </a:rPr>
              <a:t> Gilead, Saul raised an army by the power of God and defeated them</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38753705"/>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 9:1-3 tell us</a:t>
            </a:r>
            <a:r>
              <a:rPr lang="en-US" sz="1100" b="0" i="0" kern="1200" baseline="0" dirty="0" smtClean="0">
                <a:solidFill>
                  <a:schemeClr val="tx1"/>
                </a:solidFill>
                <a:effectLst/>
                <a:latin typeface="+mn-lt"/>
                <a:ea typeface="+mn-ea"/>
                <a:cs typeface="+mn-cs"/>
              </a:rPr>
              <a:t> </a:t>
            </a:r>
            <a:r>
              <a:rPr lang="en-US" sz="1100" b="0" i="0" kern="1200" baseline="0" dirty="0" err="1" smtClean="0">
                <a:solidFill>
                  <a:schemeClr val="tx1"/>
                </a:solidFill>
                <a:effectLst/>
                <a:latin typeface="+mn-lt"/>
                <a:ea typeface="+mn-ea"/>
                <a:cs typeface="+mn-cs"/>
              </a:rPr>
              <a:t>saul</a:t>
            </a:r>
            <a:r>
              <a:rPr lang="en-US" sz="1100" b="0" i="0" kern="1200" baseline="0" dirty="0" smtClean="0">
                <a:solidFill>
                  <a:schemeClr val="tx1"/>
                </a:solidFill>
                <a:effectLst/>
                <a:latin typeface="+mn-lt"/>
                <a:ea typeface="+mn-ea"/>
                <a:cs typeface="+mn-cs"/>
              </a:rPr>
              <a:t> came from a family of might men of valor who had many possessions </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5637901"/>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 9:1-3 tell us</a:t>
            </a:r>
            <a:r>
              <a:rPr lang="en-US" sz="1100" b="0" i="0" kern="1200" baseline="0" dirty="0" smtClean="0">
                <a:solidFill>
                  <a:schemeClr val="tx1"/>
                </a:solidFill>
                <a:effectLst/>
                <a:latin typeface="+mn-lt"/>
                <a:ea typeface="+mn-ea"/>
                <a:cs typeface="+mn-cs"/>
              </a:rPr>
              <a:t> </a:t>
            </a:r>
            <a:r>
              <a:rPr lang="en-US" sz="1100" b="0" i="0" kern="1200" baseline="0" dirty="0" err="1" smtClean="0">
                <a:solidFill>
                  <a:schemeClr val="tx1"/>
                </a:solidFill>
                <a:effectLst/>
                <a:latin typeface="+mn-lt"/>
                <a:ea typeface="+mn-ea"/>
                <a:cs typeface="+mn-cs"/>
              </a:rPr>
              <a:t>saul</a:t>
            </a:r>
            <a:r>
              <a:rPr lang="en-US" sz="1100" b="0" i="0" kern="1200" baseline="0" dirty="0" smtClean="0">
                <a:solidFill>
                  <a:schemeClr val="tx1"/>
                </a:solidFill>
                <a:effectLst/>
                <a:latin typeface="+mn-lt"/>
                <a:ea typeface="+mn-ea"/>
                <a:cs typeface="+mn-cs"/>
              </a:rPr>
              <a:t> came from a family of might men of valor who had many possessions </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2975686"/>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1Sa 13:11 But Samuel said, "What have you done?" And Saul said, "Because I saw that the people were scattering from me, and that you did not come within the appointed days, and that the Philistines were assembling at </a:t>
            </a:r>
            <a:r>
              <a:rPr lang="en-US" sz="1100" b="0" i="0" kern="1200" dirty="0" err="1" smtClean="0">
                <a:solidFill>
                  <a:schemeClr val="tx1"/>
                </a:solidFill>
                <a:effectLst/>
                <a:latin typeface="+mn-lt"/>
                <a:ea typeface="+mn-ea"/>
                <a:cs typeface="+mn-cs"/>
              </a:rPr>
              <a:t>Michmash</a:t>
            </a:r>
            <a:r>
              <a:rPr lang="en-US" sz="1100" b="0" i="0" kern="1200" dirty="0" smtClean="0">
                <a:solidFill>
                  <a:schemeClr val="tx1"/>
                </a:solidFill>
                <a:effectLst/>
                <a:latin typeface="+mn-lt"/>
                <a:ea typeface="+mn-ea"/>
                <a:cs typeface="+mn-cs"/>
              </a:rPr>
              <a:t>,</a:t>
            </a:r>
          </a:p>
          <a:p>
            <a:r>
              <a:rPr lang="en-US" sz="1100" b="0" i="0" kern="1200" dirty="0" smtClean="0">
                <a:solidFill>
                  <a:schemeClr val="tx1"/>
                </a:solidFill>
                <a:effectLst/>
                <a:latin typeface="+mn-lt"/>
                <a:ea typeface="+mn-ea"/>
                <a:cs typeface="+mn-cs"/>
              </a:rPr>
              <a:t> 12 therefore I said, 'Now the Philistines will come down against me at Gilgal, and I have not asked the favor of the LORD.' So I forced myself and offered the burnt offering."</a:t>
            </a:r>
          </a:p>
          <a:p>
            <a:r>
              <a:rPr lang="en-US" sz="1100" b="0" i="0" kern="1200" dirty="0" smtClean="0">
                <a:solidFill>
                  <a:schemeClr val="tx1"/>
                </a:solidFill>
                <a:effectLst/>
                <a:latin typeface="+mn-lt"/>
                <a:ea typeface="+mn-ea"/>
                <a:cs typeface="+mn-cs"/>
              </a:rPr>
              <a:t> 13 Samuel said to Saul, "You have acted foolishly; you have not kept the commandment of the LORD your God, which He commanded you, for now the LORD would have established your kingdom over Israel forever.</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6536686"/>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1Sa 15:15 Saul said, "They have brought them from the Amalekites, for the people spared the best of the sheep and oxen, to sacrifice to the LORD your God; but the rest we have utterly destroyed." 16 Then Samuel said to Saul, "Wait, and let me tell you what the LORD said to me last night." And he said to him, "Speak!" 17 Samuel said, "Is it not true, though you were little in your own eyes, you were made the head of the tribes of Israel? And the LORD anointed you king over Israel, 18 and the LORD sent you on a mission, and said, 'Go and utterly destroy the sinners, the Amalekites, and fight against them until they are exterminated.' 19 "Why then did you not obey the voice of the LORD, but rushed upon the spoil and did what was evil in the sight of the LORD?" 20 Then Saul said to Samuel, "I did obey the voice of the LORD, and went on the mission on which the LORD sent me, and have brought back </a:t>
            </a:r>
            <a:r>
              <a:rPr lang="en-US" sz="1100" b="0" i="0" kern="1200" dirty="0" err="1" smtClean="0">
                <a:solidFill>
                  <a:schemeClr val="tx1"/>
                </a:solidFill>
                <a:effectLst/>
                <a:latin typeface="+mn-lt"/>
                <a:ea typeface="+mn-ea"/>
                <a:cs typeface="+mn-cs"/>
              </a:rPr>
              <a:t>Agag</a:t>
            </a:r>
            <a:r>
              <a:rPr lang="en-US" sz="1100" b="0" i="0" kern="1200" dirty="0" smtClean="0">
                <a:solidFill>
                  <a:schemeClr val="tx1"/>
                </a:solidFill>
                <a:effectLst/>
                <a:latin typeface="+mn-lt"/>
                <a:ea typeface="+mn-ea"/>
                <a:cs typeface="+mn-cs"/>
              </a:rPr>
              <a:t> the king of Amalek, and have utterly destroyed the Amalekites. 21 "But the people took some of the spoil, sheep and oxen, the choicest of the things devoted to destruction, to sacrifice to the LORD your God at Gilgal.“</a:t>
            </a:r>
            <a:r>
              <a:rPr lang="en-US" sz="1100" b="0" i="0" kern="1200" baseline="0" dirty="0" smtClean="0">
                <a:solidFill>
                  <a:schemeClr val="tx1"/>
                </a:solidFill>
                <a:effectLst/>
                <a:latin typeface="+mn-lt"/>
                <a:ea typeface="+mn-ea"/>
                <a:cs typeface="+mn-cs"/>
              </a:rPr>
              <a:t> </a:t>
            </a:r>
            <a:r>
              <a:rPr lang="en-US" sz="1100" b="0" i="0" kern="1200" dirty="0" smtClean="0">
                <a:solidFill>
                  <a:schemeClr val="tx1"/>
                </a:solidFill>
                <a:effectLst/>
                <a:latin typeface="+mn-lt"/>
                <a:ea typeface="+mn-ea"/>
                <a:cs typeface="+mn-cs"/>
              </a:rPr>
              <a:t>22 Samuel said, "Has the LORD as much delight in burnt offerings and sacrifices As in obeying the voice of the LORD? Behold, to obey is better than sacrifice, And to heed than the fat of rams. For rebellion is as the sin of divination, And insubordination is as iniquity and idolatry. Because you have rejected the word of the LORD, He has also rejected you from being king."</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41080338"/>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1Sa 18:6 ¶ It happened as they were coming, when David returned from killing the Philistine, that the women came out of all the cities of Israel, singing and dancing, to meet King Saul, with tambourines, with joy and with musical instruments. 7 The women sang as they played, and said, "Saul has slain his thousands, And David his ten thousands." 8 Then Saul became very angry, for this saying displeased him; and he said, "They have ascribed to David ten thousands, but to me they have ascribed thousands. Now what more can he have but the kingdom?" 9 Saul looked at David with suspicion from that day on. 10 Now it came about on the next day that an evil spirit from God came mightily upon Saul, and he raved in the midst of the house, while David was playing the harp with his hand, as usual; and a spear was in Saul's hand. 11 Saul hurled the spear for he thought, "I will pin David to the wall." But David escaped from his presence twice. 12 ¶ Now Saul was afraid of David, for the LORD was with him but had departed from Saul.</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86427956"/>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1Sa 18:6 ¶ It happened as they were coming, when David returned from killing the Philistine, that the women came out of all the cities of Israel, singing and dancing, to meet King Saul, with tambourines, with joy and with musical instruments. 7 The women sang as they played, and said, "Saul has slain his thousands, And David his ten thousands." 8 Then Saul became very angry, for this saying displeased him; and he said, "They have ascribed to David ten thousands, but to me they have ascribed thousands. Now what more can he have but the kingdom?" 9 Saul looked at David with suspicion from that day on. 10 Now it came about on the next day that an evil spirit from God came mightily upon Saul, and he raved in the midst of the house, while David was playing the harp with his hand, as usual; and a spear was in Saul's hand. 11 Saul hurled the spear for he thought, "I will pin David to the wall." But David escaped from his presence twice. 12 ¶ Now Saul was afraid of David, for the LORD was with him but had departed from Saul.</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7972102"/>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1Sa 31:4 Then Saul said to his armor bearer, "Draw your sword and pierce me through with it, otherwise these uncircumcised will come and pierce me through and make sport of me." But his armor bearer would not, for he was greatly afraid. So Saul took his sword and fell on it.</a:t>
            </a:r>
          </a:p>
        </p:txBody>
      </p:sp>
      <p:sp>
        <p:nvSpPr>
          <p:cNvPr id="4" name="Slide Number Placeholder 3"/>
          <p:cNvSpPr>
            <a:spLocks noGrp="1"/>
          </p:cNvSpPr>
          <p:nvPr>
            <p:ph type="sldNum" sz="quarter" idx="10"/>
          </p:nvPr>
        </p:nvSpPr>
        <p:spPr/>
        <p:txBody>
          <a:bodyPr/>
          <a:lstStyle/>
          <a:p>
            <a:fld id="{AC715FDE-99EF-4263-A2B1-95B834CF7CEC}" type="slidenum">
              <a:rPr lang="en-US" smtClean="0"/>
              <a:pPr/>
              <a:t>19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074844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 Wisdom’s opponent</a:t>
            </a:r>
            <a:r>
              <a:rPr lang="en-US" sz="1100" b="0" i="0" kern="1200" baseline="0" dirty="0" smtClean="0">
                <a:solidFill>
                  <a:schemeClr val="tx1"/>
                </a:solidFill>
                <a:effectLst/>
                <a:latin typeface="+mn-lt"/>
                <a:ea typeface="+mn-ea"/>
                <a:cs typeface="+mn-cs"/>
              </a:rPr>
              <a:t> is foolishness; foolishness results in self-destruction</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1170670"/>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Saul’s</a:t>
            </a:r>
            <a:r>
              <a:rPr lang="en-US" sz="1100" b="0" i="0" kern="1200" baseline="0" dirty="0" smtClean="0">
                <a:solidFill>
                  <a:schemeClr val="tx1"/>
                </a:solidFill>
                <a:effectLst/>
                <a:latin typeface="+mn-lt"/>
                <a:ea typeface="+mn-ea"/>
                <a:cs typeface="+mn-cs"/>
              </a:rPr>
              <a:t> slide to total self destruction is well documented in the Scriptures</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6483198"/>
      </p:ext>
    </p:extLst>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82025831"/>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Times New Roman" pitchFamily="16" charset="0"/>
                <a:ea typeface="+mn-ea"/>
                <a:cs typeface="+mn-cs"/>
              </a:rPr>
              <a:t>1Jo 2:15 Do not love the world nor the things in the world. </a:t>
            </a:r>
            <a:r>
              <a:rPr lang="en-US" sz="1100" b="1" i="0" kern="1200" dirty="0" smtClean="0">
                <a:solidFill>
                  <a:schemeClr val="tx1"/>
                </a:solidFill>
                <a:effectLst/>
                <a:latin typeface="Times New Roman" pitchFamily="16" charset="0"/>
                <a:ea typeface="+mn-ea"/>
                <a:cs typeface="+mn-cs"/>
              </a:rPr>
              <a:t>If anyone loves the world, the love of the Father is not in him</a:t>
            </a:r>
            <a:r>
              <a:rPr lang="en-US" sz="1100" b="0" i="0" kern="1200" dirty="0" smtClean="0">
                <a:solidFill>
                  <a:schemeClr val="tx1"/>
                </a:solidFill>
                <a:effectLst/>
                <a:latin typeface="Times New Roman" pitchFamily="16" charset="0"/>
                <a:ea typeface="+mn-ea"/>
                <a:cs typeface="+mn-cs"/>
              </a:rPr>
              <a:t>. 16 For all that is in the world, the lust of the flesh and the lust of the eyes and the boastful pride of life, is not from the Father, but is from the world.</a:t>
            </a:r>
          </a:p>
          <a:p>
            <a:r>
              <a:rPr lang="en-US" sz="1100" b="0" i="0" kern="1200" dirty="0" err="1" smtClean="0">
                <a:solidFill>
                  <a:schemeClr val="tx1"/>
                </a:solidFill>
                <a:effectLst/>
                <a:latin typeface="Times New Roman" pitchFamily="16" charset="0"/>
                <a:ea typeface="+mn-ea"/>
                <a:cs typeface="+mn-cs"/>
              </a:rPr>
              <a:t>Mr</a:t>
            </a:r>
            <a:r>
              <a:rPr lang="en-US" sz="1100" b="0" i="0" kern="1200" dirty="0" smtClean="0">
                <a:solidFill>
                  <a:schemeClr val="tx1"/>
                </a:solidFill>
                <a:effectLst/>
                <a:latin typeface="Times New Roman" pitchFamily="16" charset="0"/>
                <a:ea typeface="+mn-ea"/>
                <a:cs typeface="+mn-cs"/>
              </a:rPr>
              <a:t> 4:19 but the worries of the world, and the deceitfulness of riches, and the desires for other things enter in and choke the word, and it becomes unfruitful.</a:t>
            </a:r>
          </a:p>
        </p:txBody>
      </p:sp>
      <p:sp>
        <p:nvSpPr>
          <p:cNvPr id="4" name="Slide Number Placeholder 3"/>
          <p:cNvSpPr>
            <a:spLocks noGrp="1"/>
          </p:cNvSpPr>
          <p:nvPr>
            <p:ph type="sldNum" sz="quarter" idx="10"/>
          </p:nvPr>
        </p:nvSpPr>
        <p:spPr/>
        <p:txBody>
          <a:bodyPr/>
          <a:lstStyle/>
          <a:p>
            <a:fld id="{AC715FDE-99EF-4263-A2B1-95B834CF7CEC}" type="slidenum">
              <a:rPr lang="en-US" smtClean="0"/>
              <a:pPr/>
              <a:t>22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66239222"/>
      </p:ext>
    </p:extLst>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1Jo 2:15 Do not love the world nor the things in the world. If anyone loves the world, the love of the Father is not in him. 16 For all that is in the world, the lust of the flesh and the lust of the eyes and the boastful pride of life, is not from the Father, but is from the world.</a:t>
            </a:r>
          </a:p>
          <a:p>
            <a:r>
              <a:rPr lang="en-US" sz="1100" b="0" i="0" kern="1200" dirty="0" err="1" smtClean="0">
                <a:solidFill>
                  <a:schemeClr val="tx1"/>
                </a:solidFill>
                <a:effectLst/>
                <a:latin typeface="+mn-lt"/>
                <a:ea typeface="+mn-ea"/>
                <a:cs typeface="+mn-cs"/>
              </a:rPr>
              <a:t>Mr</a:t>
            </a:r>
            <a:r>
              <a:rPr lang="en-US" sz="1100" b="0" i="0" kern="1200" dirty="0" smtClean="0">
                <a:solidFill>
                  <a:schemeClr val="tx1"/>
                </a:solidFill>
                <a:effectLst/>
                <a:latin typeface="+mn-lt"/>
                <a:ea typeface="+mn-ea"/>
                <a:cs typeface="+mn-cs"/>
              </a:rPr>
              <a:t> 4:19 but the worries of the world, and the deceitfulness of riches, and the desires for other things enter in and choke the word, and it becomes unfruitful.</a:t>
            </a:r>
          </a:p>
          <a:p>
            <a:r>
              <a:rPr lang="en-US" sz="1100" b="0" i="0" kern="1200" dirty="0" smtClean="0">
                <a:solidFill>
                  <a:schemeClr val="tx1"/>
                </a:solidFill>
                <a:effectLst/>
                <a:latin typeface="+mn-lt"/>
                <a:ea typeface="+mn-ea"/>
                <a:cs typeface="+mn-cs"/>
              </a:rPr>
              <a:t>Saul lost it all when</a:t>
            </a:r>
            <a:r>
              <a:rPr lang="en-US" sz="1100" b="0" i="0" kern="1200" baseline="0" dirty="0" smtClean="0">
                <a:solidFill>
                  <a:schemeClr val="tx1"/>
                </a:solidFill>
                <a:effectLst/>
                <a:latin typeface="+mn-lt"/>
                <a:ea typeface="+mn-ea"/>
                <a:cs typeface="+mn-cs"/>
              </a:rPr>
              <a:t> his pride of life took control; Eve was tempted by all three; David lost it to the lust of the flesh; </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89265360"/>
      </p:ext>
    </p:extLst>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1Ti 6:6 ¶ But godliness actually is a means of great gain when accompanied by contentment. 7 For we have brought nothing into the world, so we cannot take anything out of it either. 8 If we have food and covering, with these we shall be content. 9 But those who want to get rich fall into temptation and a snare and many foolish and harmful desires which plunge men into ruin and destruction. 10 For the love of money is a root of all sorts of evil, and some by longing for it have wandered away from the faith and pierced themselves with many griefs. 11 But flee from these things, you man of God, and pursue righteousness, godliness, faith, love, perseverance and gentleness.</a:t>
            </a:r>
          </a:p>
        </p:txBody>
      </p:sp>
      <p:sp>
        <p:nvSpPr>
          <p:cNvPr id="4" name="Slide Number Placeholder 3"/>
          <p:cNvSpPr>
            <a:spLocks noGrp="1"/>
          </p:cNvSpPr>
          <p:nvPr>
            <p:ph type="sldNum" sz="quarter" idx="10"/>
          </p:nvPr>
        </p:nvSpPr>
        <p:spPr/>
        <p:txBody>
          <a:bodyPr/>
          <a:lstStyle/>
          <a:p>
            <a:fld id="{AC715FDE-99EF-4263-A2B1-95B834CF7CEC}" type="slidenum">
              <a:rPr lang="en-US" smtClean="0"/>
              <a:pPr/>
              <a:t>24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5533794"/>
      </p:ext>
    </p:extLst>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1Ti 6:6 ¶ But godliness actually is a means of great gain when accompanied by contentment. 7 For we have brought nothing into the world, so we cannot take anything out of it either. 8 If we have food and covering, with these we shall be content. 9 But those who want to get rich fall into temptation and a snare and many foolish and harmful desires which plunge men into ruin and destruction. 10 For the love of money is a root of all sorts of evil, and some by longing for it have wandered away from the faith and pierced themselves with many griefs. 11 But flee from these things, you man of God, and pursue righteousness, godliness, faith, love, perseverance and gentleness.</a:t>
            </a:r>
          </a:p>
        </p:txBody>
      </p:sp>
      <p:sp>
        <p:nvSpPr>
          <p:cNvPr id="4" name="Slide Number Placeholder 3"/>
          <p:cNvSpPr>
            <a:spLocks noGrp="1"/>
          </p:cNvSpPr>
          <p:nvPr>
            <p:ph type="sldNum" sz="quarter" idx="10"/>
          </p:nvPr>
        </p:nvSpPr>
        <p:spPr/>
        <p:txBody>
          <a:bodyPr/>
          <a:lstStyle/>
          <a:p>
            <a:fld id="{AC715FDE-99EF-4263-A2B1-95B834CF7CEC}" type="slidenum">
              <a:rPr lang="en-US" smtClean="0"/>
              <a:pPr/>
              <a:t>25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882677"/>
      </p:ext>
    </p:extLst>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0146256"/>
      </p:ext>
    </p:extLst>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27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69759283"/>
      </p:ext>
    </p:extLst>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Lyrics to “</a:t>
            </a:r>
            <a:r>
              <a:rPr lang="en-US" dirty="0" err="1" smtClean="0"/>
              <a:t>Nobodys</a:t>
            </a:r>
            <a:r>
              <a:rPr lang="en-US" dirty="0" smtClean="0"/>
              <a:t> fault but mine” by Blind Willie Johnson</a:t>
            </a:r>
            <a:endParaRPr lang="en-US" dirty="0"/>
          </a:p>
        </p:txBody>
      </p:sp>
      <p:sp>
        <p:nvSpPr>
          <p:cNvPr id="4" name="Slide Number Placeholder 3"/>
          <p:cNvSpPr>
            <a:spLocks noGrp="1"/>
          </p:cNvSpPr>
          <p:nvPr>
            <p:ph type="sldNum" idx="10"/>
          </p:nvPr>
        </p:nvSpPr>
        <p:spPr/>
        <p:txBody>
          <a:bodyPr/>
          <a:lstStyle/>
          <a:p>
            <a:fld id="{27A1267E-5F3E-4EB0-939F-30DD7A2F0868}" type="slidenum">
              <a:rPr lang="en-GB" smtClean="0"/>
              <a:pPr/>
              <a:t>28</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5739967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 </a:t>
            </a:r>
            <a:r>
              <a:rPr lang="en-US" sz="1100" b="0" i="0" kern="1200" dirty="0" err="1" smtClean="0">
                <a:solidFill>
                  <a:schemeClr val="tx1"/>
                </a:solidFill>
                <a:effectLst/>
                <a:latin typeface="+mn-lt"/>
                <a:ea typeface="+mn-ea"/>
                <a:cs typeface="+mn-cs"/>
              </a:rPr>
              <a:t>Pr</a:t>
            </a:r>
            <a:r>
              <a:rPr lang="en-US" sz="1100" b="0" i="0" kern="1200" dirty="0" smtClean="0">
                <a:solidFill>
                  <a:schemeClr val="tx1"/>
                </a:solidFill>
                <a:effectLst/>
                <a:latin typeface="+mn-lt"/>
                <a:ea typeface="+mn-ea"/>
                <a:cs typeface="+mn-cs"/>
              </a:rPr>
              <a:t> 1:32 "For the waywardness of the naive will kill them, And the complacency of fools will destroy them.</a:t>
            </a:r>
          </a:p>
          <a:p>
            <a:r>
              <a:rPr lang="en-US" sz="1100" b="0" i="0" kern="1200" dirty="0" smtClean="0">
                <a:solidFill>
                  <a:schemeClr val="tx1"/>
                </a:solidFill>
                <a:effectLst/>
                <a:latin typeface="+mn-lt"/>
                <a:ea typeface="+mn-ea"/>
                <a:cs typeface="+mn-cs"/>
              </a:rPr>
              <a:t> </a:t>
            </a:r>
            <a:r>
              <a:rPr lang="en-US" sz="1100" b="0" i="0" kern="1200" dirty="0" err="1" smtClean="0">
                <a:solidFill>
                  <a:schemeClr val="tx1"/>
                </a:solidFill>
                <a:effectLst/>
                <a:latin typeface="+mn-lt"/>
                <a:ea typeface="+mn-ea"/>
                <a:cs typeface="+mn-cs"/>
              </a:rPr>
              <a:t>Pr</a:t>
            </a:r>
            <a:r>
              <a:rPr lang="en-US" sz="1100" b="0" i="0" kern="1200" dirty="0" smtClean="0">
                <a:solidFill>
                  <a:schemeClr val="tx1"/>
                </a:solidFill>
                <a:effectLst/>
                <a:latin typeface="+mn-lt"/>
                <a:ea typeface="+mn-ea"/>
                <a:cs typeface="+mn-cs"/>
              </a:rPr>
              <a:t> 19:13 A foolish son is destruction to his father, And the contentions of a wife are a constant dripping.</a:t>
            </a:r>
          </a:p>
          <a:p>
            <a:r>
              <a:rPr lang="en-US" sz="1100" b="0" i="0" kern="1200" dirty="0" smtClean="0">
                <a:solidFill>
                  <a:schemeClr val="tx1"/>
                </a:solidFill>
                <a:effectLst/>
                <a:latin typeface="+mn-lt"/>
                <a:ea typeface="+mn-ea"/>
                <a:cs typeface="+mn-cs"/>
              </a:rPr>
              <a:t> 1Ti 6:9 But those who want to get rich fall into temptation and a snare and many foolish and harmful desires which plunge men into ruin and destruction</a:t>
            </a:r>
          </a:p>
        </p:txBody>
      </p:sp>
      <p:sp>
        <p:nvSpPr>
          <p:cNvPr id="4" name="Slide Number Placeholder 3"/>
          <p:cNvSpPr>
            <a:spLocks noGrp="1"/>
          </p:cNvSpPr>
          <p:nvPr>
            <p:ph type="sldNum" sz="quarter" idx="10"/>
          </p:nvPr>
        </p:nvSpPr>
        <p:spPr/>
        <p:txBody>
          <a:bodyPr/>
          <a:lstStyle/>
          <a:p>
            <a:fld id="{AC715FDE-99EF-4263-A2B1-95B834CF7CEC}"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787578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 </a:t>
            </a:r>
            <a:r>
              <a:rPr lang="en-US" sz="1100" b="0" i="0" kern="1200" dirty="0" err="1" smtClean="0">
                <a:solidFill>
                  <a:schemeClr val="tx1"/>
                </a:solidFill>
                <a:effectLst/>
                <a:latin typeface="+mn-lt"/>
                <a:ea typeface="+mn-ea"/>
                <a:cs typeface="+mn-cs"/>
              </a:rPr>
              <a:t>Pr</a:t>
            </a:r>
            <a:r>
              <a:rPr lang="en-US" sz="1100" b="0" i="0" kern="1200" dirty="0" smtClean="0">
                <a:solidFill>
                  <a:schemeClr val="tx1"/>
                </a:solidFill>
                <a:effectLst/>
                <a:latin typeface="+mn-lt"/>
                <a:ea typeface="+mn-ea"/>
                <a:cs typeface="+mn-cs"/>
              </a:rPr>
              <a:t> 1:32 "For the waywardness of the naive will kill them, And the complacency of fools will destroy them.</a:t>
            </a:r>
          </a:p>
          <a:p>
            <a:r>
              <a:rPr lang="en-US" sz="1100" b="0" i="0" kern="1200" dirty="0" smtClean="0">
                <a:solidFill>
                  <a:schemeClr val="tx1"/>
                </a:solidFill>
                <a:effectLst/>
                <a:latin typeface="+mn-lt"/>
                <a:ea typeface="+mn-ea"/>
                <a:cs typeface="+mn-cs"/>
              </a:rPr>
              <a:t> </a:t>
            </a:r>
            <a:r>
              <a:rPr lang="en-US" sz="1100" b="0" i="0" kern="1200" dirty="0" err="1" smtClean="0">
                <a:solidFill>
                  <a:schemeClr val="tx1"/>
                </a:solidFill>
                <a:effectLst/>
                <a:latin typeface="+mn-lt"/>
                <a:ea typeface="+mn-ea"/>
                <a:cs typeface="+mn-cs"/>
              </a:rPr>
              <a:t>Pr</a:t>
            </a:r>
            <a:r>
              <a:rPr lang="en-US" sz="1100" b="0" i="0" kern="1200" dirty="0" smtClean="0">
                <a:solidFill>
                  <a:schemeClr val="tx1"/>
                </a:solidFill>
                <a:effectLst/>
                <a:latin typeface="+mn-lt"/>
                <a:ea typeface="+mn-ea"/>
                <a:cs typeface="+mn-cs"/>
              </a:rPr>
              <a:t> 19:13 A foolish son is destruction to his father, And the contentions of a wife are a constant dripping.</a:t>
            </a:r>
          </a:p>
          <a:p>
            <a:r>
              <a:rPr lang="en-US" sz="1100" b="0" i="0" kern="1200" dirty="0" smtClean="0">
                <a:solidFill>
                  <a:schemeClr val="tx1"/>
                </a:solidFill>
                <a:effectLst/>
                <a:latin typeface="+mn-lt"/>
                <a:ea typeface="+mn-ea"/>
                <a:cs typeface="+mn-cs"/>
              </a:rPr>
              <a:t> 1Ti 6:9 But those who want to get rich fall into temptation and a snare and many foolish and harmful desires which plunge men into ruin and destruction</a:t>
            </a:r>
          </a:p>
        </p:txBody>
      </p:sp>
      <p:sp>
        <p:nvSpPr>
          <p:cNvPr id="4" name="Slide Number Placeholder 3"/>
          <p:cNvSpPr>
            <a:spLocks noGrp="1"/>
          </p:cNvSpPr>
          <p:nvPr>
            <p:ph type="sldNum" sz="quarter" idx="10"/>
          </p:nvPr>
        </p:nvSpPr>
        <p:spPr/>
        <p:txBody>
          <a:bodyPr/>
          <a:lstStyle/>
          <a:p>
            <a:fld id="{AC715FDE-99EF-4263-A2B1-95B834CF7CEC}"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26201569"/>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2473203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 9:1-3 tell us</a:t>
            </a:r>
            <a:r>
              <a:rPr lang="en-US" sz="1100" b="0" i="0" kern="1200" baseline="0" dirty="0" smtClean="0">
                <a:solidFill>
                  <a:schemeClr val="tx1"/>
                </a:solidFill>
                <a:effectLst/>
                <a:latin typeface="+mn-lt"/>
                <a:ea typeface="+mn-ea"/>
                <a:cs typeface="+mn-cs"/>
              </a:rPr>
              <a:t> Saul came from a family of might men of valor who had many possessions </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8609479"/>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73251850"/>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 9:1-3 tell us</a:t>
            </a:r>
            <a:r>
              <a:rPr lang="en-US" sz="1100" b="0" i="0" kern="1200" baseline="0" dirty="0" smtClean="0">
                <a:solidFill>
                  <a:schemeClr val="tx1"/>
                </a:solidFill>
                <a:effectLst/>
                <a:latin typeface="+mn-lt"/>
                <a:ea typeface="+mn-ea"/>
                <a:cs typeface="+mn-cs"/>
              </a:rPr>
              <a:t> </a:t>
            </a:r>
            <a:r>
              <a:rPr lang="en-US" sz="1100" b="0" i="0" kern="1200" baseline="0" dirty="0" err="1" smtClean="0">
                <a:solidFill>
                  <a:schemeClr val="tx1"/>
                </a:solidFill>
                <a:effectLst/>
                <a:latin typeface="+mn-lt"/>
                <a:ea typeface="+mn-ea"/>
                <a:cs typeface="+mn-cs"/>
              </a:rPr>
              <a:t>saul</a:t>
            </a:r>
            <a:r>
              <a:rPr lang="en-US" sz="1100" b="0" i="0" kern="1200" baseline="0" dirty="0" smtClean="0">
                <a:solidFill>
                  <a:schemeClr val="tx1"/>
                </a:solidFill>
                <a:effectLst/>
                <a:latin typeface="+mn-lt"/>
                <a:ea typeface="+mn-ea"/>
                <a:cs typeface="+mn-cs"/>
              </a:rPr>
              <a:t> came from a family of might men of valor who had many possessions </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1194282"/>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1 Samuel 11 – when the Ammonites threatened</a:t>
            </a:r>
            <a:r>
              <a:rPr lang="en-US" sz="1100" b="0" i="0" kern="1200" baseline="0" dirty="0" smtClean="0">
                <a:solidFill>
                  <a:schemeClr val="tx1"/>
                </a:solidFill>
                <a:effectLst/>
                <a:latin typeface="+mn-lt"/>
                <a:ea typeface="+mn-ea"/>
                <a:cs typeface="+mn-cs"/>
              </a:rPr>
              <a:t> the people of </a:t>
            </a:r>
            <a:r>
              <a:rPr lang="en-US" sz="1100" b="0" i="0" kern="1200" baseline="0" dirty="0" err="1" smtClean="0">
                <a:solidFill>
                  <a:schemeClr val="tx1"/>
                </a:solidFill>
                <a:effectLst/>
                <a:latin typeface="+mn-lt"/>
                <a:ea typeface="+mn-ea"/>
                <a:cs typeface="+mn-cs"/>
              </a:rPr>
              <a:t>Jabesh</a:t>
            </a:r>
            <a:r>
              <a:rPr lang="en-US" sz="1100" b="0" i="0" kern="1200" baseline="0" dirty="0" smtClean="0">
                <a:solidFill>
                  <a:schemeClr val="tx1"/>
                </a:solidFill>
                <a:effectLst/>
                <a:latin typeface="+mn-lt"/>
                <a:ea typeface="+mn-ea"/>
                <a:cs typeface="+mn-cs"/>
              </a:rPr>
              <a:t> Gilead, Saul raised an army by the power of God and defeated them</a:t>
            </a:r>
            <a:endParaRPr lang="en-US" sz="11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C715FDE-99EF-4263-A2B1-95B834CF7CEC}"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99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06BB6-1C83-4D6F-B78F-6BBF6D5AA7FE}"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18561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3A903E-111F-48EA-A059-B56959FACCE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354172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E8CFA4-D681-4A4A-B796-F15E492D2189}"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67251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51A11-EFD3-4E5E-8C50-A7E50BE2AC63}"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805687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2F056A-644A-4E54-821E-C8FBD46B8A01}"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9058261"/>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455B1-B204-4EE3-8467-719975746DE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297306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A9235-9CD5-40C1-B792-C21A0B3BEC6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2426173"/>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63B57A-7FC0-416C-97B8-4047807D353F}"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41678867"/>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27AD57-2053-4D84-B514-800E54D628EC}"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49595880"/>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0FC3B0-9A43-48A4-85CE-B999A76FEA98}"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53360794"/>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xmlns:p="http://schemas.openxmlformats.org/presentationml/2006/main" xmlns:r="http://schemas.openxmlformats.org/officeDocument/2006/relationships" xmlns:a="http://schemas.openxmlformats.org/drawingml/2006/main" xmlns=""/>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EE218-E1BD-4DFC-B39D-A601FA6AB8B6}"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359973"/>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226EECE-6E6C-4932-B681-71D70B54B8B5}"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8655599"/>
      </p:ext>
    </p:extLst>
  </p:cSld>
  <p:clrMap bg1="dk1" tx1="lt1" bg2="dk2" tx2="lt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Lst>
  <p:transition>
    <p:fad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p="http://schemas.openxmlformats.org/presentationml/2006/main" xmlns:r="http://schemas.openxmlformats.org/officeDocument/2006/relationships" xmlns:a="http://schemas.openxmlformats.org/drawingml/2006/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80808"/>
        </a:solidFill>
        <a:effectLst/>
      </p:bgPr>
    </p:bg>
    <p:spTree>
      <p:nvGrpSpPr>
        <p:cNvPr id="1" name=""/>
        <p:cNvGrpSpPr/>
        <p:nvPr/>
      </p:nvGrpSpPr>
      <p:grpSpPr>
        <a:xfrm>
          <a:off x="0" y="0"/>
          <a:ext cx="0" cy="0"/>
          <a:chOff x="0" y="0"/>
          <a:chExt cx="0" cy="0"/>
        </a:xfrm>
      </p:grpSpPr>
      <p:sp>
        <p:nvSpPr>
          <p:cNvPr id="2" name="Rectangle 1"/>
          <p:cNvSpPr/>
          <p:nvPr/>
        </p:nvSpPr>
        <p:spPr>
          <a:xfrm>
            <a:off x="152400" y="722629"/>
            <a:ext cx="5291833" cy="3841116"/>
          </a:xfrm>
          <a:prstGeom prst="rect">
            <a:avLst/>
          </a:prstGeom>
          <a:noFill/>
          <a:effectLst>
            <a:glow rad="228600">
              <a:schemeClr val="accent1">
                <a:satMod val="175000"/>
                <a:alpha val="40000"/>
              </a:schemeClr>
            </a:glow>
          </a:effectLst>
        </p:spPr>
        <p:txBody>
          <a:bodyPr wrap="none" lIns="91440" tIns="45720" rIns="91440" bIns="45720">
            <a:spAutoFit/>
          </a:bodyPr>
          <a:lstStyle/>
          <a:p>
            <a:pPr algn="ctr"/>
            <a:r>
              <a:rPr lang="en-US" sz="5600" dirty="0" smtClean="0">
                <a:solidFill>
                  <a:schemeClr val="tx1"/>
                </a:solidFill>
                <a:effectLst>
                  <a:glow rad="228600">
                    <a:srgbClr val="000403"/>
                  </a:glow>
                </a:effectLst>
              </a:rPr>
              <a:t>Wisdom</a:t>
            </a:r>
          </a:p>
          <a:p>
            <a:pPr algn="ctr"/>
            <a:endParaRPr lang="en-US" sz="5600" dirty="0">
              <a:solidFill>
                <a:schemeClr val="tx1"/>
              </a:solidFill>
              <a:effectLst>
                <a:glow rad="228600">
                  <a:srgbClr val="000403"/>
                </a:glow>
              </a:effectLst>
            </a:endParaRPr>
          </a:p>
          <a:p>
            <a:pPr algn="ctr"/>
            <a:r>
              <a:rPr lang="en-US" sz="5600" dirty="0" smtClean="0">
                <a:solidFill>
                  <a:schemeClr val="tx1"/>
                </a:solidFill>
                <a:effectLst>
                  <a:glow rad="228600">
                    <a:srgbClr val="000403"/>
                  </a:glow>
                </a:effectLst>
              </a:rPr>
              <a:t>Vs. </a:t>
            </a:r>
          </a:p>
          <a:p>
            <a:pPr algn="ctr"/>
            <a:endParaRPr lang="en-US" sz="5600" dirty="0">
              <a:solidFill>
                <a:schemeClr val="tx1"/>
              </a:solidFill>
              <a:effectLst>
                <a:glow rad="228600">
                  <a:srgbClr val="000403"/>
                </a:glow>
              </a:effectLst>
            </a:endParaRPr>
          </a:p>
          <a:p>
            <a:pPr algn="ctr"/>
            <a:r>
              <a:rPr lang="en-US" sz="5600" dirty="0" smtClean="0">
                <a:solidFill>
                  <a:schemeClr val="tx1"/>
                </a:solidFill>
                <a:effectLst>
                  <a:glow rad="228600">
                    <a:srgbClr val="000403"/>
                  </a:glow>
                </a:effectLst>
              </a:rPr>
              <a:t>Self-Destruction</a:t>
            </a:r>
            <a:endParaRPr lang="en-US" sz="5000" dirty="0">
              <a:solidFill>
                <a:schemeClr val="tx1"/>
              </a:solidFill>
              <a:effectLst>
                <a:glow rad="228600">
                  <a:srgbClr val="000403"/>
                </a:glow>
              </a:effectLst>
            </a:endParaRPr>
          </a:p>
        </p:txBody>
      </p:sp>
      <p:pic>
        <p:nvPicPr>
          <p:cNvPr id="2056" name="Picture 8" descr="Image result for mad king paintin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529797" y="0"/>
            <a:ext cx="3614203" cy="5286375"/>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98238578"/>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43965"/>
            <a:ext cx="8686800" cy="3870960"/>
          </a:xfrm>
        </p:spPr>
        <p:txBody>
          <a:bodyPr>
            <a:noAutofit/>
          </a:bodyPr>
          <a:lstStyle/>
          <a:p>
            <a:pPr marL="0" indent="0" algn="just">
              <a:buNone/>
            </a:pPr>
            <a:r>
              <a:rPr lang="en-US" sz="3800" i="1" dirty="0" smtClean="0">
                <a:effectLst>
                  <a:glow rad="228600">
                    <a:srgbClr val="000000"/>
                  </a:glow>
                </a:effectLst>
              </a:rPr>
              <a:t>Now </a:t>
            </a:r>
            <a:r>
              <a:rPr lang="en-US" sz="3800" i="1" dirty="0">
                <a:effectLst>
                  <a:glow rad="228600">
                    <a:srgbClr val="000000"/>
                  </a:glow>
                </a:effectLst>
              </a:rPr>
              <a:t>when Saul had taken the kingdom over Israel, he fought against all his enemies on every side, against Moab, the sons of Ammon, Edom, the kings of </a:t>
            </a:r>
            <a:r>
              <a:rPr lang="en-US" sz="3800" i="1" dirty="0" err="1">
                <a:effectLst>
                  <a:glow rad="228600">
                    <a:srgbClr val="000000"/>
                  </a:glow>
                </a:effectLst>
              </a:rPr>
              <a:t>Zobah</a:t>
            </a:r>
            <a:r>
              <a:rPr lang="en-US" sz="3800" i="1" dirty="0">
                <a:effectLst>
                  <a:glow rad="228600">
                    <a:srgbClr val="000000"/>
                  </a:glow>
                </a:effectLst>
              </a:rPr>
              <a:t>, and the Philistines; and wherever he turned, he inflicted punishment</a:t>
            </a:r>
            <a:r>
              <a:rPr lang="en-US" sz="3800" i="1" dirty="0" smtClean="0">
                <a:effectLst>
                  <a:glow rad="228600">
                    <a:srgbClr val="000000"/>
                  </a:glow>
                </a:effectLst>
              </a:rPr>
              <a:t>.</a:t>
            </a:r>
            <a:r>
              <a:rPr lang="en-US" sz="3800" i="1" dirty="0">
                <a:effectLst>
                  <a:glow rad="228600">
                    <a:srgbClr val="000000"/>
                  </a:glow>
                </a:effectLst>
              </a:rPr>
              <a:t> </a:t>
            </a:r>
            <a:r>
              <a:rPr lang="en-US" sz="3800" i="1" dirty="0" smtClean="0">
                <a:effectLst>
                  <a:glow rad="228600">
                    <a:srgbClr val="000000"/>
                  </a:glow>
                </a:effectLst>
              </a:rPr>
              <a:t>										</a:t>
            </a:r>
            <a:r>
              <a:rPr lang="en-US" sz="3800" dirty="0" smtClean="0">
                <a:effectLst>
                  <a:glow rad="228600">
                    <a:srgbClr val="000000"/>
                  </a:glow>
                </a:effectLst>
              </a:rPr>
              <a:t>1 Samuel </a:t>
            </a:r>
            <a:r>
              <a:rPr lang="en-US" sz="3800" dirty="0">
                <a:effectLst>
                  <a:glow rad="228600">
                    <a:srgbClr val="000000"/>
                  </a:glow>
                </a:effectLst>
              </a:rPr>
              <a:t>14:47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346053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2540"/>
            <a:ext cx="8686800" cy="3870960"/>
          </a:xfrm>
        </p:spPr>
        <p:txBody>
          <a:bodyPr>
            <a:normAutofit/>
          </a:bodyPr>
          <a:lstStyle/>
          <a:p>
            <a:pPr marL="0" indent="0" algn="just">
              <a:buNone/>
            </a:pPr>
            <a:r>
              <a:rPr lang="en-US" sz="4000" dirty="0" smtClean="0">
                <a:effectLst>
                  <a:glow rad="228600">
                    <a:srgbClr val="000000"/>
                  </a:glow>
                </a:effectLst>
              </a:rPr>
              <a:t>Saul the </a:t>
            </a:r>
            <a:r>
              <a:rPr lang="en-US" sz="4000" dirty="0" err="1" smtClean="0">
                <a:effectLst>
                  <a:glow rad="228600">
                    <a:srgbClr val="000000"/>
                  </a:glow>
                </a:effectLst>
              </a:rPr>
              <a:t>Benjaminite</a:t>
            </a:r>
            <a:r>
              <a:rPr lang="en-US" sz="4000" dirty="0" smtClean="0">
                <a:effectLst>
                  <a:glow rad="228600">
                    <a:srgbClr val="000000"/>
                  </a:glow>
                </a:effectLst>
              </a:rPr>
              <a:t> overcame enemies</a:t>
            </a:r>
          </a:p>
          <a:p>
            <a:pPr marL="0" indent="0" algn="just">
              <a:buNone/>
            </a:pPr>
            <a:r>
              <a:rPr lang="en-US" sz="4000" dirty="0">
                <a:effectLst>
                  <a:glow rad="228600">
                    <a:srgbClr val="000000"/>
                  </a:glow>
                </a:effectLst>
              </a:rPr>
              <a:t>	</a:t>
            </a:r>
            <a:r>
              <a:rPr lang="en-US" sz="4000" dirty="0" smtClean="0">
                <a:effectLst>
                  <a:glow rad="228600">
                    <a:srgbClr val="000000"/>
                  </a:glow>
                </a:effectLst>
              </a:rPr>
              <a:t>- He raised a national army</a:t>
            </a:r>
          </a:p>
          <a:p>
            <a:pPr marL="0" indent="0" algn="just">
              <a:buNone/>
            </a:pPr>
            <a:r>
              <a:rPr lang="en-US" sz="4000" dirty="0">
                <a:effectLst>
                  <a:glow rad="228600">
                    <a:srgbClr val="000000"/>
                  </a:glow>
                </a:effectLst>
              </a:rPr>
              <a:t>	</a:t>
            </a:r>
            <a:r>
              <a:rPr lang="en-US" sz="4000" dirty="0" smtClean="0">
                <a:effectLst>
                  <a:glow rad="228600">
                    <a:srgbClr val="000000"/>
                  </a:glow>
                </a:effectLst>
              </a:rPr>
              <a:t>- </a:t>
            </a:r>
            <a:r>
              <a:rPr lang="en-US" sz="4000" dirty="0">
                <a:effectLst>
                  <a:glow rad="228600">
                    <a:srgbClr val="000000"/>
                  </a:glow>
                </a:effectLst>
              </a:rPr>
              <a:t>He defeated </a:t>
            </a:r>
            <a:r>
              <a:rPr lang="en-US" sz="4000" dirty="0" smtClean="0">
                <a:effectLst>
                  <a:glow rad="228600">
                    <a:srgbClr val="000000"/>
                  </a:glow>
                </a:effectLst>
              </a:rPr>
              <a:t>all of his enemies</a:t>
            </a:r>
            <a:endParaRPr lang="en-US" sz="4000" dirty="0">
              <a:effectLst>
                <a:glow rad="228600">
                  <a:srgbClr val="000000"/>
                </a:glow>
              </a:effectLst>
            </a:endParaRPr>
          </a:p>
          <a:p>
            <a:pPr marL="0" indent="0" algn="just">
              <a:buNone/>
            </a:pPr>
            <a:r>
              <a:rPr lang="en-US" sz="4000" dirty="0" smtClean="0">
                <a:effectLst>
                  <a:glow rad="228600">
                    <a:srgbClr val="000000"/>
                  </a:glow>
                </a:effectLst>
              </a:rPr>
              <a:t>Saul was a mighty warrior leader</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35328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43965"/>
            <a:ext cx="8686800" cy="3870960"/>
          </a:xfrm>
        </p:spPr>
        <p:txBody>
          <a:bodyPr>
            <a:noAutofit/>
          </a:bodyPr>
          <a:lstStyle/>
          <a:p>
            <a:pPr marL="0" indent="0" algn="just">
              <a:buNone/>
            </a:pPr>
            <a:r>
              <a:rPr lang="en-US" sz="3800" i="1" dirty="0" smtClean="0">
                <a:effectLst>
                  <a:glow rad="228600">
                    <a:srgbClr val="000000"/>
                  </a:glow>
                </a:effectLst>
              </a:rPr>
              <a:t>So </a:t>
            </a:r>
            <a:r>
              <a:rPr lang="en-US" sz="3800" i="1" dirty="0">
                <a:effectLst>
                  <a:glow rad="228600">
                    <a:srgbClr val="000000"/>
                  </a:glow>
                </a:effectLst>
              </a:rPr>
              <a:t>all the people went to Gilgal, and there they made Saul king before the LORD in Gilgal. There they also offered sacrifices of peace offerings before the LORD; and there Saul and all the men of Israel rejoiced greatly</a:t>
            </a:r>
            <a:r>
              <a:rPr lang="en-US" sz="3800" i="1" dirty="0" smtClean="0">
                <a:effectLst>
                  <a:glow rad="228600">
                    <a:srgbClr val="000000"/>
                  </a:glow>
                </a:effectLst>
              </a:rPr>
              <a:t>.</a:t>
            </a:r>
            <a:r>
              <a:rPr lang="en-US" sz="3800" i="1" dirty="0">
                <a:effectLst>
                  <a:glow rad="228600">
                    <a:srgbClr val="000000"/>
                  </a:glow>
                </a:effectLst>
              </a:rPr>
              <a:t> </a:t>
            </a:r>
            <a:r>
              <a:rPr lang="en-US" sz="3800" i="1" dirty="0" smtClean="0">
                <a:effectLst>
                  <a:glow rad="228600">
                    <a:srgbClr val="000000"/>
                  </a:glow>
                </a:effectLst>
              </a:rPr>
              <a:t>																	</a:t>
            </a:r>
            <a:r>
              <a:rPr lang="en-US" sz="3800" dirty="0" smtClean="0">
                <a:effectLst>
                  <a:glow rad="228600">
                    <a:srgbClr val="000000"/>
                  </a:glow>
                </a:effectLst>
              </a:rPr>
              <a:t>1 Samuel </a:t>
            </a:r>
            <a:r>
              <a:rPr lang="en-US" sz="3800" dirty="0">
                <a:effectLst>
                  <a:glow rad="228600">
                    <a:srgbClr val="000000"/>
                  </a:glow>
                </a:effectLst>
              </a:rPr>
              <a:t>11:15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3263803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2540"/>
            <a:ext cx="8839200" cy="3870960"/>
          </a:xfrm>
        </p:spPr>
        <p:txBody>
          <a:bodyPr>
            <a:normAutofit/>
          </a:bodyPr>
          <a:lstStyle/>
          <a:p>
            <a:pPr marL="0" indent="0" algn="just">
              <a:buNone/>
            </a:pPr>
            <a:r>
              <a:rPr lang="en-US" sz="4000" dirty="0" smtClean="0">
                <a:effectLst>
                  <a:glow rad="228600">
                    <a:srgbClr val="000000"/>
                  </a:glow>
                </a:effectLst>
              </a:rPr>
              <a:t>Saul the </a:t>
            </a:r>
            <a:r>
              <a:rPr lang="en-US" sz="4000" dirty="0" err="1" smtClean="0">
                <a:effectLst>
                  <a:glow rad="228600">
                    <a:srgbClr val="000000"/>
                  </a:glow>
                </a:effectLst>
              </a:rPr>
              <a:t>Benjaminite</a:t>
            </a:r>
            <a:r>
              <a:rPr lang="en-US" sz="4000" dirty="0" smtClean="0">
                <a:effectLst>
                  <a:glow rad="228600">
                    <a:srgbClr val="000000"/>
                  </a:glow>
                </a:effectLst>
              </a:rPr>
              <a:t> was a loved king</a:t>
            </a:r>
          </a:p>
          <a:p>
            <a:pPr marL="0" indent="0" algn="just">
              <a:buNone/>
            </a:pPr>
            <a:r>
              <a:rPr lang="en-US" sz="4000" dirty="0">
                <a:effectLst>
                  <a:glow rad="228600">
                    <a:srgbClr val="000000"/>
                  </a:glow>
                </a:effectLst>
              </a:rPr>
              <a:t>	</a:t>
            </a:r>
            <a:r>
              <a:rPr lang="en-US" sz="4000" dirty="0" smtClean="0">
                <a:effectLst>
                  <a:glow rad="228600">
                    <a:srgbClr val="000000"/>
                  </a:glow>
                </a:effectLst>
              </a:rPr>
              <a:t>- Israel rejoiced in his kingship</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king by the people’s choice</a:t>
            </a:r>
            <a:endParaRPr lang="en-US" sz="4000" dirty="0">
              <a:effectLst>
                <a:glow rad="228600">
                  <a:srgbClr val="000000"/>
                </a:glow>
              </a:effectLst>
            </a:endParaRPr>
          </a:p>
          <a:p>
            <a:pPr marL="0" indent="0" algn="just">
              <a:buNone/>
            </a:pPr>
            <a:r>
              <a:rPr lang="en-US" sz="4000" dirty="0" smtClean="0">
                <a:effectLst>
                  <a:glow rad="228600">
                    <a:srgbClr val="000000"/>
                  </a:glow>
                </a:effectLst>
              </a:rPr>
              <a:t>Saul enjoyed the support of all the people</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411173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2540"/>
            <a:ext cx="8839200" cy="3870960"/>
          </a:xfrm>
        </p:spPr>
        <p:txBody>
          <a:bodyPr>
            <a:normAutofit lnSpcReduction="10000"/>
          </a:bodyPr>
          <a:lstStyle/>
          <a:p>
            <a:pPr marL="0" indent="0" algn="just">
              <a:buNone/>
            </a:pPr>
            <a:r>
              <a:rPr lang="en-US" sz="4000" dirty="0" smtClean="0">
                <a:effectLst>
                  <a:glow rad="228600">
                    <a:srgbClr val="000000"/>
                  </a:glow>
                </a:effectLst>
              </a:rPr>
              <a:t>Saul the </a:t>
            </a:r>
            <a:r>
              <a:rPr lang="en-US" sz="4000" dirty="0" err="1" smtClean="0">
                <a:effectLst>
                  <a:glow rad="228600">
                    <a:srgbClr val="000000"/>
                  </a:glow>
                </a:effectLst>
              </a:rPr>
              <a:t>Benjaminite</a:t>
            </a:r>
            <a:r>
              <a:rPr lang="en-US" sz="4000" dirty="0">
                <a:effectLst>
                  <a:glow rad="228600">
                    <a:srgbClr val="000000"/>
                  </a:glow>
                </a:effectLst>
              </a:rPr>
              <a:t> </a:t>
            </a:r>
            <a:r>
              <a:rPr lang="en-US" sz="4000" dirty="0" smtClean="0">
                <a:effectLst>
                  <a:glow rad="228600">
                    <a:srgbClr val="000000"/>
                  </a:glow>
                </a:effectLst>
              </a:rPr>
              <a:t>had everything</a:t>
            </a:r>
          </a:p>
          <a:p>
            <a:pPr marL="0" indent="0" algn="just">
              <a:buNone/>
            </a:pPr>
            <a:r>
              <a:rPr lang="en-US" sz="4000" dirty="0">
                <a:effectLst>
                  <a:glow rad="228600">
                    <a:srgbClr val="000000"/>
                  </a:glow>
                </a:effectLst>
              </a:rPr>
              <a:t>	</a:t>
            </a:r>
            <a:r>
              <a:rPr lang="en-US" sz="4000" dirty="0" smtClean="0">
                <a:effectLst>
                  <a:glow rad="228600">
                    <a:srgbClr val="000000"/>
                  </a:glow>
                </a:effectLst>
              </a:rPr>
              <a:t>Good looks and standing</a:t>
            </a:r>
          </a:p>
          <a:p>
            <a:pPr marL="0" indent="0" algn="just">
              <a:buNone/>
            </a:pPr>
            <a:r>
              <a:rPr lang="en-US" sz="4000" dirty="0">
                <a:effectLst>
                  <a:glow rad="228600">
                    <a:srgbClr val="000000"/>
                  </a:glow>
                </a:effectLst>
              </a:rPr>
              <a:t>	</a:t>
            </a:r>
            <a:r>
              <a:rPr lang="en-US" sz="4000" dirty="0" smtClean="0">
                <a:effectLst>
                  <a:glow rad="228600">
                    <a:srgbClr val="000000"/>
                  </a:glow>
                </a:effectLst>
              </a:rPr>
              <a:t>God was with him</a:t>
            </a:r>
          </a:p>
          <a:p>
            <a:pPr marL="0" indent="0" algn="just">
              <a:buNone/>
            </a:pPr>
            <a:r>
              <a:rPr lang="en-US" sz="4000" dirty="0">
                <a:effectLst>
                  <a:glow rad="228600">
                    <a:srgbClr val="000000"/>
                  </a:glow>
                </a:effectLst>
              </a:rPr>
              <a:t>	</a:t>
            </a:r>
            <a:r>
              <a:rPr lang="en-US" sz="4000" dirty="0" smtClean="0">
                <a:effectLst>
                  <a:glow rad="228600">
                    <a:srgbClr val="000000"/>
                  </a:glow>
                </a:effectLst>
              </a:rPr>
              <a:t>The Spirit of God in him</a:t>
            </a:r>
          </a:p>
          <a:p>
            <a:pPr marL="0" indent="0" algn="just">
              <a:buNone/>
            </a:pPr>
            <a:r>
              <a:rPr lang="en-US" sz="4000" dirty="0">
                <a:effectLst>
                  <a:glow rad="228600">
                    <a:srgbClr val="000000"/>
                  </a:glow>
                </a:effectLst>
              </a:rPr>
              <a:t>	</a:t>
            </a:r>
            <a:r>
              <a:rPr lang="en-US" sz="4000" dirty="0" smtClean="0">
                <a:effectLst>
                  <a:glow rad="228600">
                    <a:srgbClr val="000000"/>
                  </a:glow>
                </a:effectLst>
              </a:rPr>
              <a:t>Victory after victory</a:t>
            </a:r>
          </a:p>
          <a:p>
            <a:pPr marL="0" indent="0" algn="just">
              <a:buNone/>
            </a:pPr>
            <a:r>
              <a:rPr lang="en-US" sz="4000" dirty="0">
                <a:effectLst>
                  <a:glow rad="228600">
                    <a:srgbClr val="000000"/>
                  </a:glow>
                </a:effectLst>
              </a:rPr>
              <a:t>	</a:t>
            </a:r>
            <a:r>
              <a:rPr lang="en-US" sz="4000" dirty="0" smtClean="0">
                <a:effectLst>
                  <a:glow rad="228600">
                    <a:srgbClr val="000000"/>
                  </a:glow>
                </a:effectLst>
              </a:rPr>
              <a:t>The support of all of the people</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782763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fade">
                                      <p:cBhvr>
                                        <p:cTn id="2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The Fall of Saul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buNone/>
            </a:pPr>
            <a:r>
              <a:rPr lang="en-US" sz="3600" dirty="0" smtClean="0">
                <a:effectLst>
                  <a:glow rad="228600">
                    <a:srgbClr val="000000"/>
                  </a:glow>
                </a:effectLst>
              </a:rPr>
              <a:t>1 Samuel 13:11-13</a:t>
            </a:r>
          </a:p>
          <a:p>
            <a:pPr marL="0" indent="0">
              <a:buNone/>
            </a:pPr>
            <a:r>
              <a:rPr lang="en-US" sz="3600" dirty="0">
                <a:effectLst>
                  <a:glow rad="228600">
                    <a:srgbClr val="000000"/>
                  </a:glow>
                </a:effectLst>
              </a:rPr>
              <a:t>	</a:t>
            </a:r>
            <a:r>
              <a:rPr lang="en-US" sz="3600" dirty="0" smtClean="0">
                <a:effectLst>
                  <a:glow rad="228600">
                    <a:srgbClr val="000000"/>
                  </a:glow>
                </a:effectLst>
              </a:rPr>
              <a:t>Saul offered an unauthorized sacrifice</a:t>
            </a:r>
          </a:p>
          <a:p>
            <a:pPr marL="0" indent="0">
              <a:buNone/>
            </a:pPr>
            <a:r>
              <a:rPr lang="en-US" sz="3600" dirty="0">
                <a:effectLst>
                  <a:glow rad="228600">
                    <a:srgbClr val="000000"/>
                  </a:glow>
                </a:effectLst>
              </a:rPr>
              <a:t>	</a:t>
            </a:r>
            <a:r>
              <a:rPr lang="en-US" sz="3600" dirty="0" smtClean="0">
                <a:effectLst>
                  <a:glow rad="228600">
                    <a:srgbClr val="000000"/>
                  </a:glow>
                </a:effectLst>
              </a:rPr>
              <a:t>He blamed Samuel and the people</a:t>
            </a:r>
          </a:p>
          <a:p>
            <a:pPr marL="0" indent="0">
              <a:buNone/>
            </a:pPr>
            <a:r>
              <a:rPr lang="en-US" sz="3600" dirty="0">
                <a:effectLst>
                  <a:glow rad="228600">
                    <a:srgbClr val="000000"/>
                  </a:glow>
                </a:effectLst>
              </a:rPr>
              <a:t>	</a:t>
            </a:r>
            <a:r>
              <a:rPr lang="en-US" sz="3600" dirty="0" smtClean="0">
                <a:effectLst>
                  <a:glow rad="228600">
                    <a:srgbClr val="000000"/>
                  </a:glow>
                </a:effectLst>
              </a:rPr>
              <a:t>He was told this condemned him</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389763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The Fall of Saul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buNone/>
            </a:pPr>
            <a:r>
              <a:rPr lang="en-US" sz="3600" dirty="0" smtClean="0">
                <a:effectLst>
                  <a:glow rad="228600">
                    <a:srgbClr val="000000"/>
                  </a:glow>
                </a:effectLst>
              </a:rPr>
              <a:t>1 Samuel 13:11-13</a:t>
            </a:r>
          </a:p>
          <a:p>
            <a:pPr marL="0" indent="0">
              <a:buNone/>
            </a:pPr>
            <a:r>
              <a:rPr lang="en-US" sz="3600" dirty="0" smtClean="0">
                <a:effectLst>
                  <a:glow rad="228600">
                    <a:srgbClr val="000000"/>
                  </a:glow>
                </a:effectLst>
              </a:rPr>
              <a:t>1 Samuel 15:15-23</a:t>
            </a:r>
          </a:p>
          <a:p>
            <a:pPr marL="0" indent="0">
              <a:buNone/>
            </a:pPr>
            <a:r>
              <a:rPr lang="en-US" sz="3600" dirty="0">
                <a:effectLst>
                  <a:glow rad="228600">
                    <a:srgbClr val="000000"/>
                  </a:glow>
                </a:effectLst>
              </a:rPr>
              <a:t>	</a:t>
            </a:r>
            <a:r>
              <a:rPr lang="en-US" sz="3600" dirty="0" smtClean="0">
                <a:effectLst>
                  <a:glow rad="228600">
                    <a:srgbClr val="000000"/>
                  </a:glow>
                </a:effectLst>
              </a:rPr>
              <a:t>Saul did not obey God’s instructions</a:t>
            </a:r>
          </a:p>
          <a:p>
            <a:pPr marL="0" indent="0">
              <a:buNone/>
            </a:pPr>
            <a:r>
              <a:rPr lang="en-US" sz="3600" dirty="0">
                <a:effectLst>
                  <a:glow rad="228600">
                    <a:srgbClr val="000000"/>
                  </a:glow>
                </a:effectLst>
              </a:rPr>
              <a:t>	</a:t>
            </a:r>
            <a:r>
              <a:rPr lang="en-US" sz="3600" dirty="0" smtClean="0">
                <a:effectLst>
                  <a:glow rad="228600">
                    <a:srgbClr val="000000"/>
                  </a:glow>
                </a:effectLst>
              </a:rPr>
              <a:t>Saul blamed the people</a:t>
            </a:r>
          </a:p>
          <a:p>
            <a:pPr marL="0" indent="0">
              <a:buNone/>
            </a:pPr>
            <a:r>
              <a:rPr lang="en-US" sz="3600" dirty="0">
                <a:effectLst>
                  <a:glow rad="228600">
                    <a:srgbClr val="000000"/>
                  </a:glow>
                </a:effectLst>
              </a:rPr>
              <a:t>	</a:t>
            </a:r>
            <a:r>
              <a:rPr lang="en-US" sz="3600" dirty="0" smtClean="0">
                <a:effectLst>
                  <a:glow rad="228600">
                    <a:srgbClr val="000000"/>
                  </a:glow>
                </a:effectLst>
              </a:rPr>
              <a:t>God revoked Saul’s kingship</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432499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Effect transition="in" filter="fade">
                                      <p:cBhvr>
                                        <p:cTn id="7" dur="500"/>
                                        <p:tgtEl>
                                          <p:spTgt spid="30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Effect transition="in" filter="fade">
                                      <p:cBhvr>
                                        <p:cTn id="12" dur="500"/>
                                        <p:tgtEl>
                                          <p:spTgt spid="307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Effect transition="in" filter="fade">
                                      <p:cBhvr>
                                        <p:cTn id="17"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The Fall of Saul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buNone/>
            </a:pPr>
            <a:r>
              <a:rPr lang="en-US" sz="3600" dirty="0" smtClean="0">
                <a:effectLst>
                  <a:glow rad="228600">
                    <a:srgbClr val="000000"/>
                  </a:glow>
                </a:effectLst>
              </a:rPr>
              <a:t>1 Samuel 13:11-13</a:t>
            </a:r>
          </a:p>
          <a:p>
            <a:pPr marL="0" indent="0">
              <a:buNone/>
            </a:pPr>
            <a:r>
              <a:rPr lang="en-US" sz="3600" dirty="0" smtClean="0">
                <a:effectLst>
                  <a:glow rad="228600">
                    <a:srgbClr val="000000"/>
                  </a:glow>
                </a:effectLst>
              </a:rPr>
              <a:t>1 Samuel 15:15-23</a:t>
            </a:r>
          </a:p>
          <a:p>
            <a:pPr marL="0" indent="0">
              <a:buNone/>
            </a:pPr>
            <a:r>
              <a:rPr lang="en-US" sz="3600" dirty="0" smtClean="0">
                <a:effectLst>
                  <a:glow rad="228600">
                    <a:srgbClr val="000000"/>
                  </a:glow>
                </a:effectLst>
              </a:rPr>
              <a:t>1 Samuel 18:6-12</a:t>
            </a:r>
          </a:p>
          <a:p>
            <a:pPr marL="0" indent="0">
              <a:buNone/>
            </a:pPr>
            <a:r>
              <a:rPr lang="en-US" sz="3600" dirty="0">
                <a:effectLst>
                  <a:glow rad="228600">
                    <a:srgbClr val="000000"/>
                  </a:glow>
                </a:effectLst>
              </a:rPr>
              <a:t>	</a:t>
            </a:r>
            <a:r>
              <a:rPr lang="en-US" sz="3600" dirty="0" smtClean="0">
                <a:effectLst>
                  <a:glow rad="228600">
                    <a:srgbClr val="000000"/>
                  </a:glow>
                </a:effectLst>
              </a:rPr>
              <a:t>Saul began to become unhinged</a:t>
            </a:r>
          </a:p>
          <a:p>
            <a:pPr marL="0" indent="0">
              <a:buNone/>
            </a:pPr>
            <a:r>
              <a:rPr lang="en-US" sz="3600" dirty="0">
                <a:effectLst>
                  <a:glow rad="228600">
                    <a:srgbClr val="000000"/>
                  </a:glow>
                </a:effectLst>
              </a:rPr>
              <a:t>	</a:t>
            </a:r>
            <a:r>
              <a:rPr lang="en-US" sz="3600" dirty="0" smtClean="0">
                <a:effectLst>
                  <a:glow rad="228600">
                    <a:srgbClr val="000000"/>
                  </a:glow>
                </a:effectLst>
              </a:rPr>
              <a:t>He became paranoid of David</a:t>
            </a:r>
          </a:p>
          <a:p>
            <a:pPr marL="0" indent="0">
              <a:buNone/>
            </a:pPr>
            <a:r>
              <a:rPr lang="en-US" sz="3600" dirty="0">
                <a:effectLst>
                  <a:glow rad="228600">
                    <a:srgbClr val="000000"/>
                  </a:glow>
                </a:effectLst>
              </a:rPr>
              <a:t>	</a:t>
            </a:r>
            <a:r>
              <a:rPr lang="en-US" sz="3600" dirty="0" smtClean="0">
                <a:effectLst>
                  <a:glow rad="228600">
                    <a:srgbClr val="000000"/>
                  </a:glow>
                </a:effectLst>
              </a:rPr>
              <a:t>He tried to murder David </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0969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5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500"/>
                                        <p:tgtEl>
                                          <p:spTgt spid="30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The Fall of Saul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buNone/>
            </a:pPr>
            <a:r>
              <a:rPr lang="en-US" sz="3600" dirty="0" smtClean="0">
                <a:effectLst>
                  <a:glow rad="228600">
                    <a:srgbClr val="000000"/>
                  </a:glow>
                </a:effectLst>
              </a:rPr>
              <a:t>1 Samuel 13:11-13</a:t>
            </a:r>
          </a:p>
          <a:p>
            <a:pPr marL="0" indent="0">
              <a:buNone/>
            </a:pPr>
            <a:r>
              <a:rPr lang="en-US" sz="3600" dirty="0" smtClean="0">
                <a:effectLst>
                  <a:glow rad="228600">
                    <a:srgbClr val="000000"/>
                  </a:glow>
                </a:effectLst>
              </a:rPr>
              <a:t>1 Samuel 15:15-23</a:t>
            </a:r>
          </a:p>
          <a:p>
            <a:pPr marL="0" indent="0">
              <a:buNone/>
            </a:pPr>
            <a:r>
              <a:rPr lang="en-US" sz="3600" dirty="0" smtClean="0">
                <a:effectLst>
                  <a:glow rad="228600">
                    <a:srgbClr val="000000"/>
                  </a:glow>
                </a:effectLst>
              </a:rPr>
              <a:t>1 Samuel 18:6-12</a:t>
            </a:r>
            <a:endParaRPr lang="en-US" sz="3600" dirty="0">
              <a:effectLst>
                <a:glow rad="228600">
                  <a:srgbClr val="000000"/>
                </a:glow>
              </a:effectLst>
            </a:endParaRPr>
          </a:p>
          <a:p>
            <a:pPr marL="0" indent="0">
              <a:buNone/>
            </a:pPr>
            <a:r>
              <a:rPr lang="en-US" sz="3600" dirty="0" smtClean="0">
                <a:effectLst>
                  <a:glow rad="228600">
                    <a:srgbClr val="000000"/>
                  </a:glow>
                </a:effectLst>
              </a:rPr>
              <a:t>1 Samuel 22:17-22</a:t>
            </a:r>
          </a:p>
          <a:p>
            <a:pPr marL="0" indent="0">
              <a:buNone/>
            </a:pPr>
            <a:r>
              <a:rPr lang="en-US" sz="3600" dirty="0">
                <a:effectLst>
                  <a:glow rad="228600">
                    <a:srgbClr val="000000"/>
                  </a:glow>
                </a:effectLst>
              </a:rPr>
              <a:t>	</a:t>
            </a:r>
            <a:r>
              <a:rPr lang="en-US" sz="3600" dirty="0" smtClean="0">
                <a:effectLst>
                  <a:glow rad="228600">
                    <a:srgbClr val="000000"/>
                  </a:glow>
                </a:effectLst>
              </a:rPr>
              <a:t>Saul ordered the murder of the priests</a:t>
            </a:r>
          </a:p>
          <a:p>
            <a:pPr marL="0" indent="0">
              <a:buNone/>
            </a:pPr>
            <a:r>
              <a:rPr lang="en-US" sz="3600" dirty="0">
                <a:effectLst>
                  <a:glow rad="228600">
                    <a:srgbClr val="000000"/>
                  </a:glow>
                </a:effectLst>
              </a:rPr>
              <a:t>	</a:t>
            </a:r>
            <a:r>
              <a:rPr lang="en-US" sz="3600" dirty="0" smtClean="0">
                <a:effectLst>
                  <a:glow rad="228600">
                    <a:srgbClr val="000000"/>
                  </a:glow>
                </a:effectLst>
              </a:rPr>
              <a:t>Saul used </a:t>
            </a:r>
            <a:r>
              <a:rPr lang="en-US" sz="3600" dirty="0" err="1" smtClean="0">
                <a:effectLst>
                  <a:glow rad="228600">
                    <a:srgbClr val="000000"/>
                  </a:glow>
                </a:effectLst>
              </a:rPr>
              <a:t>Doeg</a:t>
            </a:r>
            <a:r>
              <a:rPr lang="en-US" sz="3600" dirty="0" smtClean="0">
                <a:effectLst>
                  <a:glow rad="228600">
                    <a:srgbClr val="000000"/>
                  </a:glow>
                </a:effectLst>
              </a:rPr>
              <a:t> the Edomite to do this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615938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5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5" end="5"/>
                                            </p:txEl>
                                          </p:spTgt>
                                        </p:tgtEl>
                                        <p:attrNameLst>
                                          <p:attrName>style.visibility</p:attrName>
                                        </p:attrNameLst>
                                      </p:cBhvr>
                                      <p:to>
                                        <p:strVal val="visible"/>
                                      </p:to>
                                    </p:set>
                                    <p:animEffect transition="in" filter="fade">
                                      <p:cBhvr>
                                        <p:cTn id="12"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The Fall of Saul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buNone/>
            </a:pPr>
            <a:r>
              <a:rPr lang="en-US" sz="3600" dirty="0" smtClean="0">
                <a:effectLst>
                  <a:glow rad="228600">
                    <a:srgbClr val="000000"/>
                  </a:glow>
                </a:effectLst>
              </a:rPr>
              <a:t>1 Samuel 13:11-13</a:t>
            </a:r>
          </a:p>
          <a:p>
            <a:pPr marL="0" indent="0">
              <a:buNone/>
            </a:pPr>
            <a:r>
              <a:rPr lang="en-US" sz="3600" dirty="0" smtClean="0">
                <a:effectLst>
                  <a:glow rad="228600">
                    <a:srgbClr val="000000"/>
                  </a:glow>
                </a:effectLst>
              </a:rPr>
              <a:t>1 Samuel 15:15-23</a:t>
            </a:r>
          </a:p>
          <a:p>
            <a:pPr marL="0" indent="0">
              <a:buNone/>
            </a:pPr>
            <a:r>
              <a:rPr lang="en-US" sz="3600" dirty="0" smtClean="0">
                <a:effectLst>
                  <a:glow rad="228600">
                    <a:srgbClr val="000000"/>
                  </a:glow>
                </a:effectLst>
              </a:rPr>
              <a:t>1 Samuel 18:6-12</a:t>
            </a:r>
            <a:endParaRPr lang="en-US" sz="3600" dirty="0">
              <a:effectLst>
                <a:glow rad="228600">
                  <a:srgbClr val="000000"/>
                </a:glow>
              </a:effectLst>
            </a:endParaRPr>
          </a:p>
          <a:p>
            <a:pPr marL="0" indent="0">
              <a:buNone/>
            </a:pPr>
            <a:r>
              <a:rPr lang="en-US" sz="3600" dirty="0" smtClean="0">
                <a:effectLst>
                  <a:glow rad="228600">
                    <a:srgbClr val="000000"/>
                  </a:glow>
                </a:effectLst>
              </a:rPr>
              <a:t>1 Samuel 22:17-22</a:t>
            </a:r>
          </a:p>
          <a:p>
            <a:pPr marL="0" indent="0">
              <a:buNone/>
            </a:pPr>
            <a:r>
              <a:rPr lang="en-US" sz="3600" dirty="0" smtClean="0">
                <a:effectLst>
                  <a:glow rad="228600">
                    <a:srgbClr val="000000"/>
                  </a:glow>
                </a:effectLst>
              </a:rPr>
              <a:t>1 Samuel 31:4</a:t>
            </a:r>
          </a:p>
          <a:p>
            <a:pPr marL="0" indent="0">
              <a:buNone/>
            </a:pPr>
            <a:r>
              <a:rPr lang="en-US" sz="3600" dirty="0">
                <a:effectLst>
                  <a:glow rad="228600">
                    <a:srgbClr val="000000"/>
                  </a:glow>
                </a:effectLst>
              </a:rPr>
              <a:t>	</a:t>
            </a:r>
            <a:r>
              <a:rPr lang="en-US" sz="3600" dirty="0" smtClean="0">
                <a:effectLst>
                  <a:glow rad="228600">
                    <a:srgbClr val="000000"/>
                  </a:glow>
                </a:effectLst>
              </a:rPr>
              <a:t>Saul takes his life after being wounded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41779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Wisdom’s Opponent</a:t>
            </a:r>
            <a:endParaRPr lang="en-US" sz="7000" dirty="0">
              <a:effectLst>
                <a:glow rad="228600">
                  <a:srgbClr val="030400"/>
                </a:glow>
                <a:outerShdw blurRad="50800" dist="63500" dir="2700000" algn="tl" rotWithShape="0">
                  <a:srgbClr val="000000">
                    <a:alpha val="48000"/>
                  </a:srgbClr>
                </a:outerShdw>
              </a:effectLst>
              <a:latin typeface="+mn-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674249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Saul’s Self-Destruction</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839200" cy="3870960"/>
          </a:xfrm>
        </p:spPr>
        <p:txBody>
          <a:bodyPr>
            <a:normAutofit/>
          </a:bodyPr>
          <a:lstStyle/>
          <a:p>
            <a:pPr marL="0" indent="0">
              <a:buNone/>
            </a:pPr>
            <a:r>
              <a:rPr lang="en-US" sz="3600" dirty="0" smtClean="0">
                <a:effectLst>
                  <a:glow rad="228600">
                    <a:srgbClr val="000000"/>
                  </a:glow>
                </a:effectLst>
              </a:rPr>
              <a:t>Pride</a:t>
            </a:r>
          </a:p>
          <a:p>
            <a:pPr marL="0" indent="0">
              <a:buNone/>
            </a:pPr>
            <a:r>
              <a:rPr lang="en-US" sz="3600" dirty="0" smtClean="0">
                <a:effectLst>
                  <a:glow rad="228600">
                    <a:srgbClr val="000000"/>
                  </a:glow>
                </a:effectLst>
              </a:rPr>
              <a:t>	Disobedience</a:t>
            </a:r>
          </a:p>
          <a:p>
            <a:pPr marL="0" indent="0">
              <a:buNone/>
            </a:pPr>
            <a:r>
              <a:rPr lang="en-US" sz="3600" dirty="0" smtClean="0">
                <a:effectLst>
                  <a:glow rad="228600">
                    <a:srgbClr val="000000"/>
                  </a:glow>
                </a:effectLst>
              </a:rPr>
              <a:t>		Envy</a:t>
            </a:r>
          </a:p>
          <a:p>
            <a:pPr marL="0" indent="0">
              <a:buNone/>
            </a:pPr>
            <a:r>
              <a:rPr lang="en-US" sz="3600" dirty="0" smtClean="0">
                <a:effectLst>
                  <a:glow rad="228600">
                    <a:srgbClr val="000000"/>
                  </a:glow>
                </a:effectLst>
              </a:rPr>
              <a:t>			Paranoia</a:t>
            </a:r>
          </a:p>
          <a:p>
            <a:pPr marL="0" indent="0">
              <a:buNone/>
            </a:pPr>
            <a:r>
              <a:rPr lang="en-US" sz="3600" dirty="0" smtClean="0">
                <a:effectLst>
                  <a:glow rad="228600">
                    <a:srgbClr val="000000"/>
                  </a:glow>
                </a:effectLst>
              </a:rPr>
              <a:t>				Sadistic hatred</a:t>
            </a:r>
          </a:p>
          <a:p>
            <a:pPr marL="0" indent="0">
              <a:buNone/>
            </a:pPr>
            <a:r>
              <a:rPr lang="en-US" sz="3600" dirty="0">
                <a:effectLst>
                  <a:glow rad="228600">
                    <a:srgbClr val="000000"/>
                  </a:glow>
                </a:effectLst>
              </a:rPr>
              <a:t>	</a:t>
            </a:r>
            <a:r>
              <a:rPr lang="en-US" sz="3600" dirty="0" smtClean="0">
                <a:effectLst>
                  <a:glow rad="228600">
                    <a:srgbClr val="000000"/>
                  </a:glow>
                </a:effectLst>
              </a:rPr>
              <a:t>				Total self-destruction</a:t>
            </a:r>
            <a:endParaRPr lang="en-US" sz="3600" dirty="0">
              <a:effectLst>
                <a:glow rad="228600">
                  <a:srgbClr val="000000"/>
                </a:glow>
              </a:effectLst>
            </a:endParaRPr>
          </a:p>
        </p:txBody>
      </p:sp>
      <p:sp>
        <p:nvSpPr>
          <p:cNvPr id="2" name="Bent-Up Arrow 1"/>
          <p:cNvSpPr/>
          <p:nvPr/>
        </p:nvSpPr>
        <p:spPr>
          <a:xfrm rot="5400000">
            <a:off x="438150" y="1828800"/>
            <a:ext cx="457200" cy="571500"/>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5" name="Bent-Up Arrow 4"/>
          <p:cNvSpPr/>
          <p:nvPr/>
        </p:nvSpPr>
        <p:spPr>
          <a:xfrm rot="5400000">
            <a:off x="1123950" y="2438400"/>
            <a:ext cx="457200" cy="571500"/>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6" name="Bent-Up Arrow 5"/>
          <p:cNvSpPr/>
          <p:nvPr/>
        </p:nvSpPr>
        <p:spPr>
          <a:xfrm rot="5400000">
            <a:off x="1809750" y="3048000"/>
            <a:ext cx="457200" cy="571500"/>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7" name="Bent-Up Arrow 6"/>
          <p:cNvSpPr/>
          <p:nvPr/>
        </p:nvSpPr>
        <p:spPr>
          <a:xfrm rot="5400000">
            <a:off x="2495550" y="3657600"/>
            <a:ext cx="457200" cy="571500"/>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Bent-Up Arrow 7"/>
          <p:cNvSpPr/>
          <p:nvPr/>
        </p:nvSpPr>
        <p:spPr>
          <a:xfrm rot="5400000">
            <a:off x="3181350" y="4191000"/>
            <a:ext cx="457200" cy="571500"/>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291784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6000" dirty="0" smtClean="0">
                <a:effectLst>
                  <a:glow rad="228600">
                    <a:srgbClr val="030400"/>
                  </a:glow>
                  <a:outerShdw blurRad="50800" dist="63500" dir="2700000" algn="tl" rotWithShape="0">
                    <a:srgbClr val="000000">
                      <a:alpha val="48000"/>
                    </a:srgbClr>
                  </a:outerShdw>
                </a:effectLst>
                <a:latin typeface="+mn-lt"/>
              </a:rPr>
              <a:t>The Story of Self Destruction</a:t>
            </a:r>
            <a:endParaRPr lang="en-US" sz="6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3600" dirty="0" smtClean="0">
                <a:effectLst>
                  <a:glow rad="228600">
                    <a:srgbClr val="000000"/>
                  </a:glow>
                </a:effectLst>
              </a:rPr>
              <a:t>Adam and Eve in the Garden</a:t>
            </a:r>
          </a:p>
          <a:p>
            <a:pPr marL="0" indent="0">
              <a:buNone/>
            </a:pPr>
            <a:r>
              <a:rPr lang="en-US" sz="3600" dirty="0" smtClean="0">
                <a:effectLst>
                  <a:glow rad="228600">
                    <a:srgbClr val="000000"/>
                  </a:glow>
                </a:effectLst>
              </a:rPr>
              <a:t>David in his kingdom</a:t>
            </a:r>
          </a:p>
          <a:p>
            <a:pPr marL="0" indent="0">
              <a:buNone/>
            </a:pPr>
            <a:r>
              <a:rPr lang="en-US" sz="3600" dirty="0" smtClean="0">
                <a:effectLst>
                  <a:glow rad="228600">
                    <a:srgbClr val="000000"/>
                  </a:glow>
                </a:effectLst>
              </a:rPr>
              <a:t>Solomon in his kingdom</a:t>
            </a:r>
          </a:p>
          <a:p>
            <a:pPr marL="0" indent="0">
              <a:buNone/>
            </a:pPr>
            <a:r>
              <a:rPr lang="en-US" sz="3600" dirty="0" smtClean="0">
                <a:effectLst>
                  <a:glow rad="228600">
                    <a:srgbClr val="000000"/>
                  </a:glow>
                </a:effectLst>
              </a:rPr>
              <a:t>Hezekiah and the Babylonians</a:t>
            </a:r>
          </a:p>
          <a:p>
            <a:pPr marL="0" indent="0">
              <a:buNone/>
            </a:pPr>
            <a:endParaRPr lang="en-US" sz="3600" dirty="0">
              <a:effectLst>
                <a:glow rad="228600">
                  <a:srgbClr val="000000"/>
                </a:glow>
              </a:effectLst>
            </a:endParaRPr>
          </a:p>
          <a:p>
            <a:pPr marL="0" indent="0">
              <a:buNone/>
            </a:pPr>
            <a:r>
              <a:rPr lang="en-US" sz="3600" dirty="0" smtClean="0">
                <a:effectLst>
                  <a:glow rad="228600">
                    <a:srgbClr val="000000"/>
                  </a:glow>
                </a:effectLst>
              </a:rPr>
              <a:t>An oft repeated story: destruction of paradise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048647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1" end="1"/>
                                            </p:txEl>
                                          </p:spTgt>
                                        </p:tgtEl>
                                        <p:attrNameLst>
                                          <p:attrName>style.visibility</p:attrName>
                                        </p:attrNameLst>
                                      </p:cBhvr>
                                      <p:to>
                                        <p:strVal val="visible"/>
                                      </p:to>
                                    </p:set>
                                    <p:animEffect transition="in" filter="fade">
                                      <p:cBhvr>
                                        <p:cTn id="10" dur="500"/>
                                        <p:tgtEl>
                                          <p:spTgt spid="307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500"/>
                                        <p:tgtEl>
                                          <p:spTgt spid="307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075">
                                            <p:txEl>
                                              <p:pRg st="3" end="3"/>
                                            </p:txEl>
                                          </p:spTgt>
                                        </p:tgtEl>
                                        <p:attrNameLst>
                                          <p:attrName>style.visibility</p:attrName>
                                        </p:attrNameLst>
                                      </p:cBhvr>
                                      <p:to>
                                        <p:strVal val="visible"/>
                                      </p:to>
                                    </p:set>
                                    <p:animEffect transition="in" filter="fade">
                                      <p:cBhvr>
                                        <p:cTn id="16" dur="500"/>
                                        <p:tgtEl>
                                          <p:spTgt spid="307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animEffect transition="in" filter="fade">
                                      <p:cBhvr>
                                        <p:cTn id="21"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5800" dirty="0" smtClean="0">
                <a:effectLst>
                  <a:glow rad="228600">
                    <a:srgbClr val="030400"/>
                  </a:glow>
                  <a:outerShdw blurRad="50800" dist="63500" dir="2700000" algn="tl" rotWithShape="0">
                    <a:srgbClr val="000000">
                      <a:alpha val="48000"/>
                    </a:srgbClr>
                  </a:outerShdw>
                </a:effectLst>
                <a:latin typeface="+mn-lt"/>
              </a:rPr>
              <a:t>Why Are WE Self Destructive?</a:t>
            </a:r>
            <a:endParaRPr lang="en-US" sz="58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4000" dirty="0" smtClean="0">
                <a:effectLst>
                  <a:glow rad="228600">
                    <a:srgbClr val="000000"/>
                  </a:glow>
                </a:effectLst>
              </a:rPr>
              <a:t>The deception of worldliness</a:t>
            </a:r>
          </a:p>
          <a:p>
            <a:pPr marL="0" indent="0">
              <a:buNone/>
            </a:pPr>
            <a:r>
              <a:rPr lang="en-US" sz="4000" dirty="0">
                <a:effectLst>
                  <a:glow rad="228600">
                    <a:srgbClr val="000000"/>
                  </a:glow>
                </a:effectLst>
              </a:rPr>
              <a:t>	</a:t>
            </a:r>
            <a:r>
              <a:rPr lang="en-US" sz="4000" dirty="0" smtClean="0">
                <a:effectLst>
                  <a:glow rad="228600">
                    <a:srgbClr val="000000"/>
                  </a:glow>
                </a:effectLst>
              </a:rPr>
              <a:t>Mark 4:19, 1 John 2:15-16</a:t>
            </a:r>
          </a:p>
          <a:p>
            <a:pPr marL="0" indent="0">
              <a:buNone/>
            </a:pPr>
            <a:r>
              <a:rPr lang="en-US" sz="4000" dirty="0" smtClean="0">
                <a:effectLst>
                  <a:glow rad="228600">
                    <a:srgbClr val="000000"/>
                  </a:glow>
                </a:effectLst>
              </a:rPr>
              <a:t>	</a:t>
            </a:r>
            <a:r>
              <a:rPr lang="en-US" sz="4000" dirty="0">
                <a:effectLst>
                  <a:glow rad="228600">
                    <a:srgbClr val="000000"/>
                  </a:glow>
                </a:effectLst>
              </a:rPr>
              <a:t>	</a:t>
            </a:r>
            <a:r>
              <a:rPr lang="en-US" sz="4000" dirty="0" smtClean="0">
                <a:effectLst>
                  <a:glow rad="228600">
                    <a:srgbClr val="000000"/>
                  </a:glow>
                </a:effectLst>
              </a:rPr>
              <a:t>The absence of the love of God</a:t>
            </a:r>
          </a:p>
          <a:p>
            <a:pPr marL="0" indent="0">
              <a:buNone/>
            </a:pPr>
            <a:r>
              <a:rPr lang="en-US" sz="4000" dirty="0">
                <a:effectLst>
                  <a:glow rad="228600">
                    <a:srgbClr val="000000"/>
                  </a:glow>
                </a:effectLst>
              </a:rPr>
              <a:t>	</a:t>
            </a:r>
            <a:r>
              <a:rPr lang="en-US" sz="4000" dirty="0" smtClean="0">
                <a:effectLst>
                  <a:glow rad="228600">
                    <a:srgbClr val="000000"/>
                  </a:glow>
                </a:effectLst>
              </a:rPr>
              <a:t>	The absence of love for ourselves</a:t>
            </a:r>
          </a:p>
          <a:p>
            <a:pPr marL="0" indent="0">
              <a:buNone/>
            </a:pPr>
            <a:r>
              <a:rPr lang="en-US" sz="4000" dirty="0">
                <a:effectLst>
                  <a:glow rad="228600">
                    <a:srgbClr val="000000"/>
                  </a:glow>
                </a:effectLst>
              </a:rPr>
              <a:t>	</a:t>
            </a:r>
            <a:r>
              <a:rPr lang="en-US" sz="4000" dirty="0" smtClean="0">
                <a:effectLst>
                  <a:glow rad="228600">
                    <a:srgbClr val="000000"/>
                  </a:glow>
                </a:effectLst>
              </a:rPr>
              <a:t>	The absence of love for others</a:t>
            </a:r>
            <a:endParaRPr lang="en-US" sz="36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892004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1" end="1"/>
                                            </p:txEl>
                                          </p:spTgt>
                                        </p:tgtEl>
                                        <p:attrNameLst>
                                          <p:attrName>style.visibility</p:attrName>
                                        </p:attrNameLst>
                                      </p:cBhvr>
                                      <p:to>
                                        <p:strVal val="visible"/>
                                      </p:to>
                                    </p:set>
                                    <p:animEffect transition="in" filter="fade">
                                      <p:cBhvr>
                                        <p:cTn id="10" dur="500"/>
                                        <p:tgtEl>
                                          <p:spTgt spid="30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Effect transition="in" filter="fade">
                                      <p:cBhvr>
                                        <p:cTn id="15" dur="500"/>
                                        <p:tgtEl>
                                          <p:spTgt spid="307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3" end="3"/>
                                            </p:txEl>
                                          </p:spTgt>
                                        </p:tgtEl>
                                        <p:attrNameLst>
                                          <p:attrName>style.visibility</p:attrName>
                                        </p:attrNameLst>
                                      </p:cBhvr>
                                      <p:to>
                                        <p:strVal val="visible"/>
                                      </p:to>
                                    </p:set>
                                    <p:animEffect transition="in" filter="fade">
                                      <p:cBhvr>
                                        <p:cTn id="18" dur="500"/>
                                        <p:tgtEl>
                                          <p:spTgt spid="307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075">
                                            <p:txEl>
                                              <p:pRg st="4" end="4"/>
                                            </p:txEl>
                                          </p:spTgt>
                                        </p:tgtEl>
                                        <p:attrNameLst>
                                          <p:attrName>style.visibility</p:attrName>
                                        </p:attrNameLst>
                                      </p:cBhvr>
                                      <p:to>
                                        <p:strVal val="visible"/>
                                      </p:to>
                                    </p:set>
                                    <p:animEffect transition="in" filter="fade">
                                      <p:cBhvr>
                                        <p:cTn id="21"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5800" dirty="0" smtClean="0">
                <a:effectLst>
                  <a:glow rad="228600">
                    <a:srgbClr val="030400"/>
                  </a:glow>
                  <a:outerShdw blurRad="50800" dist="63500" dir="2700000" algn="tl" rotWithShape="0">
                    <a:srgbClr val="000000">
                      <a:alpha val="48000"/>
                    </a:srgbClr>
                  </a:outerShdw>
                </a:effectLst>
                <a:latin typeface="+mn-lt"/>
              </a:rPr>
              <a:t>Why Are WE Self Destructive?</a:t>
            </a:r>
            <a:endParaRPr lang="en-US" sz="58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4000" dirty="0" smtClean="0">
                <a:effectLst>
                  <a:glow rad="228600">
                    <a:srgbClr val="000000"/>
                  </a:glow>
                </a:effectLst>
              </a:rPr>
              <a:t>The deception of worldliness</a:t>
            </a:r>
          </a:p>
          <a:p>
            <a:pPr marL="0" indent="0">
              <a:buNone/>
            </a:pPr>
            <a:r>
              <a:rPr lang="en-US" sz="4000" dirty="0">
                <a:effectLst>
                  <a:glow rad="228600">
                    <a:srgbClr val="000000"/>
                  </a:glow>
                </a:effectLst>
              </a:rPr>
              <a:t>	</a:t>
            </a:r>
            <a:r>
              <a:rPr lang="en-US" sz="4000" dirty="0" smtClean="0">
                <a:effectLst>
                  <a:glow rad="228600">
                    <a:srgbClr val="000000"/>
                  </a:glow>
                </a:effectLst>
              </a:rPr>
              <a:t>Mark 4:19, 1 John 2:15-16</a:t>
            </a:r>
          </a:p>
          <a:p>
            <a:pPr marL="0" indent="0">
              <a:buNone/>
            </a:pPr>
            <a:r>
              <a:rPr lang="en-US" sz="4000" dirty="0" smtClean="0">
                <a:effectLst>
                  <a:glow rad="228600">
                    <a:srgbClr val="000000"/>
                  </a:glow>
                </a:effectLst>
              </a:rPr>
              <a:t>	</a:t>
            </a:r>
            <a:r>
              <a:rPr lang="en-US" sz="4000" dirty="0">
                <a:effectLst>
                  <a:glow rad="228600">
                    <a:srgbClr val="000000"/>
                  </a:glow>
                </a:effectLst>
              </a:rPr>
              <a:t>	</a:t>
            </a:r>
            <a:r>
              <a:rPr lang="en-US" sz="4000" dirty="0" smtClean="0">
                <a:effectLst>
                  <a:glow rad="228600">
                    <a:srgbClr val="000000"/>
                  </a:glow>
                </a:effectLst>
              </a:rPr>
              <a:t>Lust of the flesh</a:t>
            </a:r>
          </a:p>
          <a:p>
            <a:pPr marL="0" indent="0">
              <a:buNone/>
            </a:pPr>
            <a:r>
              <a:rPr lang="en-US" sz="4000" dirty="0">
                <a:effectLst>
                  <a:glow rad="228600">
                    <a:srgbClr val="000000"/>
                  </a:glow>
                </a:effectLst>
              </a:rPr>
              <a:t>	</a:t>
            </a:r>
            <a:r>
              <a:rPr lang="en-US" sz="4000" dirty="0" smtClean="0">
                <a:effectLst>
                  <a:glow rad="228600">
                    <a:srgbClr val="000000"/>
                  </a:glow>
                </a:effectLst>
              </a:rPr>
              <a:t>	Lust of the eyes</a:t>
            </a:r>
          </a:p>
          <a:p>
            <a:pPr marL="0" indent="0">
              <a:buNone/>
            </a:pPr>
            <a:r>
              <a:rPr lang="en-US" sz="4000" dirty="0">
                <a:effectLst>
                  <a:glow rad="228600">
                    <a:srgbClr val="000000"/>
                  </a:glow>
                </a:effectLst>
              </a:rPr>
              <a:t>	</a:t>
            </a:r>
            <a:r>
              <a:rPr lang="en-US" sz="4000" dirty="0" smtClean="0">
                <a:effectLst>
                  <a:glow rad="228600">
                    <a:srgbClr val="000000"/>
                  </a:glow>
                </a:effectLst>
              </a:rPr>
              <a:t>	Pride of life</a:t>
            </a:r>
            <a:r>
              <a:rPr lang="en-US" sz="3600" dirty="0">
                <a:effectLst>
                  <a:glow rad="228600">
                    <a:srgbClr val="000000"/>
                  </a:glow>
                </a:effectLst>
              </a:rPr>
              <a:t>	</a:t>
            </a:r>
            <a:endParaRPr lang="en-US" sz="36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0830691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5800" dirty="0" smtClean="0">
                <a:effectLst>
                  <a:glow rad="228600">
                    <a:srgbClr val="030400"/>
                  </a:glow>
                  <a:outerShdw blurRad="50800" dist="63500" dir="2700000" algn="tl" rotWithShape="0">
                    <a:srgbClr val="000000">
                      <a:alpha val="48000"/>
                    </a:srgbClr>
                  </a:outerShdw>
                </a:effectLst>
                <a:latin typeface="+mn-lt"/>
              </a:rPr>
              <a:t>Why Are WE Self Destructive?</a:t>
            </a:r>
            <a:endParaRPr lang="en-US" sz="58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4000" dirty="0" smtClean="0">
                <a:effectLst>
                  <a:glow rad="228600">
                    <a:srgbClr val="000000"/>
                  </a:glow>
                </a:effectLst>
              </a:rPr>
              <a:t>The deception of worldliness</a:t>
            </a:r>
          </a:p>
          <a:p>
            <a:pPr marL="0" indent="0">
              <a:buNone/>
            </a:pPr>
            <a:r>
              <a:rPr lang="en-US" sz="4000" dirty="0" smtClean="0">
                <a:effectLst>
                  <a:glow rad="228600">
                    <a:srgbClr val="000000"/>
                  </a:glow>
                </a:effectLst>
              </a:rPr>
              <a:t>The absence of contentment</a:t>
            </a:r>
          </a:p>
          <a:p>
            <a:pPr marL="0" indent="0">
              <a:buNone/>
            </a:pPr>
            <a:r>
              <a:rPr lang="en-US" sz="4000" dirty="0" smtClean="0">
                <a:effectLst>
                  <a:glow rad="228600">
                    <a:srgbClr val="000000"/>
                  </a:glow>
                </a:effectLst>
              </a:rPr>
              <a:t>	I Timothy 6:6-11</a:t>
            </a:r>
          </a:p>
          <a:p>
            <a:pPr marL="0" indent="0">
              <a:buNone/>
            </a:pPr>
            <a:r>
              <a:rPr lang="en-US" sz="4000" dirty="0" smtClean="0">
                <a:effectLst>
                  <a:glow rad="228600">
                    <a:srgbClr val="000000"/>
                  </a:glow>
                </a:effectLst>
              </a:rPr>
              <a:t>		Desire for more makes for ruin</a:t>
            </a:r>
            <a:endParaRPr lang="en-US" sz="4000" i="1" dirty="0" smtClean="0">
              <a:effectLst>
                <a:glow rad="228600">
                  <a:srgbClr val="000000"/>
                </a:glow>
              </a:effectLst>
            </a:endParaRPr>
          </a:p>
          <a:p>
            <a:pPr marL="0" indent="0">
              <a:buNone/>
            </a:pPr>
            <a:r>
              <a:rPr lang="en-US" sz="4000" i="1" dirty="0" smtClean="0">
                <a:effectLst>
                  <a:glow rad="228600">
                    <a:srgbClr val="000000"/>
                  </a:glow>
                </a:effectLst>
              </a:rPr>
              <a:t>		Pierced themselves with grief</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22389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500"/>
                                        <p:tgtEl>
                                          <p:spTgt spid="307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4" end="4"/>
                                            </p:txEl>
                                          </p:spTgt>
                                        </p:tgtEl>
                                        <p:attrNameLst>
                                          <p:attrName>style.visibility</p:attrName>
                                        </p:attrNameLst>
                                      </p:cBhvr>
                                      <p:to>
                                        <p:strVal val="visible"/>
                                      </p:to>
                                    </p:set>
                                    <p:animEffect transition="in" filter="fade">
                                      <p:cBhvr>
                                        <p:cTn id="10"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5800" dirty="0" smtClean="0">
                <a:effectLst>
                  <a:glow rad="228600">
                    <a:srgbClr val="030400"/>
                  </a:glow>
                  <a:outerShdw blurRad="50800" dist="63500" dir="2700000" algn="tl" rotWithShape="0">
                    <a:srgbClr val="000000">
                      <a:alpha val="48000"/>
                    </a:srgbClr>
                  </a:outerShdw>
                </a:effectLst>
                <a:latin typeface="+mn-lt"/>
              </a:rPr>
              <a:t>The Point of the Message</a:t>
            </a:r>
            <a:endParaRPr lang="en-US" sz="58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4000" dirty="0" smtClean="0">
                <a:effectLst>
                  <a:glow rad="228600">
                    <a:srgbClr val="000000"/>
                  </a:glow>
                </a:effectLst>
              </a:rPr>
              <a:t>As A Christian YOU HAVE IT ALL!</a:t>
            </a:r>
          </a:p>
          <a:p>
            <a:pPr marL="0" indent="0">
              <a:buNone/>
            </a:pPr>
            <a:r>
              <a:rPr lang="en-US" sz="4000" dirty="0">
                <a:effectLst>
                  <a:glow rad="228600">
                    <a:srgbClr val="000000"/>
                  </a:glow>
                </a:effectLst>
              </a:rPr>
              <a:t>	</a:t>
            </a:r>
            <a:r>
              <a:rPr lang="en-US" sz="4000" dirty="0" smtClean="0">
                <a:effectLst>
                  <a:glow rad="228600">
                    <a:srgbClr val="000000"/>
                  </a:glow>
                </a:effectLst>
              </a:rPr>
              <a:t>The Spirit of God with you</a:t>
            </a:r>
          </a:p>
          <a:p>
            <a:pPr marL="0" indent="0">
              <a:buNone/>
            </a:pPr>
            <a:r>
              <a:rPr lang="en-US" sz="4000" dirty="0">
                <a:effectLst>
                  <a:glow rad="228600">
                    <a:srgbClr val="000000"/>
                  </a:glow>
                </a:effectLst>
              </a:rPr>
              <a:t>	</a:t>
            </a:r>
            <a:r>
              <a:rPr lang="en-US" sz="4000" dirty="0" smtClean="0">
                <a:effectLst>
                  <a:glow rad="228600">
                    <a:srgbClr val="000000"/>
                  </a:glow>
                </a:effectLst>
              </a:rPr>
              <a:t>The Heavenly Father’s eye on you</a:t>
            </a:r>
          </a:p>
          <a:p>
            <a:pPr marL="0" indent="0">
              <a:buNone/>
            </a:pPr>
            <a:r>
              <a:rPr lang="en-US" sz="4000" dirty="0">
                <a:effectLst>
                  <a:glow rad="228600">
                    <a:srgbClr val="000000"/>
                  </a:glow>
                </a:effectLst>
              </a:rPr>
              <a:t>	</a:t>
            </a:r>
            <a:r>
              <a:rPr lang="en-US" sz="4000" dirty="0" smtClean="0">
                <a:effectLst>
                  <a:glow rad="228600">
                    <a:srgbClr val="000000"/>
                  </a:glow>
                </a:effectLst>
              </a:rPr>
              <a:t>The Son’s intercession for you</a:t>
            </a:r>
            <a:r>
              <a:rPr lang="en-US" sz="4000" dirty="0">
                <a:effectLst>
                  <a:glow rad="228600">
                    <a:srgbClr val="000000"/>
                  </a:glow>
                </a:effectLst>
              </a:rPr>
              <a:t>	</a:t>
            </a:r>
            <a:endParaRPr lang="en-US" sz="4000" dirty="0" smtClean="0">
              <a:effectLst>
                <a:glow rad="228600">
                  <a:srgbClr val="000000"/>
                </a:glow>
              </a:effectLst>
            </a:endParaRPr>
          </a:p>
          <a:p>
            <a:pPr marL="0" indent="0">
              <a:buNone/>
            </a:pPr>
            <a:r>
              <a:rPr lang="en-US" sz="4000" dirty="0">
                <a:effectLst>
                  <a:glow rad="228600">
                    <a:srgbClr val="000000"/>
                  </a:glow>
                </a:effectLst>
              </a:rPr>
              <a:t>	</a:t>
            </a:r>
            <a:r>
              <a:rPr lang="en-US" sz="4000" dirty="0" smtClean="0">
                <a:effectLst>
                  <a:glow rad="228600">
                    <a:srgbClr val="000000"/>
                  </a:glow>
                </a:effectLst>
              </a:rPr>
              <a:t>An </a:t>
            </a:r>
            <a:r>
              <a:rPr lang="en-US" sz="4000" dirty="0">
                <a:effectLst>
                  <a:glow rad="228600">
                    <a:srgbClr val="000000"/>
                  </a:glow>
                </a:effectLst>
              </a:rPr>
              <a:t>indescribable inheritance</a:t>
            </a:r>
          </a:p>
          <a:p>
            <a:pPr marL="0" indent="0">
              <a:buNone/>
            </a:pPr>
            <a:endParaRPr lang="en-US" sz="40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29580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5800" dirty="0" smtClean="0">
                <a:effectLst>
                  <a:glow rad="228600">
                    <a:srgbClr val="030400"/>
                  </a:glow>
                  <a:outerShdw blurRad="50800" dist="63500" dir="2700000" algn="tl" rotWithShape="0">
                    <a:srgbClr val="000000">
                      <a:alpha val="48000"/>
                    </a:srgbClr>
                  </a:outerShdw>
                </a:effectLst>
                <a:latin typeface="+mn-lt"/>
              </a:rPr>
              <a:t>The Point of the Message</a:t>
            </a:r>
            <a:endParaRPr lang="en-US" sz="58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4000" dirty="0" smtClean="0">
                <a:effectLst>
                  <a:glow rad="228600">
                    <a:srgbClr val="000000"/>
                  </a:glow>
                </a:effectLst>
              </a:rPr>
              <a:t>As A Christian YOU HAVE IT ALL!</a:t>
            </a:r>
          </a:p>
          <a:p>
            <a:pPr marL="0" indent="0">
              <a:buNone/>
            </a:pPr>
            <a:endParaRPr lang="en-US" sz="4000" dirty="0">
              <a:effectLst>
                <a:glow rad="228600">
                  <a:srgbClr val="000000"/>
                </a:glow>
              </a:effectLst>
            </a:endParaRPr>
          </a:p>
          <a:p>
            <a:pPr marL="0" indent="0">
              <a:buNone/>
            </a:pPr>
            <a:r>
              <a:rPr lang="en-US" sz="4000" dirty="0" smtClean="0">
                <a:effectLst>
                  <a:glow rad="228600">
                    <a:srgbClr val="000000"/>
                  </a:glow>
                </a:effectLst>
              </a:rPr>
              <a:t>Don’t fall into the trap of self destruction</a:t>
            </a:r>
          </a:p>
          <a:p>
            <a:pPr marL="0" indent="0">
              <a:buNone/>
            </a:pPr>
            <a:endParaRPr lang="en-US" sz="4000" dirty="0" smtClean="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59035085"/>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6600" dirty="0" smtClean="0">
                <a:effectLst>
                  <a:glow rad="228600">
                    <a:srgbClr val="030400"/>
                  </a:glow>
                  <a:outerShdw blurRad="50800" dist="63500" dir="2700000" algn="tl" rotWithShape="0">
                    <a:srgbClr val="000000">
                      <a:alpha val="48000"/>
                    </a:srgbClr>
                  </a:outerShdw>
                </a:effectLst>
                <a:latin typeface="+mn-lt"/>
              </a:rPr>
              <a:t>Avoid the Trap!</a:t>
            </a:r>
            <a:endParaRPr lang="en-US" sz="66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763000" cy="3870960"/>
          </a:xfrm>
        </p:spPr>
        <p:txBody>
          <a:bodyPr>
            <a:normAutofit/>
          </a:bodyPr>
          <a:lstStyle/>
          <a:p>
            <a:pPr marL="0" indent="0">
              <a:buNone/>
            </a:pPr>
            <a:r>
              <a:rPr lang="en-US" sz="3600" dirty="0" smtClean="0">
                <a:effectLst>
                  <a:glow rad="228600">
                    <a:srgbClr val="000000"/>
                  </a:glow>
                </a:effectLst>
              </a:rPr>
              <a:t>1. Do the things that are </a:t>
            </a:r>
            <a:r>
              <a:rPr lang="en-US" sz="3600" b="1" dirty="0" smtClean="0">
                <a:effectLst>
                  <a:glow rad="228600">
                    <a:srgbClr val="000000"/>
                  </a:glow>
                </a:effectLst>
              </a:rPr>
              <a:t>best</a:t>
            </a:r>
            <a:r>
              <a:rPr lang="en-US" sz="3600" dirty="0" smtClean="0">
                <a:effectLst>
                  <a:glow rad="228600">
                    <a:srgbClr val="000000"/>
                  </a:glow>
                </a:effectLst>
              </a:rPr>
              <a:t> for you</a:t>
            </a:r>
          </a:p>
          <a:p>
            <a:pPr marL="0" indent="0">
              <a:buNone/>
            </a:pPr>
            <a:r>
              <a:rPr lang="en-US" sz="3600" dirty="0" smtClean="0">
                <a:effectLst>
                  <a:glow rad="228600">
                    <a:srgbClr val="000000"/>
                  </a:glow>
                </a:effectLst>
              </a:rPr>
              <a:t>2. </a:t>
            </a:r>
            <a:r>
              <a:rPr lang="en-US" sz="3600" dirty="0">
                <a:effectLst>
                  <a:glow rad="228600">
                    <a:srgbClr val="000000"/>
                  </a:glow>
                </a:effectLst>
              </a:rPr>
              <a:t>Don’t live for self-satisfaction</a:t>
            </a:r>
          </a:p>
          <a:p>
            <a:pPr marL="0" indent="0">
              <a:buNone/>
            </a:pPr>
            <a:r>
              <a:rPr lang="en-US" sz="3600" dirty="0" smtClean="0">
                <a:effectLst>
                  <a:glow rad="228600">
                    <a:srgbClr val="000000"/>
                  </a:glow>
                </a:effectLst>
              </a:rPr>
              <a:t>3. Don’t be a victim</a:t>
            </a:r>
          </a:p>
          <a:p>
            <a:pPr marL="0" indent="0">
              <a:buNone/>
            </a:pPr>
            <a:r>
              <a:rPr lang="en-US" sz="3600" dirty="0" smtClean="0">
                <a:effectLst>
                  <a:glow rad="228600">
                    <a:srgbClr val="000000"/>
                  </a:glow>
                </a:effectLst>
              </a:rPr>
              <a:t>4. Manifest a love for God and others  </a:t>
            </a:r>
          </a:p>
          <a:p>
            <a:pPr marL="0" indent="0">
              <a:buNone/>
            </a:pPr>
            <a:r>
              <a:rPr lang="en-US" sz="3600" dirty="0">
                <a:effectLst>
                  <a:glow rad="228600">
                    <a:srgbClr val="000000"/>
                  </a:glow>
                </a:effectLst>
              </a:rPr>
              <a:t>5</a:t>
            </a:r>
            <a:r>
              <a:rPr lang="en-US" sz="3600" dirty="0" smtClean="0">
                <a:effectLst>
                  <a:glow rad="228600">
                    <a:srgbClr val="000000"/>
                  </a:glow>
                </a:effectLst>
              </a:rPr>
              <a:t>. Don’t seek worldly attention</a:t>
            </a:r>
          </a:p>
          <a:p>
            <a:pPr marL="0" indent="0">
              <a:buNone/>
            </a:pPr>
            <a:r>
              <a:rPr lang="en-US" sz="3600" dirty="0" smtClean="0">
                <a:effectLst>
                  <a:glow rad="228600">
                    <a:srgbClr val="000000"/>
                  </a:glow>
                </a:effectLst>
              </a:rPr>
              <a:t>6. Learn to be content in all things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654839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47750"/>
          </a:xfrm>
        </p:spPr>
        <p:txBody>
          <a:bodyPr>
            <a:noAutofit/>
          </a:bodyPr>
          <a:lstStyle/>
          <a:p>
            <a:pPr algn="ctr"/>
            <a:r>
              <a:rPr lang="en-US" sz="6600" dirty="0" smtClean="0">
                <a:ln w="9525">
                  <a:solidFill>
                    <a:schemeClr val="bg1"/>
                  </a:solidFill>
                  <a:prstDash val="solid"/>
                </a:ln>
                <a:effectLst>
                  <a:outerShdw blurRad="12700" dist="38100" dir="2700000" algn="tl" rotWithShape="0">
                    <a:schemeClr val="bg1">
                      <a:lumMod val="50000"/>
                    </a:schemeClr>
                  </a:outerShdw>
                </a:effectLst>
                <a:latin typeface="+mn-lt"/>
              </a:rPr>
              <a:t>Nobody’s Fault But Mine</a:t>
            </a:r>
            <a:endParaRPr lang="en-US" sz="6600" dirty="0">
              <a:ln w="9525">
                <a:solidFill>
                  <a:schemeClr val="bg1"/>
                </a:solidFill>
                <a:prstDash val="solid"/>
              </a:ln>
              <a:effectLst>
                <a:outerShdw blurRad="12700" dist="38100" dir="2700000" algn="tl" rotWithShape="0">
                  <a:schemeClr val="bg1">
                    <a:lumMod val="50000"/>
                  </a:schemeClr>
                </a:outerShdw>
              </a:effectLst>
              <a:latin typeface="+mn-lt"/>
            </a:endParaRPr>
          </a:p>
        </p:txBody>
      </p:sp>
      <p:sp>
        <p:nvSpPr>
          <p:cNvPr id="3" name="Content Placeholder 2"/>
          <p:cNvSpPr>
            <a:spLocks noGrp="1"/>
          </p:cNvSpPr>
          <p:nvPr>
            <p:ph idx="1"/>
          </p:nvPr>
        </p:nvSpPr>
        <p:spPr>
          <a:xfrm>
            <a:off x="228600" y="1276350"/>
            <a:ext cx="8610600" cy="3867150"/>
          </a:xfrm>
        </p:spPr>
        <p:txBody>
          <a:bodyPr>
            <a:normAutofit lnSpcReduction="10000"/>
          </a:bodyPr>
          <a:lstStyle/>
          <a:p>
            <a:pPr marL="0" indent="0" algn="just">
              <a:buNone/>
            </a:pPr>
            <a:r>
              <a:rPr lang="en-US" sz="4000" i="1" dirty="0" smtClean="0">
                <a:effectLst>
                  <a:glow rad="228600">
                    <a:srgbClr val="000000"/>
                  </a:glow>
                </a:effectLst>
              </a:rPr>
              <a:t>Father he taught me how to read</a:t>
            </a:r>
          </a:p>
          <a:p>
            <a:pPr marL="0" indent="0" algn="just">
              <a:buNone/>
            </a:pPr>
            <a:endParaRPr lang="en-US" sz="4000" i="1" dirty="0">
              <a:effectLst>
                <a:glow rad="228600">
                  <a:srgbClr val="000000"/>
                </a:glow>
              </a:effectLst>
            </a:endParaRPr>
          </a:p>
          <a:p>
            <a:pPr marL="0" indent="0" algn="just">
              <a:buNone/>
            </a:pPr>
            <a:r>
              <a:rPr lang="en-US" sz="4000" i="1" dirty="0" smtClean="0">
                <a:effectLst>
                  <a:glow rad="228600">
                    <a:srgbClr val="000000"/>
                  </a:glow>
                </a:effectLst>
              </a:rPr>
              <a:t>I have a bible in my home</a:t>
            </a:r>
          </a:p>
          <a:p>
            <a:pPr marL="0" indent="0" algn="just">
              <a:buNone/>
            </a:pPr>
            <a:endParaRPr lang="en-US" sz="4000" i="1" dirty="0">
              <a:effectLst>
                <a:glow rad="228600">
                  <a:srgbClr val="000000"/>
                </a:glow>
              </a:effectLst>
            </a:endParaRPr>
          </a:p>
          <a:p>
            <a:pPr marL="0" indent="0" algn="just">
              <a:buNone/>
            </a:pPr>
            <a:r>
              <a:rPr lang="en-US" sz="4000" i="1" dirty="0" smtClean="0">
                <a:effectLst>
                  <a:glow rad="228600">
                    <a:srgbClr val="000000"/>
                  </a:glow>
                </a:effectLst>
              </a:rPr>
              <a:t>If I don’t save my soul well, </a:t>
            </a:r>
          </a:p>
          <a:p>
            <a:pPr marL="0" indent="0" algn="just">
              <a:buNone/>
            </a:pPr>
            <a:r>
              <a:rPr lang="en-US" sz="4000" i="1" dirty="0" smtClean="0">
                <a:effectLst>
                  <a:glow rad="228600">
                    <a:srgbClr val="000000"/>
                  </a:glow>
                </a:effectLst>
              </a:rPr>
              <a:t>  nobody’s fault but mine</a:t>
            </a:r>
            <a:endParaRPr lang="en-US" sz="4000" dirty="0">
              <a:effectLst>
                <a:glow rad="228600">
                  <a:srgbClr val="000000"/>
                </a:glow>
              </a:effectLst>
            </a:endParaRPr>
          </a:p>
        </p:txBody>
      </p:sp>
      <p:pic>
        <p:nvPicPr>
          <p:cNvPr id="1026" name="Picture 2" descr="Image result for blind willie johnson"/>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123357" y="2038350"/>
            <a:ext cx="2719387" cy="2719388"/>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220433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857250"/>
            <a:ext cx="9144000" cy="6081963"/>
          </a:xfrm>
          <a:prstGeom prst="rect">
            <a:avLst/>
          </a:prstGeom>
        </p:spPr>
      </p:pic>
      <p:sp>
        <p:nvSpPr>
          <p:cNvPr id="3" name="Content Placeholder 2"/>
          <p:cNvSpPr>
            <a:spLocks noGrp="1"/>
          </p:cNvSpPr>
          <p:nvPr>
            <p:ph idx="1"/>
          </p:nvPr>
        </p:nvSpPr>
        <p:spPr>
          <a:xfrm>
            <a:off x="381000" y="209550"/>
            <a:ext cx="8610600" cy="4933950"/>
          </a:xfrm>
        </p:spPr>
        <p:txBody>
          <a:bodyPr>
            <a:normAutofit/>
          </a:bodyPr>
          <a:lstStyle/>
          <a:p>
            <a:pPr marL="0" indent="0" algn="just">
              <a:buNone/>
            </a:pPr>
            <a:r>
              <a:rPr lang="en-US" sz="4000" dirty="0" smtClean="0">
                <a:effectLst>
                  <a:glow rad="228600">
                    <a:srgbClr val="000000"/>
                  </a:glow>
                </a:effectLst>
              </a:rPr>
              <a:t>“</a:t>
            </a:r>
            <a:r>
              <a:rPr lang="en-US" sz="4000" i="1" dirty="0" smtClean="0">
                <a:effectLst>
                  <a:glow rad="228600">
                    <a:srgbClr val="000000"/>
                  </a:glow>
                </a:effectLst>
              </a:rPr>
              <a:t>Work </a:t>
            </a:r>
            <a:r>
              <a:rPr lang="en-US" sz="4000" i="1" dirty="0">
                <a:effectLst>
                  <a:glow rad="228600">
                    <a:srgbClr val="000000"/>
                  </a:glow>
                </a:effectLst>
              </a:rPr>
              <a:t>out your own salvation with fear </a:t>
            </a:r>
            <a:r>
              <a:rPr lang="en-US" sz="4000" i="1" dirty="0" smtClean="0">
                <a:effectLst>
                  <a:glow rad="228600">
                    <a:srgbClr val="000000"/>
                  </a:glow>
                </a:effectLst>
              </a:rPr>
              <a:t>	and trembling</a:t>
            </a:r>
            <a:r>
              <a:rPr lang="en-US" sz="4000" dirty="0" smtClean="0">
                <a:effectLst>
                  <a:glow rad="228600">
                    <a:srgbClr val="000000"/>
                  </a:glow>
                </a:effectLst>
              </a:rPr>
              <a:t>” – Philippians 2:12b</a:t>
            </a:r>
          </a:p>
          <a:p>
            <a:pPr marL="0" indent="0" algn="just">
              <a:buNone/>
            </a:pPr>
            <a:endParaRPr lang="en-US" sz="4000" dirty="0" smtClean="0">
              <a:effectLst>
                <a:glow rad="228600">
                  <a:srgbClr val="000000"/>
                </a:glow>
              </a:effectLst>
            </a:endParaRPr>
          </a:p>
          <a:p>
            <a:pPr marL="0" indent="0" algn="just">
              <a:buNone/>
            </a:pPr>
            <a:r>
              <a:rPr lang="en-US" sz="4000" dirty="0">
                <a:effectLst>
                  <a:glow rad="228600">
                    <a:srgbClr val="000000"/>
                  </a:glow>
                </a:effectLst>
              </a:rPr>
              <a:t>	</a:t>
            </a:r>
            <a:r>
              <a:rPr lang="en-US" sz="4000" dirty="0" smtClean="0">
                <a:effectLst>
                  <a:glow rad="228600">
                    <a:srgbClr val="000000"/>
                  </a:glow>
                </a:effectLst>
              </a:rPr>
              <a:t>By Believing – Acts 16:31</a:t>
            </a:r>
          </a:p>
          <a:p>
            <a:pPr marL="0" indent="0" algn="just">
              <a:buNone/>
            </a:pPr>
            <a:r>
              <a:rPr lang="en-US" sz="4000" dirty="0">
                <a:effectLst>
                  <a:glow rad="228600">
                    <a:srgbClr val="000000"/>
                  </a:glow>
                </a:effectLst>
              </a:rPr>
              <a:t>	</a:t>
            </a:r>
            <a:r>
              <a:rPr lang="en-US" sz="4000" dirty="0" smtClean="0">
                <a:effectLst>
                  <a:glow rad="228600">
                    <a:srgbClr val="000000"/>
                  </a:glow>
                </a:effectLst>
              </a:rPr>
              <a:t>By Confessing – Acts 8:37</a:t>
            </a:r>
          </a:p>
          <a:p>
            <a:pPr marL="0" indent="0" algn="just">
              <a:buNone/>
            </a:pPr>
            <a:r>
              <a:rPr lang="en-US" sz="4000" dirty="0">
                <a:effectLst>
                  <a:glow rad="228600">
                    <a:srgbClr val="000000"/>
                  </a:glow>
                </a:effectLst>
              </a:rPr>
              <a:t>	</a:t>
            </a:r>
            <a:r>
              <a:rPr lang="en-US" sz="4000" dirty="0" smtClean="0">
                <a:effectLst>
                  <a:glow rad="228600">
                    <a:srgbClr val="000000"/>
                  </a:glow>
                </a:effectLst>
              </a:rPr>
              <a:t>By Repenting – Acts 2:38</a:t>
            </a:r>
          </a:p>
          <a:p>
            <a:pPr marL="0" indent="0" algn="just">
              <a:buNone/>
            </a:pPr>
            <a:r>
              <a:rPr lang="en-US" sz="4000" dirty="0">
                <a:effectLst>
                  <a:glow rad="228600">
                    <a:srgbClr val="000000"/>
                  </a:glow>
                </a:effectLst>
              </a:rPr>
              <a:t>	</a:t>
            </a:r>
            <a:r>
              <a:rPr lang="en-US" sz="4000" dirty="0" smtClean="0">
                <a:effectLst>
                  <a:glow rad="228600">
                    <a:srgbClr val="000000"/>
                  </a:glow>
                </a:effectLst>
              </a:rPr>
              <a:t>By Being Baptized – Acts 22:16</a:t>
            </a:r>
            <a:endParaRPr lang="en-US" sz="40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0355565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Wisdom’s Opponent</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lgn="just">
              <a:buNone/>
            </a:pPr>
            <a:r>
              <a:rPr lang="en-US" sz="4000" dirty="0" smtClean="0">
                <a:effectLst>
                  <a:glow rad="228600">
                    <a:srgbClr val="000000"/>
                  </a:glow>
                </a:effectLst>
              </a:rPr>
              <a:t>Proverbs 1:32</a:t>
            </a:r>
          </a:p>
          <a:p>
            <a:pPr marL="0" indent="0" algn="just">
              <a:buNone/>
            </a:pPr>
            <a:r>
              <a:rPr lang="en-US" sz="4000" dirty="0" smtClean="0">
                <a:effectLst>
                  <a:glow rad="228600">
                    <a:srgbClr val="000000"/>
                  </a:glow>
                </a:effectLst>
              </a:rPr>
              <a:t>Proverbs 10:14</a:t>
            </a:r>
          </a:p>
          <a:p>
            <a:pPr marL="0" indent="0" algn="just">
              <a:buNone/>
            </a:pPr>
            <a:r>
              <a:rPr lang="en-US" sz="4000" dirty="0" smtClean="0">
                <a:effectLst>
                  <a:glow rad="228600">
                    <a:srgbClr val="000000"/>
                  </a:glow>
                </a:effectLst>
              </a:rPr>
              <a:t>Proverbs 13:20</a:t>
            </a:r>
          </a:p>
          <a:p>
            <a:pPr marL="0" indent="0" algn="just">
              <a:buNone/>
            </a:pPr>
            <a:r>
              <a:rPr lang="en-US" sz="4000" dirty="0" smtClean="0">
                <a:effectLst>
                  <a:glow rad="228600">
                    <a:srgbClr val="000000"/>
                  </a:glow>
                </a:effectLst>
              </a:rPr>
              <a:t>Proverbs 19:13</a:t>
            </a:r>
          </a:p>
          <a:p>
            <a:pPr marL="0" indent="0" algn="just">
              <a:buNone/>
            </a:pPr>
            <a:r>
              <a:rPr lang="en-US" sz="4000" dirty="0" smtClean="0">
                <a:effectLst>
                  <a:glow rad="228600">
                    <a:srgbClr val="000000"/>
                  </a:glow>
                </a:effectLst>
              </a:rPr>
              <a:t>1 Timothy 6:9</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038113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Wisdom’s Opponent</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a:bodyPr>
          <a:lstStyle/>
          <a:p>
            <a:pPr marL="0" indent="0" algn="just">
              <a:buNone/>
            </a:pPr>
            <a:r>
              <a:rPr lang="en-US" sz="4000" dirty="0" smtClean="0">
                <a:effectLst>
                  <a:glow rad="228600">
                    <a:srgbClr val="000000"/>
                  </a:glow>
                </a:effectLst>
              </a:rPr>
              <a:t>Proverbs 1:32</a:t>
            </a:r>
          </a:p>
          <a:p>
            <a:pPr marL="0" indent="0" algn="just">
              <a:buNone/>
            </a:pPr>
            <a:r>
              <a:rPr lang="en-US" sz="4000" dirty="0" smtClean="0">
                <a:effectLst>
                  <a:glow rad="228600">
                    <a:srgbClr val="000000"/>
                  </a:glow>
                </a:effectLst>
              </a:rPr>
              <a:t>Proverbs 10:14</a:t>
            </a:r>
          </a:p>
          <a:p>
            <a:pPr marL="0" indent="0" algn="just">
              <a:buNone/>
            </a:pPr>
            <a:r>
              <a:rPr lang="en-US" sz="4000" dirty="0" smtClean="0">
                <a:effectLst>
                  <a:glow rad="228600">
                    <a:srgbClr val="000000"/>
                  </a:glow>
                </a:effectLst>
              </a:rPr>
              <a:t>Proverbs 13:20</a:t>
            </a:r>
          </a:p>
          <a:p>
            <a:pPr marL="0" indent="0" algn="just">
              <a:buNone/>
            </a:pPr>
            <a:r>
              <a:rPr lang="en-US" sz="4000" dirty="0" smtClean="0">
                <a:effectLst>
                  <a:glow rad="228600">
                    <a:srgbClr val="000000"/>
                  </a:glow>
                </a:effectLst>
              </a:rPr>
              <a:t>Proverbs 19:13</a:t>
            </a:r>
          </a:p>
          <a:p>
            <a:pPr marL="0" indent="0" algn="just">
              <a:buNone/>
            </a:pPr>
            <a:r>
              <a:rPr lang="en-US" sz="4000" dirty="0" smtClean="0">
                <a:effectLst>
                  <a:glow rad="228600">
                    <a:srgbClr val="000000"/>
                  </a:glow>
                </a:effectLst>
              </a:rPr>
              <a:t>1 Timothy 6:9</a:t>
            </a:r>
            <a:endParaRPr lang="en-US" sz="3600" dirty="0">
              <a:effectLst>
                <a:glow rad="228600">
                  <a:srgbClr val="000000"/>
                </a:glow>
              </a:effectLst>
            </a:endParaRPr>
          </a:p>
        </p:txBody>
      </p:sp>
      <p:sp>
        <p:nvSpPr>
          <p:cNvPr id="2" name="Half Frame 1"/>
          <p:cNvSpPr/>
          <p:nvPr/>
        </p:nvSpPr>
        <p:spPr>
          <a:xfrm rot="8077175">
            <a:off x="2758730" y="1988069"/>
            <a:ext cx="1950139" cy="1929553"/>
          </a:xfrm>
          <a:prstGeom prst="halfFrame">
            <a:avLst>
              <a:gd name="adj1" fmla="val 15238"/>
              <a:gd name="adj2" fmla="val 1619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tx1"/>
              </a:solidFill>
            </a:endParaRPr>
          </a:p>
        </p:txBody>
      </p:sp>
      <p:sp>
        <p:nvSpPr>
          <p:cNvPr id="3" name="Rectangle 2"/>
          <p:cNvSpPr/>
          <p:nvPr/>
        </p:nvSpPr>
        <p:spPr>
          <a:xfrm>
            <a:off x="5790197" y="1962150"/>
            <a:ext cx="3353803" cy="1859548"/>
          </a:xfrm>
          <a:prstGeom prst="rect">
            <a:avLst/>
          </a:prstGeom>
          <a:noFill/>
        </p:spPr>
        <p:txBody>
          <a:bodyPr wrap="none" lIns="91440" tIns="45720" rIns="91440" bIns="45720">
            <a:spAutoFit/>
          </a:bodyPr>
          <a:lstStyle/>
          <a:p>
            <a:pPr algn="ctr"/>
            <a:r>
              <a:rPr lang="en-US" sz="4400" b="0" cap="none" spc="0" dirty="0" smtClean="0">
                <a:ln w="0"/>
                <a:solidFill>
                  <a:schemeClr val="tx1"/>
                </a:solidFill>
                <a:effectLst>
                  <a:outerShdw blurRad="38100" dist="19050" dir="2700000" algn="tl" rotWithShape="0">
                    <a:schemeClr val="dk1">
                      <a:alpha val="40000"/>
                    </a:schemeClr>
                  </a:outerShdw>
                </a:effectLst>
              </a:rPr>
              <a:t>Foolishness </a:t>
            </a:r>
          </a:p>
          <a:p>
            <a:pPr algn="ctr"/>
            <a:r>
              <a:rPr lang="en-US" sz="4400" dirty="0" smtClean="0">
                <a:ln w="0"/>
                <a:solidFill>
                  <a:schemeClr val="tx1"/>
                </a:solidFill>
                <a:effectLst>
                  <a:outerShdw blurRad="38100" dist="19050" dir="2700000" algn="tl" rotWithShape="0">
                    <a:schemeClr val="dk1">
                      <a:alpha val="40000"/>
                    </a:schemeClr>
                  </a:outerShdw>
                </a:effectLst>
              </a:rPr>
              <a:t>and</a:t>
            </a:r>
            <a:r>
              <a:rPr lang="en-US" sz="4400" b="0" cap="none" spc="0" dirty="0" smtClean="0">
                <a:ln w="0"/>
                <a:solidFill>
                  <a:schemeClr val="tx1"/>
                </a:solidFill>
                <a:effectLst>
                  <a:outerShdw blurRad="38100" dist="19050" dir="2700000" algn="tl" rotWithShape="0">
                    <a:schemeClr val="dk1">
                      <a:alpha val="40000"/>
                    </a:schemeClr>
                  </a:outerShdw>
                </a:effectLst>
              </a:rPr>
              <a:t> </a:t>
            </a:r>
          </a:p>
          <a:p>
            <a:pPr algn="ctr"/>
            <a:r>
              <a:rPr lang="en-US" sz="4400" b="0" cap="none" spc="0" dirty="0" smtClean="0">
                <a:ln w="0"/>
                <a:solidFill>
                  <a:schemeClr val="tx1"/>
                </a:solidFill>
                <a:effectLst>
                  <a:outerShdw blurRad="38100" dist="19050" dir="2700000" algn="tl" rotWithShape="0">
                    <a:schemeClr val="dk1">
                      <a:alpha val="40000"/>
                    </a:schemeClr>
                  </a:outerShdw>
                </a:effectLst>
              </a:rPr>
              <a:t>Destruction</a:t>
            </a:r>
            <a:endParaRPr lang="en-US" sz="4400" b="0" cap="none" spc="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rot="19419546">
            <a:off x="4823944" y="3016605"/>
            <a:ext cx="1261885" cy="815288"/>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self</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596712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6350"/>
            <a:ext cx="8515350" cy="3870960"/>
          </a:xfrm>
        </p:spPr>
        <p:txBody>
          <a:bodyPr>
            <a:normAutofit fontScale="92500" lnSpcReduction="10000"/>
          </a:bodyPr>
          <a:lstStyle/>
          <a:p>
            <a:pPr marL="0" indent="0" algn="just">
              <a:buNone/>
            </a:pPr>
            <a:r>
              <a:rPr lang="en-US" sz="4000" i="1" dirty="0" smtClean="0">
                <a:effectLst>
                  <a:glow rad="228600">
                    <a:srgbClr val="000000"/>
                  </a:glow>
                </a:effectLst>
              </a:rPr>
              <a:t>He </a:t>
            </a:r>
            <a:r>
              <a:rPr lang="en-US" sz="4000" i="1" dirty="0">
                <a:effectLst>
                  <a:glow rad="228600">
                    <a:srgbClr val="000000"/>
                  </a:glow>
                </a:effectLst>
              </a:rPr>
              <a:t>had a son whose name was Saul, a choice and handsome man, and there was not a more handsome person than he among the sons of Israel; from his shoulders and up he was taller than any of the people</a:t>
            </a:r>
            <a:r>
              <a:rPr lang="en-US" sz="4000" i="1" dirty="0" smtClean="0">
                <a:effectLst>
                  <a:glow rad="228600">
                    <a:srgbClr val="000000"/>
                  </a:glow>
                </a:effectLst>
              </a:rPr>
              <a:t>.</a:t>
            </a:r>
            <a:r>
              <a:rPr lang="en-US" sz="3600" i="1" dirty="0">
                <a:effectLst>
                  <a:glow rad="228600">
                    <a:srgbClr val="000000"/>
                  </a:glow>
                </a:effectLst>
              </a:rPr>
              <a:t> </a:t>
            </a:r>
            <a:r>
              <a:rPr lang="en-US" sz="3600" i="1" dirty="0" smtClean="0">
                <a:effectLst>
                  <a:glow rad="228600">
                    <a:srgbClr val="000000"/>
                  </a:glow>
                </a:effectLst>
              </a:rPr>
              <a:t>	</a:t>
            </a:r>
            <a:r>
              <a:rPr lang="en-US" sz="3600" dirty="0" smtClean="0">
                <a:effectLst>
                  <a:glow rad="228600">
                    <a:srgbClr val="000000"/>
                  </a:glow>
                </a:effectLst>
              </a:rPr>
              <a:t>														1 Samuel </a:t>
            </a:r>
            <a:r>
              <a:rPr lang="en-US" sz="3600" dirty="0">
                <a:effectLst>
                  <a:glow rad="228600">
                    <a:srgbClr val="000000"/>
                  </a:glow>
                </a:effectLst>
              </a:rPr>
              <a:t>9:2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205665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2540"/>
            <a:ext cx="8515350" cy="3870960"/>
          </a:xfrm>
        </p:spPr>
        <p:txBody>
          <a:bodyPr>
            <a:normAutofit/>
          </a:bodyPr>
          <a:lstStyle/>
          <a:p>
            <a:pPr marL="0" indent="0" algn="just">
              <a:buNone/>
            </a:pPr>
            <a:r>
              <a:rPr lang="en-US" sz="4000" dirty="0" smtClean="0">
                <a:effectLst>
                  <a:glow rad="228600">
                    <a:srgbClr val="000000"/>
                  </a:glow>
                </a:effectLst>
              </a:rPr>
              <a:t>Saul the </a:t>
            </a:r>
            <a:r>
              <a:rPr lang="en-US" sz="4000" dirty="0" err="1" smtClean="0">
                <a:effectLst>
                  <a:glow rad="228600">
                    <a:srgbClr val="000000"/>
                  </a:glow>
                </a:effectLst>
              </a:rPr>
              <a:t>Benjaminite</a:t>
            </a:r>
            <a:r>
              <a:rPr lang="en-US" sz="4000" dirty="0" smtClean="0">
                <a:effectLst>
                  <a:glow rad="228600">
                    <a:srgbClr val="000000"/>
                  </a:glow>
                </a:effectLst>
              </a:rPr>
              <a:t> was the first King</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the most handsome</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the tallest of his people</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the son of wealthy warriors</a:t>
            </a:r>
          </a:p>
          <a:p>
            <a:pPr marL="0" indent="0" algn="just">
              <a:buNone/>
            </a:pPr>
            <a:r>
              <a:rPr lang="en-US" sz="4000" dirty="0" smtClean="0">
                <a:effectLst>
                  <a:glow rad="228600">
                    <a:srgbClr val="000000"/>
                  </a:glow>
                </a:effectLst>
              </a:rPr>
              <a:t>From birth he was blessed</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744277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43965"/>
            <a:ext cx="8686800" cy="3870960"/>
          </a:xfrm>
        </p:spPr>
        <p:txBody>
          <a:bodyPr>
            <a:noAutofit/>
          </a:bodyPr>
          <a:lstStyle/>
          <a:p>
            <a:pPr marL="0" indent="0" algn="just">
              <a:buNone/>
            </a:pPr>
            <a:r>
              <a:rPr lang="en-US" sz="3800" i="1" dirty="0" smtClean="0">
                <a:effectLst>
                  <a:glow rad="228600">
                    <a:srgbClr val="000000"/>
                  </a:glow>
                </a:effectLst>
              </a:rPr>
              <a:t>"</a:t>
            </a:r>
            <a:r>
              <a:rPr lang="en-US" sz="3800" i="1" dirty="0">
                <a:effectLst>
                  <a:glow rad="228600">
                    <a:srgbClr val="000000"/>
                  </a:glow>
                </a:effectLst>
              </a:rPr>
              <a:t>Then the Spirit of the LORD will come upon you mightily, and you shall prophesy with them and be changed into another </a:t>
            </a:r>
            <a:r>
              <a:rPr lang="en-US" sz="3800" i="1" dirty="0" smtClean="0">
                <a:effectLst>
                  <a:glow rad="228600">
                    <a:srgbClr val="000000"/>
                  </a:glow>
                </a:effectLst>
              </a:rPr>
              <a:t>man. It </a:t>
            </a:r>
            <a:r>
              <a:rPr lang="en-US" sz="3800" i="1" dirty="0">
                <a:effectLst>
                  <a:glow rad="228600">
                    <a:srgbClr val="000000"/>
                  </a:glow>
                </a:effectLst>
              </a:rPr>
              <a:t>shall be when these signs come to you, do for yourself what the occasion requires, for God is with </a:t>
            </a:r>
            <a:r>
              <a:rPr lang="en-US" sz="3800" i="1" dirty="0" smtClean="0">
                <a:effectLst>
                  <a:glow rad="228600">
                    <a:srgbClr val="000000"/>
                  </a:glow>
                </a:effectLst>
              </a:rPr>
              <a:t>you”</a:t>
            </a:r>
            <a:r>
              <a:rPr lang="en-US" sz="3800" i="1" dirty="0">
                <a:effectLst>
                  <a:glow rad="228600">
                    <a:srgbClr val="000000"/>
                  </a:glow>
                </a:effectLst>
              </a:rPr>
              <a:t> </a:t>
            </a:r>
            <a:r>
              <a:rPr lang="en-US" sz="3800" i="1" dirty="0" smtClean="0">
                <a:effectLst>
                  <a:glow rad="228600">
                    <a:srgbClr val="000000"/>
                  </a:glow>
                </a:effectLst>
              </a:rPr>
              <a:t>											</a:t>
            </a:r>
            <a:r>
              <a:rPr lang="en-US" sz="3800" dirty="0" smtClean="0">
                <a:effectLst>
                  <a:glow rad="228600">
                    <a:srgbClr val="000000"/>
                  </a:glow>
                </a:effectLst>
              </a:rPr>
              <a:t>1 Samuel 10:6-7 </a:t>
            </a:r>
            <a:endParaRPr lang="en-US" sz="38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811376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72540"/>
            <a:ext cx="8515350" cy="3870960"/>
          </a:xfrm>
        </p:spPr>
        <p:txBody>
          <a:bodyPr>
            <a:normAutofit/>
          </a:bodyPr>
          <a:lstStyle/>
          <a:p>
            <a:pPr marL="0" indent="0" algn="just">
              <a:buNone/>
            </a:pPr>
            <a:r>
              <a:rPr lang="en-US" sz="4000" dirty="0" smtClean="0">
                <a:effectLst>
                  <a:glow rad="228600">
                    <a:srgbClr val="000000"/>
                  </a:glow>
                </a:effectLst>
              </a:rPr>
              <a:t>Saul the </a:t>
            </a:r>
            <a:r>
              <a:rPr lang="en-US" sz="4000" dirty="0" err="1" smtClean="0">
                <a:effectLst>
                  <a:glow rad="228600">
                    <a:srgbClr val="000000"/>
                  </a:glow>
                </a:effectLst>
              </a:rPr>
              <a:t>Benjaminite</a:t>
            </a:r>
            <a:r>
              <a:rPr lang="en-US" sz="4000" dirty="0" smtClean="0">
                <a:effectLst>
                  <a:glow rad="228600">
                    <a:srgbClr val="000000"/>
                  </a:glow>
                </a:effectLst>
              </a:rPr>
              <a:t> was God’s man</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given the Spirit of God</a:t>
            </a:r>
          </a:p>
          <a:p>
            <a:pPr marL="0" indent="0" algn="just">
              <a:buNone/>
            </a:pPr>
            <a:r>
              <a:rPr lang="en-US" sz="4000" dirty="0">
                <a:effectLst>
                  <a:glow rad="228600">
                    <a:srgbClr val="000000"/>
                  </a:glow>
                </a:effectLst>
              </a:rPr>
              <a:t>	</a:t>
            </a:r>
            <a:r>
              <a:rPr lang="en-US" sz="4000" dirty="0" smtClean="0">
                <a:effectLst>
                  <a:glow rad="228600">
                    <a:srgbClr val="000000"/>
                  </a:glow>
                </a:effectLst>
              </a:rPr>
              <a:t>- He was promised success as king</a:t>
            </a:r>
          </a:p>
          <a:p>
            <a:pPr marL="0" indent="0" algn="just">
              <a:buNone/>
            </a:pPr>
            <a:r>
              <a:rPr lang="en-US" sz="4000" dirty="0" smtClean="0">
                <a:effectLst>
                  <a:glow rad="228600">
                    <a:srgbClr val="000000"/>
                  </a:glow>
                </a:effectLst>
              </a:rPr>
              <a:t>God blessed him over all others </a:t>
            </a:r>
            <a:endParaRPr lang="en-US" sz="3600" dirty="0">
              <a:effectLst>
                <a:glow rad="228600">
                  <a:srgbClr val="000000"/>
                </a:glow>
              </a:effectLs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982468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5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5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0" y="0"/>
            <a:ext cx="9144000" cy="1089660"/>
          </a:xfrm>
        </p:spPr>
        <p:txBody>
          <a:bodyPr>
            <a:noAutofit/>
          </a:bodyPr>
          <a:lstStyle/>
          <a:p>
            <a:pPr algn="ctr" eaLnBrk="1" hangingPunct="1">
              <a:defRPr/>
            </a:pPr>
            <a:r>
              <a:rPr lang="en-US" sz="7000" dirty="0" smtClean="0">
                <a:effectLst>
                  <a:glow rad="228600">
                    <a:srgbClr val="030400"/>
                  </a:glow>
                  <a:outerShdw blurRad="50800" dist="63500" dir="2700000" algn="tl" rotWithShape="0">
                    <a:srgbClr val="000000">
                      <a:alpha val="48000"/>
                    </a:srgbClr>
                  </a:outerShdw>
                </a:effectLst>
                <a:latin typeface="+mn-lt"/>
              </a:rPr>
              <a:t>Saul Had It All</a:t>
            </a:r>
            <a:endParaRPr lang="en-US" sz="7000" dirty="0">
              <a:effectLst>
                <a:glow rad="228600">
                  <a:srgbClr val="030400"/>
                </a:glow>
                <a:outerShdw blurRad="50800" dist="63500" dir="2700000" algn="tl" rotWithShape="0">
                  <a:srgbClr val="000000">
                    <a:alpha val="48000"/>
                  </a:srgbClr>
                </a:outerShdw>
              </a:effectLst>
              <a:latin typeface="+mn-lt"/>
            </a:endParaRPr>
          </a:p>
        </p:txBody>
      </p:sp>
      <p:sp>
        <p:nvSpPr>
          <p:cNvPr id="3075" name="Rectangle 3"/>
          <p:cNvSpPr>
            <a:spLocks noGrp="1" noChangeArrowheads="1"/>
          </p:cNvSpPr>
          <p:nvPr>
            <p:ph idx="1"/>
          </p:nvPr>
        </p:nvSpPr>
        <p:spPr>
          <a:xfrm>
            <a:off x="228600" y="1243965"/>
            <a:ext cx="8686800" cy="3870960"/>
          </a:xfrm>
        </p:spPr>
        <p:txBody>
          <a:bodyPr>
            <a:noAutofit/>
          </a:bodyPr>
          <a:lstStyle/>
          <a:p>
            <a:pPr marL="0" indent="0" algn="just">
              <a:buNone/>
            </a:pPr>
            <a:r>
              <a:rPr lang="en-US" sz="3800" i="1" dirty="0" smtClean="0">
                <a:effectLst>
                  <a:glow rad="228600">
                    <a:srgbClr val="000000"/>
                  </a:glow>
                </a:effectLst>
              </a:rPr>
              <a:t>Saul </a:t>
            </a:r>
            <a:r>
              <a:rPr lang="en-US" sz="3800" i="1" dirty="0">
                <a:effectLst>
                  <a:glow rad="228600">
                    <a:srgbClr val="000000"/>
                  </a:glow>
                </a:effectLst>
              </a:rPr>
              <a:t>put the people in three companies; and they came into the midst of the camp at the morning watch and struck down the Ammonites until the heat of the day. Those who survived were scattered, so that no two of them were left together</a:t>
            </a:r>
            <a:r>
              <a:rPr lang="en-US" sz="3800" i="1" dirty="0" smtClean="0">
                <a:effectLst>
                  <a:glow rad="228600">
                    <a:srgbClr val="000000"/>
                  </a:glow>
                </a:effectLst>
              </a:rPr>
              <a:t>.</a:t>
            </a:r>
            <a:r>
              <a:rPr lang="en-US" sz="3800" i="1" dirty="0">
                <a:effectLst>
                  <a:glow rad="228600">
                    <a:srgbClr val="000000"/>
                  </a:glow>
                </a:effectLst>
              </a:rPr>
              <a:t> </a:t>
            </a:r>
            <a:r>
              <a:rPr lang="en-US" sz="3800" i="1" dirty="0" smtClean="0">
                <a:effectLst>
                  <a:glow rad="228600">
                    <a:srgbClr val="000000"/>
                  </a:glow>
                </a:effectLst>
              </a:rPr>
              <a:t>										</a:t>
            </a:r>
            <a:r>
              <a:rPr lang="en-US" sz="3800" dirty="0" smtClean="0">
                <a:effectLst>
                  <a:glow rad="228600">
                    <a:srgbClr val="000000"/>
                  </a:glow>
                </a:effectLst>
              </a:rPr>
              <a:t>1 Samuel </a:t>
            </a:r>
            <a:r>
              <a:rPr lang="en-US" sz="3800" dirty="0">
                <a:effectLst>
                  <a:glow rad="228600">
                    <a:srgbClr val="000000"/>
                  </a:glow>
                </a:effectLst>
              </a:rPr>
              <a:t>11:11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46205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3E4F19A7-A959-40BB-972C-4880BAF8EB0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284668</TotalTime>
  <Words>3134</Words>
  <Application>Microsoft Macintosh PowerPoint</Application>
  <PresentationFormat>On-screen Show (16:9)</PresentationFormat>
  <Paragraphs>218</Paragraphs>
  <Slides>29</Slides>
  <Notes>28</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Office Theme</vt:lpstr>
      <vt:lpstr>Slide 1</vt:lpstr>
      <vt:lpstr>Wisdom’s Opponent</vt:lpstr>
      <vt:lpstr>Wisdom’s Opponent</vt:lpstr>
      <vt:lpstr>Wisdom’s Opponent</vt:lpstr>
      <vt:lpstr>Saul Had It All</vt:lpstr>
      <vt:lpstr>Saul Had It All</vt:lpstr>
      <vt:lpstr>Saul Had It All</vt:lpstr>
      <vt:lpstr>Saul Had It All</vt:lpstr>
      <vt:lpstr>Saul Had It All</vt:lpstr>
      <vt:lpstr>Saul Had It All</vt:lpstr>
      <vt:lpstr>Saul Had It All</vt:lpstr>
      <vt:lpstr>Saul Had It All</vt:lpstr>
      <vt:lpstr>Saul Had It All</vt:lpstr>
      <vt:lpstr>Saul Had It All</vt:lpstr>
      <vt:lpstr>The Fall of Saul</vt:lpstr>
      <vt:lpstr>The Fall of Saul</vt:lpstr>
      <vt:lpstr>The Fall of Saul</vt:lpstr>
      <vt:lpstr>The Fall of Saul</vt:lpstr>
      <vt:lpstr>The Fall of Saul</vt:lpstr>
      <vt:lpstr>Saul’s Self-Destruction</vt:lpstr>
      <vt:lpstr>The Story of Self Destruction</vt:lpstr>
      <vt:lpstr>Why Are WE Self Destructive?</vt:lpstr>
      <vt:lpstr>Why Are WE Self Destructive?</vt:lpstr>
      <vt:lpstr>Why Are WE Self Destructive?</vt:lpstr>
      <vt:lpstr>The Point of the Message</vt:lpstr>
      <vt:lpstr>The Point of the Message</vt:lpstr>
      <vt:lpstr>Avoid the Trap!</vt:lpstr>
      <vt:lpstr>Nobody’s Fault But Mine</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Communion</dc:title>
  <dc:creator>BRIAN HAINES</dc:creator>
  <cp:lastModifiedBy>Kyle Pope</cp:lastModifiedBy>
  <cp:revision>1183</cp:revision>
  <dcterms:created xsi:type="dcterms:W3CDTF">2019-09-22T23:28:47Z</dcterms:created>
  <dcterms:modified xsi:type="dcterms:W3CDTF">2019-09-22T23:29:33Z</dcterms:modified>
</cp:coreProperties>
</file>