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revisionInfo.xml" ContentType="application/vnd.ms-powerpoint.revisioninfo+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removePersonalInfoOnSave="1" saveSubsetFonts="1">
  <p:sldMasterIdLst>
    <p:sldMasterId id="2147483648" r:id="rId1"/>
  </p:sldMasterIdLst>
  <p:notesMasterIdLst>
    <p:notesMasterId r:id="rId9"/>
  </p:notesMasterIdLst>
  <p:handoutMasterIdLst>
    <p:handoutMasterId r:id="rId10"/>
  </p:handoutMasterIdLst>
  <p:sldIdLst>
    <p:sldId id="259" r:id="rId2"/>
    <p:sldId id="260" r:id="rId3"/>
    <p:sldId id="261" r:id="rId4"/>
    <p:sldId id="262" r:id="rId5"/>
    <p:sldId id="263" r:id="rId6"/>
    <p:sldId id="264"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DEDED"/>
    <a:srgbClr val="9337B8"/>
    <a:srgbClr val="CC00CC"/>
    <a:srgbClr val="990099"/>
    <a:srgbClr val="5D6CFF"/>
    <a:srgbClr val="CC0099"/>
    <a:srgbClr val="FE9202"/>
    <a:srgbClr val="007033"/>
    <a:srgbClr val="6C1A00"/>
    <a:srgbClr val="00AACC"/>
  </p:clrMru>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mc="http://schemas.openxmlformats.org/markup-compatibility/2006" xmlns:mv="urn:schemas-microsoft-com:mac:vml"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varScale="1">
        <p:scale>
          <a:sx n="105" d="100"/>
          <a:sy n="105" d="100"/>
        </p:scale>
        <p:origin x="-336" y="-104"/>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3134" y="67"/>
      </p:cViewPr>
      <p:guideLst/>
    </p:cSldViewPr>
  </p:notesViewPr>
  <p:gridSpacing cx="156370338" cy="15637033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8"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686C1D20-8519-4295-AF86-7BC059D77F6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3889B9B7-D400-4789-9F53-032D3F781CC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C1590F5-6537-481E-8712-276C10114D41}" type="datetimeFigureOut">
              <a:rPr lang="en-US" smtClean="0"/>
              <a:pPr/>
              <a:t>7/21/19</a:t>
            </a:fld>
            <a:endParaRPr lang="en-US"/>
          </a:p>
        </p:txBody>
      </p:sp>
      <p:sp>
        <p:nvSpPr>
          <p:cNvPr id="4" name="Footer Placeholder 3">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758FA4FB-EFD4-434E-8D65-44828F669C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62AC3359-E839-433C-9324-94D2250D1E8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D1748F-4F5C-42DD-ABAA-17383BB94FB1}"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15071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EA1870-860C-4027-959C-EF11C8E5F9E0}" type="datetimeFigureOut">
              <a:rPr lang="en-US" smtClean="0"/>
              <a:pPr/>
              <a:t>7/21/19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32FB4D-A11E-4CA1-974B-FC0FC222DBD7}"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745789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022" y="770028"/>
            <a:ext cx="7787954" cy="2036067"/>
          </a:xfrm>
          <a:noFill/>
          <a:effectLst>
            <a:outerShdw blurRad="50800" dist="38100" dir="2700000" algn="tl" rotWithShape="0">
              <a:prstClr val="black">
                <a:alpha val="40000"/>
              </a:prstClr>
            </a:outerShdw>
          </a:effectLst>
        </p:spPr>
        <p:txBody>
          <a:bodyPr>
            <a:normAutofit/>
          </a:bodyPr>
          <a:lstStyle>
            <a:lvl1pPr algn="r">
              <a:defRPr sz="3600">
                <a:solidFill>
                  <a:srgbClr val="5D6CFF"/>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678023" y="2818180"/>
            <a:ext cx="7787955" cy="814427"/>
          </a:xfrm>
        </p:spPr>
        <p:txBody>
          <a:bodyPr>
            <a:normAutofit/>
          </a:bodyPr>
          <a:lstStyle>
            <a:lvl1pPr marL="0" indent="0" algn="r">
              <a:buNone/>
              <a:defRPr sz="2800" b="0" i="0">
                <a:solidFill>
                  <a:srgbClr val="CC00C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7FA5F00A-F7F2-4D23-B959-A700F1951B44}"/>
              </a:ext>
            </a:extLst>
          </p:cNvPr>
          <p:cNvPicPr>
            <a:picLocks noChangeAspect="1" noChangeArrowheads="1"/>
          </p:cNvPicPr>
          <p:nvPr userDrawn="1"/>
        </p:nvPicPr>
        <p:blipFill>
          <a:blip r:embed="rId2">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bwMode="auto">
          <a:xfrm>
            <a:off x="3918306" y="3101618"/>
            <a:ext cx="1463784" cy="702615"/>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374901"/>
            <a:ext cx="8246070" cy="814428"/>
          </a:xfrm>
        </p:spPr>
        <p:txBody>
          <a:bodyPr>
            <a:normAutofit/>
          </a:bodyPr>
          <a:lstStyle>
            <a:lvl1pPr algn="r">
              <a:defRPr sz="3600" baseline="0">
                <a:solidFill>
                  <a:srgbClr val="CC00CC"/>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596540"/>
            <a:ext cx="8246070" cy="4886557"/>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86835" y="374899"/>
            <a:ext cx="6108200" cy="763525"/>
          </a:xfrm>
        </p:spPr>
        <p:txBody>
          <a:bodyPr>
            <a:normAutofit/>
          </a:bodyPr>
          <a:lstStyle>
            <a:lvl1pPr algn="l">
              <a:defRPr sz="3600">
                <a:solidFill>
                  <a:srgbClr val="CC00CC"/>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586835" y="1392934"/>
            <a:ext cx="6108200" cy="488502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7/21/19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1" y="374900"/>
            <a:ext cx="7940659" cy="814427"/>
          </a:xfrm>
        </p:spPr>
        <p:txBody>
          <a:bodyPr>
            <a:normAutofit/>
          </a:bodyPr>
          <a:lstStyle>
            <a:lvl1pPr algn="r">
              <a:defRPr sz="3600" baseline="0">
                <a:solidFill>
                  <a:srgbClr val="CC00CC"/>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2188317"/>
            <a:ext cx="4040188" cy="639763"/>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818180"/>
            <a:ext cx="4040188" cy="3035059"/>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1" y="2188317"/>
            <a:ext cx="4041775" cy="639763"/>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1" y="2818180"/>
            <a:ext cx="4041775" cy="3035059"/>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7/21/19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7/21/19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7/21/19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744526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7/21/19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mc="http://schemas.openxmlformats.org/markup-compatibility/2006" xmlns:mv="urn:schemas-microsoft-com:mac:vml" xmlns:a16="http://schemas.microsoft.com/office/drawing/2014/main" xmlns:p="http://schemas.openxmlformats.org/presentationml/2006/main" xmlns:r="http://schemas.openxmlformats.org/officeDocument/2006/relationships" xmlns:a="http://schemas.openxmlformats.org/drawingml/2006/main" xmlns="" id="{B3866062-9576-472E-9161-7C3B608C33DA}"/>
              </a:ext>
            </a:extLst>
          </p:cNvPr>
          <p:cNvSpPr txBox="1"/>
          <p:nvPr userDrawn="1"/>
        </p:nvSpPr>
        <p:spPr>
          <a:xfrm>
            <a:off x="-9150" y="6951663"/>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1 John 2:1-2</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indent="-4763">
              <a:buNone/>
            </a:pPr>
            <a:r>
              <a:rPr lang="en-US" sz="3300" dirty="0" smtClean="0"/>
              <a:t>My little children, these things I write to you, so that you may not sin. And if anyone sins, we have an Advocate with the Father, Jesus Christ the righteous. And He Himself is the propitiation for our sins, and not for ours only but also for the whole world</a:t>
            </a:r>
            <a:endParaRPr lang="en-US" sz="33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434133" y="381000"/>
            <a:ext cx="6024068" cy="6019800"/>
          </a:xfrm>
        </p:spPr>
        <p:txBody>
          <a:bodyPr anchor="ctr">
            <a:noAutofit/>
          </a:bodyPr>
          <a:lstStyle/>
          <a:p>
            <a:r>
              <a:rPr lang="en-US" sz="3300" dirty="0" smtClean="0"/>
              <a:t>We rejoice to have several souls who have recently obeyed the gospel.</a:t>
            </a:r>
          </a:p>
          <a:p>
            <a:r>
              <a:rPr lang="en-US" sz="3300" dirty="0" smtClean="0"/>
              <a:t>This is a joyous time—personally, and as a congregation.</a:t>
            </a:r>
          </a:p>
          <a:p>
            <a:r>
              <a:rPr lang="en-US" sz="3300" dirty="0" smtClean="0"/>
              <a:t>The first days of being a Christian are a thrill.</a:t>
            </a:r>
          </a:p>
          <a:p>
            <a:r>
              <a:rPr lang="en-US" sz="3300" dirty="0" smtClean="0"/>
              <a:t>But, what should the Christian do “if anyone sins”?</a:t>
            </a:r>
            <a:endParaRPr lang="en-US" sz="3300"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“If Anyone Sins”</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marL="525463" indent="-514350">
              <a:spcAft>
                <a:spcPts val="1200"/>
              </a:spcAft>
              <a:buFont typeface="+mj-lt"/>
              <a:buAutoNum type="arabicPeriod"/>
            </a:pPr>
            <a:r>
              <a:rPr lang="en-US" sz="3700" b="1" dirty="0" smtClean="0"/>
              <a:t>Recognize that </a:t>
            </a:r>
            <a:r>
              <a:rPr lang="en-US" sz="3700" b="1" dirty="0" err="1" smtClean="0"/>
              <a:t>sinlessness</a:t>
            </a:r>
            <a:r>
              <a:rPr lang="en-US" sz="3700" b="1" dirty="0" smtClean="0"/>
              <a:t> is not what saved you.</a:t>
            </a:r>
          </a:p>
          <a:p>
            <a:pPr marL="925513" lvl="1" indent="-514350">
              <a:buFont typeface="Arial"/>
              <a:buChar char="•"/>
            </a:pPr>
            <a:r>
              <a:rPr lang="en-US" b="1" dirty="0" smtClean="0"/>
              <a:t>The blood of Christ redeemed us (1 Pet. 1:17-19).</a:t>
            </a:r>
          </a:p>
          <a:p>
            <a:pPr marL="925513" lvl="1" indent="-514350">
              <a:buFont typeface="Arial"/>
              <a:buChar char="•"/>
            </a:pPr>
            <a:r>
              <a:rPr lang="en-US" b="1" dirty="0" smtClean="0"/>
              <a:t>Christ loved us when we were in sin (Rom. 5:6-9).</a:t>
            </a:r>
          </a:p>
          <a:p>
            <a:pPr marL="925513" lvl="1" indent="-514350">
              <a:buFont typeface="Arial"/>
              <a:buChar char="•"/>
            </a:pPr>
            <a:r>
              <a:rPr lang="en-US" b="1" dirty="0" smtClean="0"/>
              <a:t>Christians will stumble (1 John 1:5-8).</a:t>
            </a:r>
            <a:endParaRPr lang="en-US" b="1" dirty="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fade">
                                      <p:cBhvr>
                                        <p:cTn id="35" dur="1000"/>
                                        <p:tgtEl>
                                          <p:spTgt spid="5">
                                            <p:txEl>
                                              <p:pRg st="3" end="3"/>
                                            </p:txEl>
                                          </p:spTgt>
                                        </p:tgtEl>
                                      </p:cBhvr>
                                    </p:animEffect>
                                    <p:anim calcmode="lin" valueType="num">
                                      <p:cBhvr>
                                        <p:cTn id="3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“If Anyone Sins”</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marL="525463" indent="-514350">
              <a:spcAft>
                <a:spcPts val="1200"/>
              </a:spcAft>
              <a:buFont typeface="+mj-lt"/>
              <a:buAutoNum type="arabicPeriod" startAt="2"/>
            </a:pPr>
            <a:r>
              <a:rPr lang="en-US" sz="3300" b="1" dirty="0" smtClean="0"/>
              <a:t>“We have an Advocate with the Father” (1 John 2:1-2).</a:t>
            </a:r>
            <a:endParaRPr lang="en-US" sz="3700" b="1" dirty="0" smtClean="0"/>
          </a:p>
          <a:p>
            <a:pPr marL="925513" lvl="1" indent="-514350">
              <a:buFont typeface="Arial"/>
              <a:buChar char="•"/>
            </a:pPr>
            <a:r>
              <a:rPr lang="en-US" b="1" dirty="0" smtClean="0"/>
              <a:t>Jesus makes intercession for us (Rom. 8:33-34).</a:t>
            </a:r>
          </a:p>
          <a:p>
            <a:pPr marL="925513" lvl="1" indent="-514350">
              <a:buFont typeface="Arial"/>
              <a:buChar char="•"/>
            </a:pPr>
            <a:r>
              <a:rPr lang="en-US" b="1" dirty="0" smtClean="0"/>
              <a:t>We come to God through Him (Heb. 7:23-25).</a:t>
            </a:r>
          </a:p>
          <a:p>
            <a:pPr marL="925513" lvl="1" indent="-514350">
              <a:buFont typeface="Arial"/>
              <a:buChar char="•"/>
            </a:pPr>
            <a:r>
              <a:rPr lang="en-US" b="1" dirty="0" smtClean="0"/>
              <a:t>He is the only Mediator between God and man (1 Tim. 2:5).</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“If Anyone Sins”</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marL="525463" indent="-514350">
              <a:spcAft>
                <a:spcPts val="1200"/>
              </a:spcAft>
              <a:buFont typeface="+mj-lt"/>
              <a:buAutoNum type="arabicPeriod" startAt="3"/>
            </a:pPr>
            <a:r>
              <a:rPr lang="en-US" sz="3300" b="1" dirty="0" smtClean="0"/>
              <a:t>Repent and Pray to God.</a:t>
            </a:r>
            <a:endParaRPr lang="en-US" sz="3700" b="1" dirty="0" smtClean="0"/>
          </a:p>
          <a:p>
            <a:pPr marL="925513" lvl="1" indent="-514350">
              <a:buFont typeface="Arial"/>
              <a:buChar char="•"/>
            </a:pPr>
            <a:r>
              <a:rPr lang="en-US" b="1" dirty="0" smtClean="0"/>
              <a:t>Peter’s words to Simon (Acts 8:22).</a:t>
            </a:r>
          </a:p>
          <a:p>
            <a:pPr marL="925513" lvl="1" indent="-514350">
              <a:buFont typeface="Arial"/>
              <a:buChar char="•"/>
            </a:pPr>
            <a:r>
              <a:rPr lang="en-US" b="1" dirty="0" smtClean="0"/>
              <a:t>“Works befitting repentance” (Acts 26:20).</a:t>
            </a:r>
          </a:p>
          <a:p>
            <a:pPr marL="925513" lvl="1" indent="-514350">
              <a:buFont typeface="Arial"/>
              <a:buChar char="•"/>
            </a:pPr>
            <a:r>
              <a:rPr lang="en-US" b="1" dirty="0" smtClean="0"/>
              <a:t>Confession to God (1 John 1:9-10).</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“If Anyone Sins”</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marL="525463" indent="-514350">
              <a:spcAft>
                <a:spcPts val="1200"/>
              </a:spcAft>
              <a:buFont typeface="+mj-lt"/>
              <a:buAutoNum type="arabicPeriod" startAt="4"/>
            </a:pPr>
            <a:r>
              <a:rPr lang="en-US" sz="3300" b="1" dirty="0" smtClean="0"/>
              <a:t>“Confess Your Trespasses to One Another.”</a:t>
            </a:r>
            <a:endParaRPr lang="en-US" sz="3700" b="1" dirty="0" smtClean="0"/>
          </a:p>
          <a:p>
            <a:pPr marL="925513" lvl="1" indent="-514350">
              <a:buFont typeface="Arial"/>
              <a:buChar char="•"/>
            </a:pPr>
            <a:r>
              <a:rPr lang="en-US" b="1" dirty="0" smtClean="0"/>
              <a:t>Confession and prayer for one another (Jas. 5:16).</a:t>
            </a:r>
          </a:p>
          <a:p>
            <a:pPr marL="925513" lvl="1" indent="-514350">
              <a:buFont typeface="Arial"/>
              <a:buChar char="•"/>
            </a:pPr>
            <a:r>
              <a:rPr lang="en-US" b="1" dirty="0" smtClean="0"/>
              <a:t>Every time you sin?</a:t>
            </a:r>
          </a:p>
          <a:p>
            <a:pPr marL="925513" lvl="1" indent="-514350">
              <a:buFont typeface="Arial"/>
              <a:buChar char="•"/>
            </a:pPr>
            <a:r>
              <a:rPr lang="en-US" b="1" dirty="0" smtClean="0"/>
              <a:t>Public nature of the sin dictates the public nature of confession.</a:t>
            </a:r>
          </a:p>
          <a:p>
            <a:pPr marL="925513" lvl="1" indent="-514350">
              <a:buFont typeface="Arial"/>
              <a:buChar char="•"/>
            </a:pPr>
            <a:r>
              <a:rPr lang="en-US" b="1" dirty="0" smtClean="0"/>
              <a:t>Source of strength and help (Jas. 5:17-20; 1 Pet. 4:8)</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74901"/>
            <a:ext cx="7391400" cy="1018033"/>
          </a:xfrm>
        </p:spPr>
        <p:txBody>
          <a:bodyPr>
            <a:noAutofit/>
          </a:bodyPr>
          <a:lstStyle/>
          <a:p>
            <a:pPr algn="ctr"/>
            <a:r>
              <a:rPr lang="en-US" sz="5700" b="1" dirty="0" smtClean="0">
                <a:ln w="1905"/>
                <a:solidFill>
                  <a:schemeClr val="accent4">
                    <a:lumMod val="40000"/>
                    <a:lumOff val="60000"/>
                  </a:schemeClr>
                </a:solidFill>
                <a:effectLst>
                  <a:innerShdw blurRad="69850" dist="43180" dir="5400000">
                    <a:srgbClr val="000000">
                      <a:alpha val="65000"/>
                    </a:srgbClr>
                  </a:innerShdw>
                </a:effectLst>
              </a:rPr>
              <a:t>“If Anyone Sins”</a:t>
            </a:r>
            <a:endParaRPr lang="en-US" sz="5700" b="1" dirty="0">
              <a:ln w="1905"/>
              <a:solidFill>
                <a:schemeClr val="accent4">
                  <a:lumMod val="40000"/>
                  <a:lumOff val="60000"/>
                </a:schemeClr>
              </a:solidFill>
              <a:effectLst>
                <a:innerShdw blurRad="69850" dist="43180" dir="5400000">
                  <a:srgbClr val="000000">
                    <a:alpha val="65000"/>
                  </a:srgbClr>
                </a:innerShdw>
              </a:effectLst>
            </a:endParaRPr>
          </a:p>
        </p:txBody>
      </p:sp>
      <p:sp>
        <p:nvSpPr>
          <p:cNvPr id="5" name="Content Placeholder 4"/>
          <p:cNvSpPr>
            <a:spLocks noGrp="1"/>
          </p:cNvSpPr>
          <p:nvPr>
            <p:ph idx="1"/>
          </p:nvPr>
        </p:nvSpPr>
        <p:spPr>
          <a:xfrm>
            <a:off x="2434133" y="1676400"/>
            <a:ext cx="6024068" cy="5010308"/>
          </a:xfrm>
        </p:spPr>
        <p:txBody>
          <a:bodyPr>
            <a:noAutofit/>
          </a:bodyPr>
          <a:lstStyle/>
          <a:p>
            <a:pPr marL="525463" indent="-514350">
              <a:spcAft>
                <a:spcPts val="1200"/>
              </a:spcAft>
              <a:buFont typeface="+mj-lt"/>
              <a:buAutoNum type="arabicPeriod" startAt="5"/>
            </a:pPr>
            <a:r>
              <a:rPr lang="en-US" sz="3300" b="1" dirty="0" smtClean="0"/>
              <a:t>Strive to Show Your Love to God.</a:t>
            </a:r>
            <a:endParaRPr lang="en-US" sz="3700" b="1" dirty="0" smtClean="0"/>
          </a:p>
          <a:p>
            <a:pPr marL="925513" lvl="1" indent="-514350">
              <a:buFont typeface="Arial"/>
              <a:buChar char="•"/>
            </a:pPr>
            <a:r>
              <a:rPr lang="en-US" b="1" dirty="0" smtClean="0"/>
              <a:t>We’ll never be sinless, but we must not take sin lightly.</a:t>
            </a:r>
          </a:p>
          <a:p>
            <a:pPr marL="925513" lvl="1" indent="-514350">
              <a:buFont typeface="Arial"/>
              <a:buChar char="•"/>
            </a:pPr>
            <a:r>
              <a:rPr lang="en-US" b="1" dirty="0" smtClean="0"/>
              <a:t>Christians don’t abide in sin (1 John 3:6-9)</a:t>
            </a:r>
          </a:p>
          <a:p>
            <a:pPr marL="925513" lvl="1" indent="-514350">
              <a:buFont typeface="Arial"/>
              <a:buChar char="•"/>
            </a:pPr>
            <a:r>
              <a:rPr lang="en-US" b="1" dirty="0" smtClean="0"/>
              <a:t>If we love God, we will strive to obey Him in all things (John 14:15; </a:t>
            </a:r>
            <a:r>
              <a:rPr lang="en-US" b="1" smtClean="0"/>
              <a:t>1 John 5:1-3)</a:t>
            </a:r>
            <a:endParaRPr lang="en-US" b="1" dirty="0" smtClean="0"/>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1016338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430</Words>
  <Application>Microsoft Macintosh PowerPoint</Application>
  <PresentationFormat>On-screen Show (4:3)</PresentationFormat>
  <Paragraphs>32</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1 John 2:1-2</vt:lpstr>
      <vt:lpstr>Slide 2</vt:lpstr>
      <vt:lpstr>“If Anyone Sins”</vt:lpstr>
      <vt:lpstr>“If Anyone Sins”</vt:lpstr>
      <vt:lpstr>“If Anyone Sins”</vt:lpstr>
      <vt:lpstr>“If Anyone Sins”</vt:lpstr>
      <vt:lpstr>“If Anyone Sins”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2019-07-21T22:09:41Z</dcterms:created>
  <dcterms:modified xsi:type="dcterms:W3CDTF">2019-07-21T22:09:57Z</dcterms:modified>
</cp:coreProperties>
</file>