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2" r:id="rId2"/>
    <p:sldId id="263" r:id="rId3"/>
    <p:sldId id="268" r:id="rId4"/>
    <p:sldId id="269" r:id="rId5"/>
    <p:sldId id="270" r:id="rId6"/>
    <p:sldId id="271" r:id="rId7"/>
    <p:sldId id="272" r:id="rId8"/>
    <p:sldId id="273" r:id="rId9"/>
    <p:sldId id="274" r:id="rId10"/>
    <p:sldId id="261" r:id="rId11"/>
    <p:sldId id="275"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 id="290" r:id="rId27"/>
    <p:sldId id="291" r:id="rId28"/>
    <p:sldId id="292" r:id="rId29"/>
    <p:sldId id="293" r:id="rId30"/>
    <p:sldId id="294" r:id="rId31"/>
    <p:sldId id="295" r:id="rId32"/>
    <p:sldId id="296" r:id="rId33"/>
    <p:sldId id="297" r:id="rId34"/>
    <p:sldId id="29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06"/>
    <p:restoredTop sz="94660"/>
  </p:normalViewPr>
  <p:slideViewPr>
    <p:cSldViewPr snapToGrid="0" snapToObjects="1">
      <p:cViewPr varScale="1">
        <p:scale>
          <a:sx n="90" d="100"/>
          <a:sy n="90" d="100"/>
        </p:scale>
        <p:origin x="1312"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1F61310-A2BB-6B47-B6D2-6142C9E187E7}" type="datetimeFigureOut">
              <a:rPr lang="en-US" smtClean="0"/>
              <a:pPr/>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F61310-A2BB-6B47-B6D2-6142C9E187E7}" type="datetimeFigureOut">
              <a:rPr lang="en-US" smtClean="0"/>
              <a:pPr/>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F61310-A2BB-6B47-B6D2-6142C9E187E7}" type="datetimeFigureOut">
              <a:rPr lang="en-US" smtClean="0"/>
              <a:pPr/>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1F61310-A2BB-6B47-B6D2-6142C9E187E7}" type="datetimeFigureOut">
              <a:rPr lang="en-US" smtClean="0"/>
              <a:pPr/>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1F61310-A2BB-6B47-B6D2-6142C9E187E7}" type="datetimeFigureOut">
              <a:rPr lang="en-US" smtClean="0"/>
              <a:pPr/>
              <a:t>11/1/19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1F61310-A2BB-6B47-B6D2-6142C9E187E7}" type="datetimeFigureOut">
              <a:rPr lang="en-US" smtClean="0"/>
              <a:pPr/>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1F61310-A2BB-6B47-B6D2-6142C9E187E7}" type="datetimeFigureOut">
              <a:rPr lang="en-US" smtClean="0"/>
              <a:pPr/>
              <a:t>11/1/19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1F61310-A2BB-6B47-B6D2-6142C9E187E7}" type="datetimeFigureOut">
              <a:rPr lang="en-US" smtClean="0"/>
              <a:pPr/>
              <a:t>11/1/19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F61310-A2BB-6B47-B6D2-6142C9E187E7}" type="datetimeFigureOut">
              <a:rPr lang="en-US" smtClean="0"/>
              <a:pPr/>
              <a:t>11/1/19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F61310-A2BB-6B47-B6D2-6142C9E187E7}" type="datetimeFigureOut">
              <a:rPr lang="en-US" smtClean="0"/>
              <a:pPr/>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1F61310-A2BB-6B47-B6D2-6142C9E187E7}" type="datetimeFigureOut">
              <a:rPr lang="en-US" smtClean="0"/>
              <a:pPr/>
              <a:t>11/1/19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61A2E4-32A1-9B49-A5A0-D60567F723E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13">
            <a:lum bright="-10000" contrast="-10000"/>
          </a:blip>
          <a:stretch>
            <a:fillRect/>
          </a:stretch>
        </p:blipFill>
        <p:spPr>
          <a:xfrm>
            <a:off x="0" y="0"/>
            <a:ext cx="9143999" cy="7023213"/>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F61310-A2BB-6B47-B6D2-6142C9E187E7}" type="datetimeFigureOut">
              <a:rPr lang="en-US" smtClean="0"/>
              <a:pPr/>
              <a:t>11/1/19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61A2E4-32A1-9B49-A5A0-D60567F723E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bg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FFFFFF"/>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FFFFFF"/>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FFFFFF"/>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FFFFFF"/>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FFFFFF"/>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786813"/>
            <a:ext cx="8288355" cy="4071186"/>
          </a:xfrm>
        </p:spPr>
        <p:txBody>
          <a:bodyPr>
            <a:normAutofit/>
          </a:bodyPr>
          <a:lstStyle/>
          <a:p>
            <a:pPr algn="ctr">
              <a:buNone/>
            </a:pPr>
            <a:r>
              <a:rPr lang="en-US" sz="3500" b="1" dirty="0">
                <a:effectLst>
                  <a:outerShdw blurRad="50800" dist="38100" dir="2700000">
                    <a:srgbClr val="000000">
                      <a:alpha val="43000"/>
                    </a:srgbClr>
                  </a:outerShdw>
                </a:effectLst>
              </a:rPr>
              <a:t>Some have argued of Jesus’s teachings on MDR, He was merely…</a:t>
            </a:r>
          </a:p>
          <a:p>
            <a:pPr algn="ctr">
              <a:buNone/>
            </a:pPr>
            <a:r>
              <a:rPr lang="en-US" sz="5000" b="1" dirty="0">
                <a:effectLst>
                  <a:outerShdw blurRad="50800" dist="38100" dir="2700000">
                    <a:srgbClr val="000000">
                      <a:alpha val="43000"/>
                    </a:srgbClr>
                  </a:outerShdw>
                </a:effectLst>
              </a:rPr>
              <a:t>“A Jew teaching Jews how to be good Jews.”</a:t>
            </a:r>
            <a:r>
              <a:rPr lang="en-US" sz="3500" b="1" dirty="0">
                <a:effectLst>
                  <a:outerShdw blurRad="50800" dist="38100" dir="2700000">
                    <a:srgbClr val="000000">
                      <a:alpha val="43000"/>
                    </a:srgbClr>
                  </a:outerShdw>
                </a:effectLst>
              </a:rPr>
              <a:t> </a:t>
            </a: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3</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Theories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1000" fill="hold"/>
                                        <p:tgtEl>
                                          <p:spTgt spid="3">
                                            <p:txEl>
                                              <p:pRg st="1" end="1"/>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1" end="1"/>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rmAutofit/>
          </a:bodyPr>
          <a:lstStyle/>
          <a:p>
            <a:pPr algn="ctr">
              <a:spcAft>
                <a:spcPts val="600"/>
              </a:spcAft>
              <a:buNone/>
            </a:pPr>
            <a:r>
              <a:rPr lang="en-US" sz="4200" b="1" dirty="0">
                <a:effectLst>
                  <a:outerShdw blurRad="50800" dist="38100" dir="2700000">
                    <a:srgbClr val="000000">
                      <a:alpha val="43000"/>
                    </a:srgbClr>
                  </a:outerShdw>
                </a:effectLst>
              </a:rPr>
              <a:t>A. Universal Moral Law</a:t>
            </a:r>
            <a:endParaRPr lang="en-US" sz="3600" b="1" dirty="0">
              <a:effectLst>
                <a:outerShdw blurRad="50800" dist="38100" dir="2700000">
                  <a:srgbClr val="000000">
                    <a:alpha val="43000"/>
                  </a:srgbClr>
                </a:outerShdw>
              </a:effectLst>
            </a:endParaRPr>
          </a:p>
          <a:p>
            <a:pPr marL="0" indent="0" algn="ctr">
              <a:spcAft>
                <a:spcPts val="600"/>
              </a:spcAft>
              <a:buNone/>
            </a:pPr>
            <a:r>
              <a:rPr lang="en-US" sz="3000" b="1" dirty="0">
                <a:effectLst>
                  <a:outerShdw blurRad="50800" dist="38100" dir="2700000">
                    <a:srgbClr val="000000">
                      <a:alpha val="43000"/>
                    </a:srgbClr>
                  </a:outerShdw>
                </a:effectLst>
              </a:rPr>
              <a:t>There has always been Divine law (Rom. 5:12-14)</a:t>
            </a:r>
          </a:p>
          <a:p>
            <a:pPr marL="0" indent="0" algn="ctr">
              <a:spcAft>
                <a:spcPts val="600"/>
              </a:spcAft>
              <a:buNone/>
            </a:pPr>
            <a:r>
              <a:rPr lang="en-US" sz="3000" b="1" dirty="0">
                <a:effectLst>
                  <a:outerShdw blurRad="50800" dist="38100" dir="2700000">
                    <a:srgbClr val="000000">
                      <a:alpha val="43000"/>
                    </a:srgbClr>
                  </a:outerShdw>
                </a:effectLst>
              </a:rPr>
              <a:t>“Sin is not imputed when there is no law” (Rom. 5:13)—“where there is no law there is no transgression” (Rom. 4:15)</a:t>
            </a:r>
          </a:p>
          <a:p>
            <a:pPr marL="0" indent="0" algn="ctr">
              <a:spcAft>
                <a:spcPts val="600"/>
              </a:spcAft>
              <a:buNone/>
            </a:pPr>
            <a:r>
              <a:rPr lang="en-US" sz="3000" b="1" dirty="0">
                <a:effectLst>
                  <a:outerShdw blurRad="50800" dist="38100" dir="2700000">
                    <a:srgbClr val="000000">
                      <a:alpha val="43000"/>
                    </a:srgbClr>
                  </a:outerShdw>
                </a:effectLst>
              </a:rPr>
              <a:t>What was the nature of this law?</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strVal val="#ppt_w*0.70"/>
                                          </p:val>
                                        </p:tav>
                                        <p:tav tm="100000">
                                          <p:val>
                                            <p:strVal val="#ppt_w"/>
                                          </p:val>
                                        </p:tav>
                                      </p:tavLst>
                                    </p:anim>
                                    <p:anim calcmode="lin" valueType="num">
                                      <p:cBhvr>
                                        <p:cTn id="8" dur="1000" fill="hold"/>
                                        <p:tgtEl>
                                          <p:spTgt spid="8"/>
                                        </p:tgtEl>
                                        <p:attrNameLst>
                                          <p:attrName>ppt_h</p:attrName>
                                        </p:attrNameLst>
                                      </p:cBhvr>
                                      <p:tavLst>
                                        <p:tav tm="0">
                                          <p:val>
                                            <p:strVal val="#ppt_h"/>
                                          </p:val>
                                        </p:tav>
                                        <p:tav tm="100000">
                                          <p:val>
                                            <p:strVal val="#ppt_h"/>
                                          </p:val>
                                        </p:tav>
                                      </p:tavLst>
                                    </p:anim>
                                    <p:animEffect transition="in" filter="fade">
                                      <p:cBhvr>
                                        <p:cTn id="9" dur="1000"/>
                                        <p:tgtEl>
                                          <p:spTgt spid="8"/>
                                        </p:tgtEl>
                                      </p:cBhvr>
                                    </p:animEffect>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0"/>
                                        <p:tgtEl>
                                          <p:spTgt spid="3">
                                            <p:txEl>
                                              <p:pRg st="0" end="0"/>
                                            </p:txEl>
                                          </p:spTgt>
                                        </p:tgtEl>
                                      </p:cBhvr>
                                    </p:animEffect>
                                    <p:anim calcmode="lin" valueType="num">
                                      <p:cBhvr>
                                        <p:cTn id="1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Effect transition="in" filter="fade">
                                      <p:cBhvr>
                                        <p:cTn id="20" dur="1000"/>
                                        <p:tgtEl>
                                          <p:spTgt spid="3">
                                            <p:txEl>
                                              <p:pRg st="1" end="1"/>
                                            </p:txEl>
                                          </p:spTgt>
                                        </p:tgtEl>
                                      </p:cBhvr>
                                    </p:animEffect>
                                    <p:anim calcmode="lin" valueType="num">
                                      <p:cBhvr>
                                        <p:cTn id="21"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fade">
                                      <p:cBhvr>
                                        <p:cTn id="27" dur="1000"/>
                                        <p:tgtEl>
                                          <p:spTgt spid="3">
                                            <p:txEl>
                                              <p:pRg st="2" end="2"/>
                                            </p:txEl>
                                          </p:spTgt>
                                        </p:tgtEl>
                                      </p:cBhvr>
                                    </p:animEffect>
                                    <p:anim calcmode="lin" valueType="num">
                                      <p:cBhvr>
                                        <p:cTn id="2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55" presetClass="entr" presetSubtype="0" fill="hold" grpId="0" nodeType="clickEffect">
                                  <p:stCondLst>
                                    <p:cond delay="0"/>
                                  </p:stCondLst>
                                  <p:childTnLst>
                                    <p:set>
                                      <p:cBhvr>
                                        <p:cTn id="33" dur="1" fill="hold">
                                          <p:stCondLst>
                                            <p:cond delay="0"/>
                                          </p:stCondLst>
                                        </p:cTn>
                                        <p:tgtEl>
                                          <p:spTgt spid="3">
                                            <p:txEl>
                                              <p:pRg st="3" end="3"/>
                                            </p:txEl>
                                          </p:spTgt>
                                        </p:tgtEl>
                                        <p:attrNameLst>
                                          <p:attrName>style.visibility</p:attrName>
                                        </p:attrNameLst>
                                      </p:cBhvr>
                                      <p:to>
                                        <p:strVal val="visible"/>
                                      </p:to>
                                    </p:set>
                                    <p:anim calcmode="lin" valueType="num">
                                      <p:cBhvr>
                                        <p:cTn id="34"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35"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36"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A. Universal Moral Law</a:t>
            </a:r>
            <a:endParaRPr lang="en-US" sz="3600" b="1" dirty="0">
              <a:effectLst>
                <a:outerShdw blurRad="50800" dist="38100" dir="2700000">
                  <a:srgbClr val="000000">
                    <a:alpha val="43000"/>
                  </a:srgbClr>
                </a:outerShdw>
              </a:effectLst>
            </a:endParaRPr>
          </a:p>
          <a:p>
            <a:pPr algn="ctr">
              <a:spcAft>
                <a:spcPts val="600"/>
              </a:spcAft>
              <a:buNone/>
            </a:pPr>
            <a:r>
              <a:rPr lang="en-US" sz="3000" b="1" dirty="0">
                <a:effectLst>
                  <a:outerShdw blurRad="50800" dist="38100" dir="2700000">
                    <a:srgbClr val="000000">
                      <a:alpha val="43000"/>
                    </a:srgbClr>
                  </a:outerShdw>
                </a:effectLst>
              </a:rPr>
              <a:t>Moral consciousness (Gen. 3:22)</a:t>
            </a:r>
          </a:p>
          <a:p>
            <a:pPr marL="0" indent="0" algn="ctr">
              <a:spcAft>
                <a:spcPts val="600"/>
              </a:spcAft>
              <a:buNone/>
            </a:pPr>
            <a:r>
              <a:rPr lang="en-US" sz="3000" b="1" dirty="0">
                <a:effectLst>
                  <a:outerShdw blurRad="50800" dist="38100" dir="2700000">
                    <a:srgbClr val="000000">
                      <a:alpha val="43000"/>
                    </a:srgbClr>
                  </a:outerShdw>
                </a:effectLst>
              </a:rPr>
              <a:t>Not instinct—“O LORD, I know the way of man is not in himself; It is not in man who walks to direct his own steps” (Jer. 10:23)</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A. Universal Moral Law</a:t>
            </a:r>
            <a:endParaRPr lang="en-US" sz="3600" b="1" dirty="0">
              <a:effectLst>
                <a:outerShdw blurRad="50800" dist="38100" dir="2700000">
                  <a:srgbClr val="000000">
                    <a:alpha val="43000"/>
                  </a:srgbClr>
                </a:outerShdw>
              </a:effectLst>
            </a:endParaRPr>
          </a:p>
          <a:p>
            <a:pPr marL="0" indent="0" algn="ctr">
              <a:spcAft>
                <a:spcPts val="600"/>
              </a:spcAft>
              <a:buNone/>
            </a:pPr>
            <a:r>
              <a:rPr lang="en-US" sz="3000" b="1" dirty="0">
                <a:effectLst>
                  <a:outerShdw blurRad="50800" dist="38100" dir="2700000">
                    <a:srgbClr val="000000">
                      <a:alpha val="43000"/>
                    </a:srgbClr>
                  </a:outerShdw>
                </a:effectLst>
              </a:rPr>
              <a:t>Accountability before God (Rom. 1:18-32)</a:t>
            </a:r>
          </a:p>
          <a:p>
            <a:pPr marL="0" indent="0" algn="ctr">
              <a:spcAft>
                <a:spcPts val="600"/>
              </a:spcAft>
              <a:buNone/>
            </a:pPr>
            <a:r>
              <a:rPr lang="en-US" sz="3000" b="1" dirty="0">
                <a:effectLst>
                  <a:outerShdw blurRad="50800" dist="38100" dir="2700000">
                    <a:srgbClr val="000000">
                      <a:alpha val="43000"/>
                    </a:srgbClr>
                  </a:outerShdw>
                </a:effectLst>
              </a:rPr>
              <a:t>God has “shown (</a:t>
            </a:r>
            <a:r>
              <a:rPr lang="en-US" sz="3000" b="1" i="1" dirty="0" err="1">
                <a:effectLst>
                  <a:outerShdw blurRad="50800" dist="38100" dir="2700000">
                    <a:srgbClr val="000000">
                      <a:alpha val="43000"/>
                    </a:srgbClr>
                  </a:outerShdw>
                </a:effectLst>
              </a:rPr>
              <a:t>phaneroō</a:t>
            </a:r>
            <a:r>
              <a:rPr lang="en-US" sz="3000" b="1" dirty="0">
                <a:effectLst>
                  <a:outerShdw blurRad="50800" dist="38100" dir="2700000">
                    <a:srgbClr val="000000">
                      <a:alpha val="43000"/>
                    </a:srgbClr>
                  </a:outerShdw>
                </a:effectLst>
              </a:rPr>
              <a:t>)”—“to make manifest or visible or known what has been hidden or unknown, to manifest, whether by words, or deeds, or in any other way” (Thayer)—to the world what may be known of God (Rom. 1:19)</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A. Universal Moral Law</a:t>
            </a:r>
            <a:endParaRPr lang="en-US" sz="3600" b="1" dirty="0">
              <a:effectLst>
                <a:outerShdw blurRad="50800" dist="38100" dir="2700000">
                  <a:srgbClr val="000000">
                    <a:alpha val="43000"/>
                  </a:srgbClr>
                </a:outerShdw>
              </a:effectLst>
            </a:endParaRPr>
          </a:p>
          <a:p>
            <a:pPr marL="514350" indent="-514350" algn="ctr">
              <a:spcAft>
                <a:spcPts val="600"/>
              </a:spcAft>
              <a:buNone/>
            </a:pPr>
            <a:r>
              <a:rPr lang="en-US" sz="3000" b="1" dirty="0">
                <a:effectLst>
                  <a:outerShdw blurRad="50800" dist="38100" dir="2700000">
                    <a:srgbClr val="000000">
                      <a:alpha val="43000"/>
                    </a:srgbClr>
                  </a:outerShdw>
                </a:effectLst>
              </a:rPr>
              <a:t> “His eternal power and Godhead” from the “things that are made” (Rom. 1:20)</a:t>
            </a:r>
          </a:p>
          <a:p>
            <a:pPr marL="0" indent="0" algn="ctr">
              <a:spcAft>
                <a:spcPts val="600"/>
              </a:spcAft>
              <a:buNone/>
            </a:pPr>
            <a:r>
              <a:rPr lang="en-US" sz="3000" b="1" dirty="0">
                <a:effectLst>
                  <a:outerShdw blurRad="50800" dist="38100" dir="2700000">
                    <a:srgbClr val="000000">
                      <a:alpha val="43000"/>
                    </a:srgbClr>
                  </a:outerShdw>
                </a:effectLst>
              </a:rPr>
              <a:t>But also—“knew God” (Rom. 1:21), yet “changed the glory of the incorruptible God into an image made like corruptible man—and birds and four-footed animals and creeping things” (Rom. 1:23)</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A. Universal Moral Law</a:t>
            </a:r>
            <a:endParaRPr lang="en-US" sz="3600" b="1" dirty="0">
              <a:effectLst>
                <a:outerShdw blurRad="50800" dist="38100" dir="2700000">
                  <a:srgbClr val="000000">
                    <a:alpha val="43000"/>
                  </a:srgbClr>
                </a:outerShdw>
              </a:effectLst>
            </a:endParaRPr>
          </a:p>
          <a:p>
            <a:pPr marL="0" indent="0" algn="ctr">
              <a:spcAft>
                <a:spcPts val="600"/>
              </a:spcAft>
              <a:buNone/>
            </a:pPr>
            <a:r>
              <a:rPr lang="en-US" sz="2800" b="1" dirty="0">
                <a:effectLst>
                  <a:outerShdw blurRad="50800" dist="38100" dir="2700000">
                    <a:srgbClr val="000000">
                      <a:alpha val="43000"/>
                    </a:srgbClr>
                  </a:outerShdw>
                </a:effectLst>
              </a:rPr>
              <a:t> “Exchanged the truth of God for the lie” (Rom. 1:25). Jesus said, “your word is truth” (John 17:17).</a:t>
            </a:r>
          </a:p>
          <a:p>
            <a:pPr marL="0" indent="0" algn="ctr">
              <a:spcAft>
                <a:spcPts val="600"/>
              </a:spcAft>
              <a:buNone/>
            </a:pPr>
            <a:r>
              <a:rPr lang="en-US" sz="2800" b="1" dirty="0">
                <a:effectLst>
                  <a:outerShdw blurRad="50800" dist="38100" dir="2700000">
                    <a:srgbClr val="000000">
                      <a:alpha val="43000"/>
                    </a:srgbClr>
                  </a:outerShdw>
                </a:effectLst>
              </a:rPr>
              <a:t>They chose not, “to retain God in their knowledge” (Rom. 1:28).</a:t>
            </a:r>
          </a:p>
          <a:p>
            <a:pPr marL="0" indent="0" algn="ctr">
              <a:spcAft>
                <a:spcPts val="600"/>
              </a:spcAft>
              <a:buNone/>
            </a:pPr>
            <a:r>
              <a:rPr lang="en-US" sz="2800" b="1" dirty="0">
                <a:effectLst>
                  <a:outerShdw blurRad="50800" dist="38100" dir="2700000">
                    <a:srgbClr val="000000">
                      <a:alpha val="43000"/>
                    </a:srgbClr>
                  </a:outerShdw>
                </a:effectLst>
              </a:rPr>
              <a:t>Knowing “the righteous judgment of God, that those who practice such things are deserving of death” (Rom. 1:32)</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A. Universal Moral Law</a:t>
            </a:r>
            <a:endParaRPr lang="en-US" sz="3600" b="1" dirty="0">
              <a:effectLst>
                <a:outerShdw blurRad="50800" dist="38100" dir="2700000">
                  <a:srgbClr val="000000">
                    <a:alpha val="43000"/>
                  </a:srgbClr>
                </a:outerShdw>
              </a:effectLst>
            </a:endParaRPr>
          </a:p>
          <a:p>
            <a:pPr marL="0" indent="0" algn="ctr">
              <a:spcAft>
                <a:spcPts val="600"/>
              </a:spcAft>
              <a:buNone/>
            </a:pPr>
            <a:r>
              <a:rPr lang="en-US" sz="2800" b="1" dirty="0">
                <a:effectLst>
                  <a:outerShdw blurRad="50800" dist="38100" dir="2700000">
                    <a:srgbClr val="000000">
                      <a:alpha val="43000"/>
                    </a:srgbClr>
                  </a:outerShdw>
                </a:effectLst>
              </a:rPr>
              <a:t> Clearly, God spoke to those in the past about His will, yet mankind chose to reject this knowledge.</a:t>
            </a:r>
          </a:p>
          <a:p>
            <a:pPr marL="0" indent="0" algn="ctr">
              <a:spcAft>
                <a:spcPts val="600"/>
              </a:spcAft>
              <a:buNone/>
            </a:pPr>
            <a:r>
              <a:rPr lang="en-US" sz="2800" b="1" dirty="0">
                <a:effectLst>
                  <a:outerShdw blurRad="50800" dist="38100" dir="2700000">
                    <a:srgbClr val="000000">
                      <a:alpha val="43000"/>
                    </a:srgbClr>
                  </a:outerShdw>
                </a:effectLst>
              </a:rPr>
              <a:t>God “at various times and in various ways spoke in time past to the fathers by the prophets” (Heb. 1:1).</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B. Marriage Law</a:t>
            </a:r>
            <a:endParaRPr lang="en-US" sz="3600" b="1" dirty="0">
              <a:effectLst>
                <a:outerShdw blurRad="50800" dist="38100" dir="2700000">
                  <a:srgbClr val="000000">
                    <a:alpha val="43000"/>
                  </a:srgbClr>
                </a:outerShdw>
              </a:effectLst>
            </a:endParaRPr>
          </a:p>
          <a:p>
            <a:pPr marL="0" indent="0" algn="ctr">
              <a:spcAft>
                <a:spcPts val="600"/>
              </a:spcAft>
              <a:buNone/>
            </a:pPr>
            <a:r>
              <a:rPr lang="en-US" sz="2600" b="1" dirty="0">
                <a:effectLst>
                  <a:outerShdw blurRad="50800" dist="38100" dir="2700000">
                    <a:srgbClr val="000000">
                      <a:alpha val="43000"/>
                    </a:srgbClr>
                  </a:outerShdw>
                </a:effectLst>
              </a:rPr>
              <a:t>Some principles seem common through all periods, but “moral” concepts pertaining to MDR (and other things) have clearly changed during different periods.</a:t>
            </a:r>
          </a:p>
          <a:p>
            <a:pPr marL="0" indent="0" algn="ctr">
              <a:spcAft>
                <a:spcPts val="600"/>
              </a:spcAft>
              <a:buNone/>
            </a:pPr>
            <a:r>
              <a:rPr lang="en-US" sz="2600" b="1" dirty="0">
                <a:effectLst>
                  <a:outerShdw blurRad="50800" dist="38100" dir="2700000">
                    <a:srgbClr val="000000">
                      <a:alpha val="43000"/>
                    </a:srgbClr>
                  </a:outerShdw>
                </a:effectLst>
              </a:rPr>
              <a:t>This side of the cross, all morality is determined by the teaching of Christ (John 12:47-48). </a:t>
            </a:r>
          </a:p>
          <a:p>
            <a:pPr marL="0" indent="0" algn="ctr">
              <a:spcAft>
                <a:spcPts val="600"/>
              </a:spcAft>
              <a:buNone/>
            </a:pPr>
            <a:r>
              <a:rPr lang="en-US" sz="2600" b="1" dirty="0">
                <a:effectLst>
                  <a:outerShdw blurRad="50800" dist="38100" dir="2700000">
                    <a:srgbClr val="000000">
                      <a:alpha val="43000"/>
                    </a:srgbClr>
                  </a:outerShdw>
                </a:effectLst>
              </a:rPr>
              <a:t>There is no separate moral law to which the world is accountable prior to baptism.</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B. Marriage Law</a:t>
            </a:r>
            <a:endParaRPr lang="en-US" sz="3600" b="1" dirty="0">
              <a:effectLst>
                <a:outerShdw blurRad="50800" dist="38100" dir="2700000">
                  <a:srgbClr val="000000">
                    <a:alpha val="43000"/>
                  </a:srgbClr>
                </a:outerShdw>
              </a:effectLst>
            </a:endParaRPr>
          </a:p>
          <a:p>
            <a:pPr marL="0" indent="0" algn="ctr">
              <a:spcAft>
                <a:spcPts val="600"/>
              </a:spcAft>
              <a:buNone/>
            </a:pPr>
            <a:r>
              <a:rPr lang="en-US" sz="3000" b="1" dirty="0">
                <a:effectLst>
                  <a:outerShdw blurRad="50800" dist="38100" dir="2700000">
                    <a:srgbClr val="000000">
                      <a:alpha val="43000"/>
                    </a:srgbClr>
                  </a:outerShdw>
                </a:effectLst>
              </a:rPr>
              <a:t>If divorce was always sinful, God commanded sin.</a:t>
            </a:r>
          </a:p>
          <a:p>
            <a:pPr marL="0" indent="0" algn="ctr">
              <a:spcAft>
                <a:spcPts val="600"/>
              </a:spcAft>
              <a:buNone/>
            </a:pPr>
            <a:r>
              <a:rPr lang="en-US" sz="3000" b="1" dirty="0">
                <a:effectLst>
                  <a:outerShdw blurRad="50800" dist="38100" dir="2700000">
                    <a:srgbClr val="000000">
                      <a:alpha val="43000"/>
                    </a:srgbClr>
                  </a:outerShdw>
                </a:effectLst>
              </a:rPr>
              <a:t>Abraham (Gen. 21:10-13; Gal. 4:30)</a:t>
            </a:r>
          </a:p>
          <a:p>
            <a:pPr marL="0" indent="0" algn="ctr">
              <a:spcAft>
                <a:spcPts val="600"/>
              </a:spcAft>
              <a:buNone/>
            </a:pPr>
            <a:r>
              <a:rPr lang="en-US" sz="3000" b="1" dirty="0">
                <a:effectLst>
                  <a:outerShdw blurRad="50800" dist="38100" dir="2700000">
                    <a:srgbClr val="000000">
                      <a:alpha val="43000"/>
                    </a:srgbClr>
                  </a:outerShdw>
                </a:effectLst>
              </a:rPr>
              <a:t>Mosaic Law (Exod. 21:11; Matt. 19:9; Deut. 24:1)</a:t>
            </a:r>
          </a:p>
          <a:p>
            <a:pPr marL="0" indent="0" algn="ctr">
              <a:spcAft>
                <a:spcPts val="600"/>
              </a:spcAft>
              <a:buNone/>
            </a:pPr>
            <a:r>
              <a:rPr lang="en-US" sz="3000" b="1" dirty="0">
                <a:effectLst>
                  <a:outerShdw blurRad="50800" dist="38100" dir="2700000">
                    <a:srgbClr val="000000">
                      <a:alpha val="43000"/>
                    </a:srgbClr>
                  </a:outerShdw>
                </a:effectLst>
              </a:rPr>
              <a:t>Ezra (9-10; Deut. 7:3-4; 1 Cor. 7:12-15)</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B. Marriage Law</a:t>
            </a:r>
            <a:endParaRPr lang="en-US" sz="3600" b="1" dirty="0">
              <a:effectLst>
                <a:outerShdw blurRad="50800" dist="38100" dir="2700000">
                  <a:srgbClr val="000000">
                    <a:alpha val="43000"/>
                  </a:srgbClr>
                </a:outerShdw>
              </a:effectLst>
            </a:endParaRPr>
          </a:p>
          <a:p>
            <a:pPr marL="0" indent="0" algn="ctr">
              <a:spcAft>
                <a:spcPts val="600"/>
              </a:spcAft>
              <a:buNone/>
            </a:pPr>
            <a:r>
              <a:rPr lang="en-US" sz="3000" b="1" dirty="0">
                <a:effectLst>
                  <a:outerShdw blurRad="50800" dist="38100" dir="2700000">
                    <a:srgbClr val="000000">
                      <a:alpha val="43000"/>
                    </a:srgbClr>
                  </a:outerShdw>
                </a:effectLst>
              </a:rPr>
              <a:t>Specific marriage Laws “from the beginning” have not been revealed</a:t>
            </a:r>
          </a:p>
          <a:p>
            <a:pPr marL="0" indent="0" algn="ctr">
              <a:spcAft>
                <a:spcPts val="600"/>
              </a:spcAft>
              <a:buNone/>
            </a:pPr>
            <a:r>
              <a:rPr lang="en-US" sz="3000" b="1" dirty="0">
                <a:effectLst>
                  <a:outerShdw blurRad="50800" dist="38100" dir="2700000">
                    <a:srgbClr val="000000">
                      <a:alpha val="43000"/>
                    </a:srgbClr>
                  </a:outerShdw>
                </a:effectLst>
              </a:rPr>
              <a:t>Premarital sex “disgraceful thing” which “ought not to be done” (Gen. 34:7)—Adultery “sin against God” (Gen. 39:9), but polygamy and </a:t>
            </a:r>
            <a:r>
              <a:rPr lang="en-US" sz="3000" b="1" dirty="0" err="1">
                <a:effectLst>
                  <a:outerShdw blurRad="50800" dist="38100" dir="2700000">
                    <a:srgbClr val="000000">
                      <a:alpha val="43000"/>
                    </a:srgbClr>
                  </a:outerShdw>
                </a:effectLst>
              </a:rPr>
              <a:t>concubinage</a:t>
            </a:r>
            <a:r>
              <a:rPr lang="en-US" sz="3000" b="1" dirty="0">
                <a:effectLst>
                  <a:outerShdw blurRad="50800" dist="38100" dir="2700000">
                    <a:srgbClr val="000000">
                      <a:alpha val="43000"/>
                    </a:srgbClr>
                  </a:outerShdw>
                </a:effectLst>
              </a:rPr>
              <a:t> are not spoken of in the same way.</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B. Marriage Law</a:t>
            </a:r>
            <a:endParaRPr lang="en-US" sz="3600" b="1" dirty="0">
              <a:effectLst>
                <a:outerShdw blurRad="50800" dist="38100" dir="2700000">
                  <a:srgbClr val="000000">
                    <a:alpha val="43000"/>
                  </a:srgbClr>
                </a:outerShdw>
              </a:effectLst>
            </a:endParaRPr>
          </a:p>
          <a:p>
            <a:pPr marL="0" indent="0" algn="ctr">
              <a:spcAft>
                <a:spcPts val="600"/>
              </a:spcAft>
              <a:buNone/>
            </a:pPr>
            <a:r>
              <a:rPr lang="en-US" sz="3000" b="1" dirty="0">
                <a:effectLst>
                  <a:outerShdw blurRad="50800" dist="38100" dir="2700000">
                    <a:srgbClr val="000000">
                      <a:alpha val="43000"/>
                    </a:srgbClr>
                  </a:outerShdw>
                </a:effectLst>
              </a:rPr>
              <a:t>Jesus’s teaching restores the original design intended at creation (Matt. 19:8).</a:t>
            </a:r>
          </a:p>
          <a:p>
            <a:pPr marL="0" indent="0" algn="ctr">
              <a:spcAft>
                <a:spcPts val="600"/>
              </a:spcAft>
              <a:buNone/>
            </a:pPr>
            <a:r>
              <a:rPr lang="en-US" sz="3000" b="1" dirty="0">
                <a:effectLst>
                  <a:outerShdw blurRad="50800" dist="38100" dir="2700000">
                    <a:srgbClr val="000000">
                      <a:alpha val="43000"/>
                    </a:srgbClr>
                  </a:outerShdw>
                </a:effectLst>
              </a:rPr>
              <a:t>Mosaic Law—gave controlled provisions for MDR and polygamy, to curb abuses and protect women.</a:t>
            </a:r>
          </a:p>
          <a:p>
            <a:pPr marL="0" indent="0" algn="ctr">
              <a:spcAft>
                <a:spcPts val="600"/>
              </a:spcAft>
              <a:buNone/>
            </a:pPr>
            <a:r>
              <a:rPr lang="en-US" sz="3000" b="1" dirty="0">
                <a:effectLst>
                  <a:outerShdw blurRad="50800" dist="38100" dir="2700000">
                    <a:srgbClr val="000000">
                      <a:alpha val="43000"/>
                    </a:srgbClr>
                  </a:outerShdw>
                </a:effectLst>
              </a:rPr>
              <a:t>To equate all laws in all periods ignores details and differences revealed about these periods.</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600476"/>
            <a:ext cx="8288355" cy="4257523"/>
          </a:xfrm>
        </p:spPr>
        <p:txBody>
          <a:bodyPr>
            <a:normAutofit/>
          </a:bodyPr>
          <a:lstStyle/>
          <a:p>
            <a:pPr algn="ctr">
              <a:buNone/>
            </a:pPr>
            <a:r>
              <a:rPr lang="en-US" sz="4500" b="1" dirty="0">
                <a:effectLst>
                  <a:outerShdw blurRad="50800" dist="38100" dir="2700000">
                    <a:srgbClr val="000000">
                      <a:alpha val="43000"/>
                    </a:srgbClr>
                  </a:outerShdw>
                </a:effectLst>
              </a:rPr>
              <a:t>Summary</a:t>
            </a:r>
          </a:p>
          <a:p>
            <a:pPr marL="460375" indent="-460375">
              <a:buNone/>
            </a:pPr>
            <a:r>
              <a:rPr lang="en-US" sz="3300" b="1" dirty="0">
                <a:effectLst>
                  <a:outerShdw blurRad="50800" dist="38100" dir="2700000">
                    <a:srgbClr val="000000">
                      <a:alpha val="43000"/>
                    </a:srgbClr>
                  </a:outerShdw>
                </a:effectLst>
              </a:rPr>
              <a:t>1.	From Adam to Christ a consistent universal moral law has been in place (Rom. 5:12-14).</a:t>
            </a:r>
          </a:p>
          <a:p>
            <a:pPr marL="858838" lvl="1" indent="-401638">
              <a:buNone/>
            </a:pPr>
            <a:r>
              <a:rPr lang="en-US" b="1" dirty="0">
                <a:effectLst>
                  <a:outerShdw blurRad="50800" dist="38100" dir="2700000">
                    <a:srgbClr val="000000">
                      <a:alpha val="43000"/>
                    </a:srgbClr>
                  </a:outerShdw>
                </a:effectLst>
              </a:rPr>
              <a:t>a.	Some speak of this as an oral revelation, while others speak of it as “instinctual” (Rom. 2:14-15).</a:t>
            </a:r>
          </a:p>
          <a:p>
            <a:pPr marL="858838" lvl="1" indent="-401638">
              <a:buNone/>
            </a:pPr>
            <a:r>
              <a:rPr lang="en-US" b="1" dirty="0" err="1">
                <a:effectLst>
                  <a:outerShdw blurRad="50800" dist="38100" dir="2700000">
                    <a:srgbClr val="000000">
                      <a:alpha val="43000"/>
                    </a:srgbClr>
                  </a:outerShdw>
                </a:effectLst>
              </a:rPr>
              <a:t>b</a:t>
            </a:r>
            <a:r>
              <a:rPr lang="en-US" b="1" dirty="0">
                <a:effectLst>
                  <a:outerShdw blurRad="50800" dist="38100" dir="2700000">
                    <a:srgbClr val="000000">
                      <a:alpha val="43000"/>
                    </a:srgbClr>
                  </a:outerShdw>
                </a:effectLst>
              </a:rPr>
              <a:t>. Some believe this extends to the present in the moral principles taught in the Gospel.</a:t>
            </a: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3</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Theories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B. Marriage Law</a:t>
            </a:r>
            <a:endParaRPr lang="en-US" sz="3600" b="1" dirty="0">
              <a:effectLst>
                <a:outerShdw blurRad="50800" dist="38100" dir="2700000">
                  <a:srgbClr val="000000">
                    <a:alpha val="43000"/>
                  </a:srgbClr>
                </a:outerShdw>
              </a:effectLst>
            </a:endParaRPr>
          </a:p>
          <a:p>
            <a:pPr marL="0" indent="0" algn="ctr">
              <a:spcAft>
                <a:spcPts val="600"/>
              </a:spcAft>
              <a:buNone/>
            </a:pPr>
            <a:r>
              <a:rPr lang="en-US" sz="3000" b="1" dirty="0">
                <a:effectLst>
                  <a:outerShdw blurRad="50800" dist="38100" dir="2700000">
                    <a:srgbClr val="000000">
                      <a:alpha val="43000"/>
                    </a:srgbClr>
                  </a:outerShdw>
                </a:effectLst>
              </a:rPr>
              <a:t>“What God has joined together, let not man separate” (Matt. 19:6b; Mark 10:9).</a:t>
            </a:r>
          </a:p>
          <a:p>
            <a:pPr marL="0" indent="0" algn="ctr">
              <a:spcAft>
                <a:spcPts val="600"/>
              </a:spcAft>
              <a:buNone/>
            </a:pPr>
            <a:r>
              <a:rPr lang="en-US" sz="3000" b="1" dirty="0">
                <a:effectLst>
                  <a:outerShdw blurRad="50800" dist="38100" dir="2700000">
                    <a:srgbClr val="000000">
                      <a:alpha val="43000"/>
                    </a:srgbClr>
                  </a:outerShdw>
                </a:effectLst>
              </a:rPr>
              <a:t>In  lawful marriage, God acts as “witness” to the “covenant” (Mal. 2:14) made between a man and a woman in order to “make them one” (Mal. 2:15).</a:t>
            </a:r>
          </a:p>
          <a:p>
            <a:pPr marL="0" indent="0" algn="ctr">
              <a:spcAft>
                <a:spcPts val="600"/>
              </a:spcAft>
              <a:buNone/>
            </a:pPr>
            <a:r>
              <a:rPr lang="en-US" sz="3000" b="1" dirty="0">
                <a:effectLst>
                  <a:outerShdw blurRad="50800" dist="38100" dir="2700000">
                    <a:srgbClr val="000000">
                      <a:alpha val="43000"/>
                    </a:srgbClr>
                  </a:outerShdw>
                </a:effectLst>
              </a:rPr>
              <a:t>God does not </a:t>
            </a:r>
            <a:r>
              <a:rPr lang="en-US" sz="3000" b="1" i="1" dirty="0">
                <a:effectLst>
                  <a:outerShdw blurRad="50800" dist="38100" dir="2700000">
                    <a:srgbClr val="000000">
                      <a:alpha val="43000"/>
                    </a:srgbClr>
                  </a:outerShdw>
                </a:effectLst>
              </a:rPr>
              <a:t>join </a:t>
            </a:r>
            <a:r>
              <a:rPr lang="en-US" sz="3000" b="1" dirty="0">
                <a:effectLst>
                  <a:outerShdw blurRad="50800" dist="38100" dir="2700000">
                    <a:srgbClr val="000000">
                      <a:alpha val="43000"/>
                    </a:srgbClr>
                  </a:outerShdw>
                </a:effectLst>
              </a:rPr>
              <a:t>or </a:t>
            </a:r>
            <a:r>
              <a:rPr lang="en-US" sz="3000" b="1" i="1" dirty="0">
                <a:effectLst>
                  <a:outerShdw blurRad="50800" dist="38100" dir="2700000">
                    <a:srgbClr val="000000">
                      <a:alpha val="43000"/>
                    </a:srgbClr>
                  </a:outerShdw>
                </a:effectLst>
              </a:rPr>
              <a:t>make one</a:t>
            </a:r>
            <a:r>
              <a:rPr lang="en-US" sz="3000" b="1" dirty="0">
                <a:effectLst>
                  <a:outerShdw blurRad="50800" dist="38100" dir="2700000">
                    <a:srgbClr val="000000">
                      <a:alpha val="43000"/>
                    </a:srgbClr>
                  </a:outerShdw>
                </a:effectLst>
              </a:rPr>
              <a:t> unlawful marriage.</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B. Marriage Law</a:t>
            </a:r>
            <a:endParaRPr lang="en-US" sz="3600" b="1" dirty="0">
              <a:effectLst>
                <a:outerShdw blurRad="50800" dist="38100" dir="2700000">
                  <a:srgbClr val="000000">
                    <a:alpha val="43000"/>
                  </a:srgbClr>
                </a:outerShdw>
              </a:effectLst>
            </a:endParaRPr>
          </a:p>
          <a:p>
            <a:pPr marL="0" indent="0" algn="ctr">
              <a:spcAft>
                <a:spcPts val="600"/>
              </a:spcAft>
              <a:buNone/>
            </a:pPr>
            <a:r>
              <a:rPr lang="en-US" sz="3000" b="1" dirty="0">
                <a:effectLst>
                  <a:outerShdw blurRad="50800" dist="38100" dir="2700000">
                    <a:srgbClr val="000000">
                      <a:alpha val="43000"/>
                    </a:srgbClr>
                  </a:outerShdw>
                </a:effectLst>
              </a:rPr>
              <a:t>If God has not “joined” people, it is not “forbidding marriage” to urge the end of unlawful marriage.</a:t>
            </a:r>
          </a:p>
          <a:p>
            <a:pPr marL="0" indent="0" algn="ctr">
              <a:spcAft>
                <a:spcPts val="600"/>
              </a:spcAft>
              <a:buNone/>
            </a:pPr>
            <a:r>
              <a:rPr lang="en-US" sz="3000" b="1" dirty="0">
                <a:effectLst>
                  <a:outerShdw blurRad="50800" dist="38100" dir="2700000">
                    <a:srgbClr val="000000">
                      <a:alpha val="43000"/>
                    </a:srgbClr>
                  </a:outerShdw>
                </a:effectLst>
              </a:rPr>
              <a:t>Ezra—“make confession…do His will; separate yourselves from…the pagan wives” (Ezra 10:11)</a:t>
            </a:r>
          </a:p>
          <a:p>
            <a:pPr marL="0" indent="0" algn="ctr">
              <a:spcAft>
                <a:spcPts val="600"/>
              </a:spcAft>
              <a:buNone/>
            </a:pPr>
            <a:r>
              <a:rPr lang="en-US" sz="3000" b="1" dirty="0">
                <a:effectLst>
                  <a:outerShdw blurRad="50800" dist="38100" dir="2700000">
                    <a:srgbClr val="000000">
                      <a:alpha val="43000"/>
                    </a:srgbClr>
                  </a:outerShdw>
                </a:effectLst>
              </a:rPr>
              <a:t>John the Baptist—“It is not lawful for you to have her” (Matt. 14:4) </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C. New Law</a:t>
            </a:r>
            <a:endParaRPr lang="en-US" sz="3600" b="1" dirty="0">
              <a:effectLst>
                <a:outerShdw blurRad="50800" dist="38100" dir="2700000">
                  <a:srgbClr val="000000">
                    <a:alpha val="43000"/>
                  </a:srgbClr>
                </a:outerShdw>
              </a:effectLst>
            </a:endParaRPr>
          </a:p>
          <a:p>
            <a:pPr marL="0" indent="0" algn="ctr">
              <a:spcAft>
                <a:spcPts val="600"/>
              </a:spcAft>
              <a:buNone/>
            </a:pPr>
            <a:r>
              <a:rPr lang="en-US" sz="3000" b="1" dirty="0">
                <a:effectLst>
                  <a:outerShdw blurRad="50800" dist="38100" dir="2700000">
                    <a:srgbClr val="000000">
                      <a:alpha val="43000"/>
                    </a:srgbClr>
                  </a:outerShdw>
                </a:effectLst>
              </a:rPr>
              <a:t>Jesus was to be a “lawgiver” (Gen. 49:10). </a:t>
            </a:r>
          </a:p>
          <a:p>
            <a:pPr marL="0" indent="0" algn="ctr">
              <a:spcAft>
                <a:spcPts val="600"/>
              </a:spcAft>
              <a:buNone/>
            </a:pPr>
            <a:r>
              <a:rPr lang="en-US" sz="3000" b="1" dirty="0">
                <a:effectLst>
                  <a:outerShdw blurRad="50800" dist="38100" dir="2700000">
                    <a:srgbClr val="000000">
                      <a:alpha val="43000"/>
                    </a:srgbClr>
                  </a:outerShdw>
                </a:effectLst>
              </a:rPr>
              <a:t>The New Covenant would proclaim “laws” written on the heart  (Jer. 31:33; Heb. 8:10). </a:t>
            </a:r>
          </a:p>
          <a:p>
            <a:pPr marL="0" indent="0" algn="ctr">
              <a:spcAft>
                <a:spcPts val="600"/>
              </a:spcAft>
              <a:buNone/>
            </a:pPr>
            <a:r>
              <a:rPr lang="en-US" sz="3000" b="1" dirty="0">
                <a:effectLst>
                  <a:outerShdw blurRad="50800" dist="38100" dir="2700000">
                    <a:srgbClr val="000000">
                      <a:alpha val="43000"/>
                    </a:srgbClr>
                  </a:outerShdw>
                </a:effectLst>
              </a:rPr>
              <a:t>Mosaic Law, not merely the debt of sin, ended at the cross (Col. 2:14; 2 Cor. 3:7-8; Rom. 10:4).</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C. New Law</a:t>
            </a:r>
            <a:endParaRPr lang="en-US" sz="3600" b="1" dirty="0">
              <a:effectLst>
                <a:outerShdw blurRad="50800" dist="38100" dir="2700000">
                  <a:srgbClr val="000000">
                    <a:alpha val="43000"/>
                  </a:srgbClr>
                </a:outerShdw>
              </a:effectLst>
            </a:endParaRPr>
          </a:p>
          <a:p>
            <a:pPr marL="0" indent="0" algn="ctr">
              <a:spcAft>
                <a:spcPts val="600"/>
              </a:spcAft>
              <a:buNone/>
            </a:pPr>
            <a:r>
              <a:rPr lang="en-US" sz="2800" b="1" dirty="0">
                <a:effectLst>
                  <a:outerShdw blurRad="50800" dist="38100" dir="2700000">
                    <a:srgbClr val="000000">
                      <a:alpha val="43000"/>
                    </a:srgbClr>
                  </a:outerShdw>
                </a:effectLst>
              </a:rPr>
              <a:t>Israel was commanded to “hear” the promised messianic Prophet like Moses (Deut. 18:15). </a:t>
            </a:r>
          </a:p>
          <a:p>
            <a:pPr marL="0" indent="0" algn="ctr">
              <a:spcAft>
                <a:spcPts val="600"/>
              </a:spcAft>
              <a:buNone/>
            </a:pPr>
            <a:r>
              <a:rPr lang="en-US" sz="2800" b="1" dirty="0">
                <a:effectLst>
                  <a:outerShdw blurRad="50800" dist="38100" dir="2700000">
                    <a:srgbClr val="000000">
                      <a:alpha val="43000"/>
                    </a:srgbClr>
                  </a:outerShdw>
                </a:effectLst>
              </a:rPr>
              <a:t>Jesus’s teaching—“But I say to you” (Matt. 5:22, 28, 32, 34, 44, et. al.)—asserted distinct authority. </a:t>
            </a:r>
          </a:p>
          <a:p>
            <a:pPr marL="0" indent="0" algn="ctr">
              <a:spcAft>
                <a:spcPts val="600"/>
              </a:spcAft>
              <a:buNone/>
            </a:pPr>
            <a:r>
              <a:rPr lang="en-US" sz="2800" b="1" dirty="0">
                <a:effectLst>
                  <a:outerShdw blurRad="50800" dist="38100" dir="2700000">
                    <a:srgbClr val="000000">
                      <a:alpha val="43000"/>
                    </a:srgbClr>
                  </a:outerShdw>
                </a:effectLst>
              </a:rPr>
              <a:t>He was teaching “the kingdom”—“And Jesus went about all Galilee, teaching in their synagogues, preaching the gospel of the kingdom” (Matt. 4:23</a:t>
            </a:r>
            <a:r>
              <a:rPr lang="en-US" sz="3000" b="1" dirty="0">
                <a:effectLst>
                  <a:outerShdw blurRad="50800" dist="38100" dir="2700000">
                    <a:srgbClr val="000000">
                      <a:alpha val="43000"/>
                    </a:srgbClr>
                  </a:outerShdw>
                </a:effectLst>
              </a:rPr>
              <a:t>).</a:t>
            </a:r>
          </a:p>
          <a:p>
            <a:pPr marL="0" indent="0" algn="ctr">
              <a:spcAft>
                <a:spcPts val="600"/>
              </a:spcAft>
              <a:buNone/>
            </a:pPr>
            <a:r>
              <a:rPr lang="en-US" sz="3000" b="1" dirty="0">
                <a:effectLst>
                  <a:outerShdw blurRad="50800" dist="38100" dir="2700000">
                    <a:srgbClr val="000000">
                      <a:alpha val="43000"/>
                    </a:srgbClr>
                  </a:outerShdw>
                </a:effectLst>
              </a:rPr>
              <a:t> </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C. New Law</a:t>
            </a:r>
            <a:endParaRPr lang="en-US" sz="3600" b="1" dirty="0">
              <a:effectLst>
                <a:outerShdw blurRad="50800" dist="38100" dir="2700000">
                  <a:srgbClr val="000000">
                    <a:alpha val="43000"/>
                  </a:srgbClr>
                </a:outerShdw>
              </a:effectLst>
            </a:endParaRPr>
          </a:p>
          <a:p>
            <a:pPr marL="0" indent="0" algn="ctr">
              <a:spcAft>
                <a:spcPts val="600"/>
              </a:spcAft>
              <a:buNone/>
            </a:pPr>
            <a:r>
              <a:rPr lang="en-US" sz="2800" b="1" dirty="0">
                <a:effectLst>
                  <a:outerShdw blurRad="50800" dist="38100" dir="2700000">
                    <a:srgbClr val="000000">
                      <a:alpha val="43000"/>
                    </a:srgbClr>
                  </a:outerShdw>
                </a:effectLst>
              </a:rPr>
              <a:t>Error of </a:t>
            </a:r>
            <a:r>
              <a:rPr lang="en-US" sz="2800" b="1" dirty="0" err="1">
                <a:effectLst>
                  <a:outerShdw blurRad="50800" dist="38100" dir="2700000">
                    <a:srgbClr val="000000">
                      <a:alpha val="43000"/>
                    </a:srgbClr>
                  </a:outerShdw>
                </a:effectLst>
              </a:rPr>
              <a:t>Judaizing</a:t>
            </a:r>
            <a:r>
              <a:rPr lang="en-US" sz="2800" b="1" dirty="0">
                <a:effectLst>
                  <a:outerShdw blurRad="50800" dist="38100" dir="2700000">
                    <a:srgbClr val="000000">
                      <a:alpha val="43000"/>
                    </a:srgbClr>
                  </a:outerShdw>
                </a:effectLst>
              </a:rPr>
              <a:t> teachers was teaching disciples to “keep the Law of Moses” (Acts 15:5).</a:t>
            </a:r>
          </a:p>
          <a:p>
            <a:pPr marL="0" indent="0" algn="ctr">
              <a:spcAft>
                <a:spcPts val="600"/>
              </a:spcAft>
              <a:buNone/>
            </a:pPr>
            <a:r>
              <a:rPr lang="en-US" sz="2800" b="1" dirty="0">
                <a:effectLst>
                  <a:outerShdw blurRad="50800" dist="38100" dir="2700000">
                    <a:srgbClr val="000000">
                      <a:alpha val="43000"/>
                    </a:srgbClr>
                  </a:outerShdw>
                </a:effectLst>
              </a:rPr>
              <a:t>If there is only one law why would this be wrong?</a:t>
            </a:r>
          </a:p>
          <a:p>
            <a:pPr marL="0" indent="0" algn="ctr">
              <a:spcAft>
                <a:spcPts val="600"/>
              </a:spcAft>
              <a:buNone/>
            </a:pPr>
            <a:r>
              <a:rPr lang="en-US" sz="2800" b="1" dirty="0">
                <a:effectLst>
                  <a:outerShdw blurRad="50800" dist="38100" dir="2700000">
                    <a:srgbClr val="000000">
                      <a:alpha val="43000"/>
                    </a:srgbClr>
                  </a:outerShdw>
                </a:effectLst>
              </a:rPr>
              <a:t>If there was no new Law, Christ could not be High Priest (Heb. 7:12).</a:t>
            </a:r>
          </a:p>
          <a:p>
            <a:pPr marL="0" indent="0" algn="ctr">
              <a:spcAft>
                <a:spcPts val="600"/>
              </a:spcAft>
              <a:buNone/>
            </a:pPr>
            <a:r>
              <a:rPr lang="en-US" sz="2800" b="1" dirty="0">
                <a:effectLst>
                  <a:outerShdw blurRad="50800" dist="38100" dir="2700000">
                    <a:srgbClr val="000000">
                      <a:alpha val="43000"/>
                    </a:srgbClr>
                  </a:outerShdw>
                </a:effectLst>
              </a:rPr>
              <a:t>Clearly, Jesus brought a new standard of law to which all are now accountable (1 Cor. 9:21). </a:t>
            </a:r>
          </a:p>
          <a:p>
            <a:pPr marL="0" indent="0" algn="ctr">
              <a:spcAft>
                <a:spcPts val="600"/>
              </a:spcAft>
              <a:buNone/>
            </a:pPr>
            <a:r>
              <a:rPr lang="en-US" sz="3000" b="1" dirty="0">
                <a:effectLst>
                  <a:outerShdw blurRad="50800" dist="38100" dir="2700000">
                    <a:srgbClr val="000000">
                      <a:alpha val="43000"/>
                    </a:srgbClr>
                  </a:outerShdw>
                </a:effectLst>
              </a:rPr>
              <a:t> </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1000" fill="hold"/>
                                        <p:tgtEl>
                                          <p:spTgt spid="3">
                                            <p:txEl>
                                              <p:pRg st="4" end="4"/>
                                            </p:txEl>
                                          </p:spTgt>
                                        </p:tgtEl>
                                        <p:attrNameLst>
                                          <p:attrName>ppt_w</p:attrName>
                                        </p:attrNameLst>
                                      </p:cBhvr>
                                      <p:tavLst>
                                        <p:tav tm="0">
                                          <p:val>
                                            <p:strVal val="#ppt_w*0.70"/>
                                          </p:val>
                                        </p:tav>
                                        <p:tav tm="100000">
                                          <p:val>
                                            <p:strVal val="#ppt_w"/>
                                          </p:val>
                                        </p:tav>
                                      </p:tavLst>
                                    </p:anim>
                                    <p:anim calcmode="lin" valueType="num">
                                      <p:cBhvr>
                                        <p:cTn id="29" dur="1000" fill="hold"/>
                                        <p:tgtEl>
                                          <p:spTgt spid="3">
                                            <p:txEl>
                                              <p:pRg st="4" end="4"/>
                                            </p:txEl>
                                          </p:spTgt>
                                        </p:tgtEl>
                                        <p:attrNameLst>
                                          <p:attrName>ppt_h</p:attrName>
                                        </p:attrNameLst>
                                      </p:cBhvr>
                                      <p:tavLst>
                                        <p:tav tm="0">
                                          <p:val>
                                            <p:strVal val="#ppt_h"/>
                                          </p:val>
                                        </p:tav>
                                        <p:tav tm="100000">
                                          <p:val>
                                            <p:strVal val="#ppt_h"/>
                                          </p:val>
                                        </p:tav>
                                      </p:tavLst>
                                    </p:anim>
                                    <p:animEffect transition="in" filter="fade">
                                      <p:cBhvr>
                                        <p:cTn id="30"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C. New Law</a:t>
            </a:r>
            <a:endParaRPr lang="en-US" sz="3600" b="1" dirty="0">
              <a:effectLst>
                <a:outerShdw blurRad="50800" dist="38100" dir="2700000">
                  <a:srgbClr val="000000">
                    <a:alpha val="43000"/>
                  </a:srgbClr>
                </a:outerShdw>
              </a:effectLst>
            </a:endParaRPr>
          </a:p>
          <a:p>
            <a:pPr marL="0" indent="0" algn="ctr">
              <a:spcAft>
                <a:spcPts val="600"/>
              </a:spcAft>
              <a:buNone/>
            </a:pPr>
            <a:r>
              <a:rPr lang="en-US" sz="2800" b="1" dirty="0">
                <a:effectLst>
                  <a:outerShdw blurRad="50800" dist="38100" dir="2700000">
                    <a:srgbClr val="000000">
                      <a:alpha val="43000"/>
                    </a:srgbClr>
                  </a:outerShdw>
                </a:effectLst>
              </a:rPr>
              <a:t>“Moral” vs. “ceremonial law”—artificial distinction</a:t>
            </a:r>
          </a:p>
          <a:p>
            <a:pPr marL="0" indent="0" algn="ctr">
              <a:spcAft>
                <a:spcPts val="600"/>
              </a:spcAft>
              <a:buNone/>
            </a:pPr>
            <a:r>
              <a:rPr lang="en-US" sz="2800" b="1" dirty="0">
                <a:effectLst>
                  <a:outerShdw blurRad="50800" dist="38100" dir="2700000">
                    <a:srgbClr val="000000">
                      <a:alpha val="43000"/>
                    </a:srgbClr>
                  </a:outerShdw>
                </a:effectLst>
              </a:rPr>
              <a:t>God expects obedience to all aspects of His word whatever the time or terms required.</a:t>
            </a:r>
          </a:p>
          <a:p>
            <a:pPr marL="0" indent="0" algn="ctr">
              <a:spcAft>
                <a:spcPts val="600"/>
              </a:spcAft>
              <a:buNone/>
            </a:pPr>
            <a:r>
              <a:rPr lang="en-US" sz="2800" b="1" dirty="0">
                <a:effectLst>
                  <a:outerShdw blurRad="50800" dist="38100" dir="2700000">
                    <a:srgbClr val="000000">
                      <a:alpha val="43000"/>
                    </a:srgbClr>
                  </a:outerShdw>
                </a:effectLst>
              </a:rPr>
              <a:t>“Man lives by every word that proceeds from the mouth of the LORD” (Deut. 8:3; cf. Matt. 4:4).</a:t>
            </a:r>
          </a:p>
          <a:p>
            <a:pPr marL="0" indent="0" algn="ctr">
              <a:spcAft>
                <a:spcPts val="600"/>
              </a:spcAft>
              <a:buNone/>
            </a:pPr>
            <a:r>
              <a:rPr lang="en-US" sz="2800" b="1" dirty="0">
                <a:effectLst>
                  <a:outerShdw blurRad="50800" dist="38100" dir="2700000">
                    <a:srgbClr val="000000">
                      <a:alpha val="43000"/>
                    </a:srgbClr>
                  </a:outerShdw>
                </a:effectLst>
              </a:rPr>
              <a:t>“Every commandment which I command you today you must be careful to observe” (Deut. 8:1a).</a:t>
            </a:r>
            <a:endParaRPr lang="en-US" sz="3000" b="1" dirty="0">
              <a:effectLst>
                <a:outerShdw blurRad="50800" dist="38100" dir="2700000">
                  <a:srgbClr val="000000">
                    <a:alpha val="43000"/>
                  </a:srgbClr>
                </a:outerShdw>
              </a:effectLst>
            </a:endParaRP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C. New Law</a:t>
            </a:r>
            <a:endParaRPr lang="en-US" sz="3600" b="1" dirty="0">
              <a:effectLst>
                <a:outerShdw blurRad="50800" dist="38100" dir="2700000">
                  <a:srgbClr val="000000">
                    <a:alpha val="43000"/>
                  </a:srgbClr>
                </a:outerShdw>
              </a:effectLst>
            </a:endParaRPr>
          </a:p>
          <a:p>
            <a:pPr marL="0" indent="0" algn="ctr">
              <a:spcAft>
                <a:spcPts val="600"/>
              </a:spcAft>
              <a:buNone/>
            </a:pPr>
            <a:r>
              <a:rPr lang="en-US" sz="2800" b="1" dirty="0">
                <a:effectLst>
                  <a:outerShdw blurRad="50800" dist="38100" dir="2700000">
                    <a:srgbClr val="000000">
                      <a:alpha val="43000"/>
                    </a:srgbClr>
                  </a:outerShdw>
                </a:effectLst>
              </a:rPr>
              <a:t>Mosaic and Patriarchal Law didn’t teach baptism and the Lord’s Supper nor were its terms regarding MDR the same as the Law of Christ.</a:t>
            </a:r>
          </a:p>
          <a:p>
            <a:pPr marL="0" indent="0" algn="ctr">
              <a:spcAft>
                <a:spcPts val="600"/>
              </a:spcAft>
              <a:buNone/>
            </a:pPr>
            <a:r>
              <a:rPr lang="en-US" sz="2800" b="1" dirty="0">
                <a:effectLst>
                  <a:outerShdw blurRad="50800" dist="38100" dir="2700000">
                    <a:srgbClr val="000000">
                      <a:alpha val="43000"/>
                    </a:srgbClr>
                  </a:outerShdw>
                </a:effectLst>
              </a:rPr>
              <a:t>Doesn’t make God a “respecter of persons”</a:t>
            </a:r>
          </a:p>
          <a:p>
            <a:pPr marL="0" indent="0" algn="ctr">
              <a:spcAft>
                <a:spcPts val="600"/>
              </a:spcAft>
              <a:buNone/>
            </a:pPr>
            <a:r>
              <a:rPr lang="en-US" sz="2800" b="1" dirty="0">
                <a:effectLst>
                  <a:outerShdw blurRad="50800" dist="38100" dir="2700000">
                    <a:srgbClr val="000000">
                      <a:alpha val="43000"/>
                    </a:srgbClr>
                  </a:outerShdw>
                </a:effectLst>
              </a:rPr>
              <a:t>God, “at various times and in various ways spoke in time past to the fathers by the prophets” (Heb. 1:1).</a:t>
            </a:r>
            <a:r>
              <a:rPr lang="en-US" sz="3000" b="1" dirty="0">
                <a:effectLst>
                  <a:outerShdw blurRad="50800" dist="38100" dir="2700000">
                    <a:srgbClr val="000000">
                      <a:alpha val="43000"/>
                    </a:srgbClr>
                  </a:outerShdw>
                </a:effectLst>
              </a:rPr>
              <a:t> </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D. Force of 1 Corinthians 7</a:t>
            </a:r>
            <a:endParaRPr lang="en-US" sz="3600" b="1" dirty="0">
              <a:effectLst>
                <a:outerShdw blurRad="50800" dist="38100" dir="2700000">
                  <a:srgbClr val="000000">
                    <a:alpha val="43000"/>
                  </a:srgbClr>
                </a:outerShdw>
              </a:effectLst>
            </a:endParaRPr>
          </a:p>
          <a:p>
            <a:pPr marL="0" indent="0" algn="ctr">
              <a:spcAft>
                <a:spcPts val="600"/>
              </a:spcAft>
              <a:buNone/>
            </a:pPr>
            <a:r>
              <a:rPr lang="en-US" sz="2800" b="1" dirty="0">
                <a:effectLst>
                  <a:outerShdw blurRad="50800" dist="38100" dir="2700000">
                    <a:srgbClr val="000000">
                      <a:alpha val="43000"/>
                    </a:srgbClr>
                  </a:outerShdw>
                </a:effectLst>
              </a:rPr>
              <a:t>Odd argumentation—1 Corinthians 7 → Christians; Jesus → Jews (on Mosaic Law)</a:t>
            </a:r>
          </a:p>
          <a:p>
            <a:pPr marL="0" indent="0" algn="ctr">
              <a:spcAft>
                <a:spcPts val="600"/>
              </a:spcAft>
              <a:buNone/>
            </a:pPr>
            <a:r>
              <a:rPr lang="en-US" sz="2800" b="1" dirty="0">
                <a:effectLst>
                  <a:outerShdw blurRad="50800" dist="38100" dir="2700000">
                    <a:srgbClr val="000000">
                      <a:alpha val="43000"/>
                    </a:srgbClr>
                  </a:outerShdw>
                </a:effectLst>
              </a:rPr>
              <a:t>If Patriarchal Law = Mosaic Law = the Law of Christ on MDR wouldn’t they all apply equally to any audience?</a:t>
            </a:r>
            <a:r>
              <a:rPr lang="en-US" sz="3000" b="1" dirty="0">
                <a:effectLst>
                  <a:outerShdw blurRad="50800" dist="38100" dir="2700000">
                    <a:srgbClr val="000000">
                      <a:alpha val="43000"/>
                    </a:srgbClr>
                  </a:outerShdw>
                </a:effectLst>
              </a:rPr>
              <a:t> </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D. Force of 1 Corinthians 7</a:t>
            </a:r>
            <a:endParaRPr lang="en-US" sz="3600" b="1" dirty="0">
              <a:effectLst>
                <a:outerShdw blurRad="50800" dist="38100" dir="2700000">
                  <a:srgbClr val="000000">
                    <a:alpha val="43000"/>
                  </a:srgbClr>
                </a:outerShdw>
              </a:effectLst>
            </a:endParaRPr>
          </a:p>
          <a:p>
            <a:pPr marL="0" indent="0" algn="ctr">
              <a:spcAft>
                <a:spcPts val="400"/>
              </a:spcAft>
              <a:buNone/>
            </a:pPr>
            <a:r>
              <a:rPr lang="en-US" sz="2800" b="1" dirty="0">
                <a:effectLst>
                  <a:outerShdw blurRad="50800" dist="38100" dir="2700000">
                    <a:srgbClr val="000000">
                      <a:alpha val="43000"/>
                    </a:srgbClr>
                  </a:outerShdw>
                </a:effectLst>
              </a:rPr>
              <a:t>1 Corinthians 7 is irreconcilable with Mosaic Law</a:t>
            </a:r>
          </a:p>
          <a:p>
            <a:pPr marL="0" indent="0" algn="ctr">
              <a:spcAft>
                <a:spcPts val="400"/>
              </a:spcAft>
              <a:buNone/>
            </a:pPr>
            <a:r>
              <a:rPr lang="en-US" sz="2800" b="1" dirty="0">
                <a:effectLst>
                  <a:outerShdw blurRad="50800" dist="38100" dir="2700000">
                    <a:srgbClr val="000000">
                      <a:alpha val="43000"/>
                    </a:srgbClr>
                  </a:outerShdw>
                </a:effectLst>
              </a:rPr>
              <a:t>Unqualified encouragement to post-divorce reconciliation (1 Cor. 7:11; cf. Deut. 24:1-4).</a:t>
            </a:r>
          </a:p>
          <a:p>
            <a:pPr marL="0" indent="0" algn="ctr">
              <a:spcAft>
                <a:spcPts val="400"/>
              </a:spcAft>
              <a:buNone/>
            </a:pPr>
            <a:r>
              <a:rPr lang="en-US" sz="2800" b="1" dirty="0">
                <a:effectLst>
                  <a:outerShdw blurRad="50800" dist="38100" dir="2700000">
                    <a:srgbClr val="000000">
                      <a:alpha val="43000"/>
                    </a:srgbClr>
                  </a:outerShdw>
                </a:effectLst>
              </a:rPr>
              <a:t>Marriage to unbeliever (1 Cor. 7:12-15; cf. Deut. 7:3-4).</a:t>
            </a:r>
          </a:p>
          <a:p>
            <a:pPr marL="0" indent="0" algn="ctr">
              <a:spcAft>
                <a:spcPts val="400"/>
              </a:spcAft>
              <a:buNone/>
            </a:pPr>
            <a:r>
              <a:rPr lang="en-US" sz="2800" b="1" dirty="0">
                <a:effectLst>
                  <a:outerShdw blurRad="50800" dist="38100" dir="2700000">
                    <a:srgbClr val="000000">
                      <a:alpha val="43000"/>
                    </a:srgbClr>
                  </a:outerShdw>
                </a:effectLst>
              </a:rPr>
              <a:t>A life-long bond to a husband (1 Cor. 7:39; cf. Deut. 24:1-4; Rom. 7:1-3).</a:t>
            </a:r>
          </a:p>
          <a:p>
            <a:pPr marL="0" indent="0" algn="ctr">
              <a:spcAft>
                <a:spcPts val="400"/>
              </a:spcAft>
              <a:buNone/>
            </a:pPr>
            <a:r>
              <a:rPr lang="en-US" sz="2800" b="1" dirty="0">
                <a:effectLst>
                  <a:outerShdw blurRad="50800" dist="38100" dir="2700000">
                    <a:srgbClr val="000000">
                      <a:alpha val="43000"/>
                    </a:srgbClr>
                  </a:outerShdw>
                </a:effectLst>
              </a:rPr>
              <a:t>These are not the same law!</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1000"/>
                                        <p:tgtEl>
                                          <p:spTgt spid="3">
                                            <p:txEl>
                                              <p:pRg st="5" end="5"/>
                                            </p:txEl>
                                          </p:spTgt>
                                        </p:tgtEl>
                                      </p:cBhvr>
                                    </p:animEffect>
                                    <p:anim calcmode="lin" valueType="num">
                                      <p:cBhvr>
                                        <p:cTn id="36"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D. Force of 1 Corinthians 7</a:t>
            </a:r>
            <a:endParaRPr lang="en-US" sz="3600" b="1" dirty="0">
              <a:effectLst>
                <a:outerShdw blurRad="50800" dist="38100" dir="2700000">
                  <a:srgbClr val="000000">
                    <a:alpha val="43000"/>
                  </a:srgbClr>
                </a:outerShdw>
              </a:effectLst>
            </a:endParaRPr>
          </a:p>
          <a:p>
            <a:pPr marL="0" indent="0" algn="ctr">
              <a:spcAft>
                <a:spcPts val="400"/>
              </a:spcAft>
              <a:buNone/>
            </a:pPr>
            <a:r>
              <a:rPr lang="en-US" sz="2800" b="1" dirty="0">
                <a:effectLst>
                  <a:outerShdw blurRad="50800" dist="38100" dir="2700000">
                    <a:srgbClr val="000000">
                      <a:alpha val="43000"/>
                    </a:srgbClr>
                  </a:outerShdw>
                </a:effectLst>
              </a:rPr>
              <a:t>Paul’s teachings were Christ’s teachings.</a:t>
            </a:r>
          </a:p>
          <a:p>
            <a:pPr marL="0" indent="0" algn="ctr">
              <a:spcAft>
                <a:spcPts val="400"/>
              </a:spcAft>
              <a:buNone/>
            </a:pPr>
            <a:r>
              <a:rPr lang="en-US" sz="2800" b="1" dirty="0">
                <a:effectLst>
                  <a:outerShdw blurRad="50800" dist="38100" dir="2700000">
                    <a:srgbClr val="000000">
                      <a:alpha val="43000"/>
                    </a:srgbClr>
                  </a:outerShdw>
                </a:effectLst>
              </a:rPr>
              <a:t>“…The things which I write to you are the commandments of the Lord” (1 Cor. 14:37b)</a:t>
            </a:r>
          </a:p>
          <a:p>
            <a:pPr marL="0" indent="0" algn="ctr">
              <a:spcAft>
                <a:spcPts val="400"/>
              </a:spcAft>
              <a:buNone/>
            </a:pPr>
            <a:r>
              <a:rPr lang="en-US" sz="2800" b="1" dirty="0">
                <a:effectLst>
                  <a:outerShdw blurRad="50800" dist="38100" dir="2700000">
                    <a:srgbClr val="000000">
                      <a:alpha val="43000"/>
                    </a:srgbClr>
                  </a:outerShdw>
                </a:effectLst>
              </a:rPr>
              <a:t>Holy Spirit to apostles (John 16:12-15).</a:t>
            </a:r>
          </a:p>
          <a:p>
            <a:pPr marL="0" indent="0" algn="ctr">
              <a:spcAft>
                <a:spcPts val="400"/>
              </a:spcAft>
              <a:buNone/>
            </a:pPr>
            <a:r>
              <a:rPr lang="en-US" sz="2800" b="1" dirty="0">
                <a:effectLst>
                  <a:outerShdw blurRad="50800" dist="38100" dir="2700000">
                    <a:srgbClr val="000000">
                      <a:alpha val="43000"/>
                    </a:srgbClr>
                  </a:outerShdw>
                </a:effectLst>
              </a:rPr>
              <a:t>“Apostles’ doctrine” (Acts 2:42) = “doctrine of Christ” (2 John 9), but not Mosaic Law (Acts 13:39; John 1:17) </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600476"/>
            <a:ext cx="8288355" cy="4257523"/>
          </a:xfrm>
        </p:spPr>
        <p:txBody>
          <a:bodyPr>
            <a:noAutofit/>
          </a:bodyPr>
          <a:lstStyle/>
          <a:p>
            <a:pPr algn="ctr">
              <a:buNone/>
            </a:pPr>
            <a:r>
              <a:rPr lang="en-US" sz="4500" b="1" dirty="0">
                <a:effectLst>
                  <a:outerShdw blurRad="50800" dist="38100" dir="2700000">
                    <a:srgbClr val="000000">
                      <a:alpha val="43000"/>
                    </a:srgbClr>
                  </a:outerShdw>
                </a:effectLst>
              </a:rPr>
              <a:t>Summary</a:t>
            </a:r>
          </a:p>
          <a:p>
            <a:pPr marL="460375" indent="-460375">
              <a:buNone/>
            </a:pPr>
            <a:r>
              <a:rPr lang="en-US" sz="3300" b="1" dirty="0">
                <a:effectLst>
                  <a:outerShdw blurRad="50800" dist="38100" dir="2700000">
                    <a:srgbClr val="000000">
                      <a:alpha val="43000"/>
                    </a:srgbClr>
                  </a:outerShdw>
                </a:effectLst>
              </a:rPr>
              <a:t>2.	Mosaic Law prohibited divorce except for fornication (Deut. 24:1-4).</a:t>
            </a:r>
          </a:p>
          <a:p>
            <a:pPr marL="860425" lvl="1" indent="-460375">
              <a:buNone/>
            </a:pPr>
            <a:r>
              <a:rPr lang="en-US" sz="2900" b="1" dirty="0">
                <a:effectLst>
                  <a:outerShdw blurRad="50800" dist="38100" dir="2700000">
                    <a:srgbClr val="000000">
                      <a:alpha val="43000"/>
                    </a:srgbClr>
                  </a:outerShdw>
                </a:effectLst>
              </a:rPr>
              <a:t>a.	Advocates equate “some uncleanness” with adultery, arguing that all divorce under Mosaic Law was sin.</a:t>
            </a:r>
            <a:endParaRPr lang="en-US" sz="3300" b="1" dirty="0">
              <a:effectLst>
                <a:outerShdw blurRad="50800" dist="38100" dir="2700000">
                  <a:srgbClr val="000000">
                    <a:alpha val="43000"/>
                  </a:srgbClr>
                </a:outerShdw>
              </a:effectLst>
            </a:endParaRP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3</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Theories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D. Force of 1 Corinthians 7</a:t>
            </a:r>
            <a:endParaRPr lang="en-US" sz="3600" b="1" dirty="0">
              <a:effectLst>
                <a:outerShdw blurRad="50800" dist="38100" dir="2700000">
                  <a:srgbClr val="000000">
                    <a:alpha val="43000"/>
                  </a:srgbClr>
                </a:outerShdw>
              </a:effectLst>
            </a:endParaRPr>
          </a:p>
          <a:p>
            <a:pPr marL="0" indent="0" algn="ctr">
              <a:spcAft>
                <a:spcPts val="400"/>
              </a:spcAft>
              <a:buNone/>
            </a:pPr>
            <a:r>
              <a:rPr lang="en-US" sz="2600" b="1" dirty="0">
                <a:effectLst>
                  <a:outerShdw blurRad="50800" dist="38100" dir="2700000">
                    <a:srgbClr val="000000">
                      <a:alpha val="43000"/>
                    </a:srgbClr>
                  </a:outerShdw>
                </a:effectLst>
              </a:rPr>
              <a:t>Fuller explanation of Jesus’s teaching while on earth and inspired revelation of the Law of Christ on MDR</a:t>
            </a:r>
          </a:p>
          <a:p>
            <a:pPr marL="0" indent="0" algn="ctr">
              <a:spcAft>
                <a:spcPts val="400"/>
              </a:spcAft>
              <a:buNone/>
            </a:pPr>
            <a:r>
              <a:rPr lang="en-US" sz="2600" b="1" dirty="0">
                <a:effectLst>
                  <a:outerShdw blurRad="50800" dist="38100" dir="2700000">
                    <a:srgbClr val="000000">
                      <a:alpha val="43000"/>
                    </a:srgbClr>
                  </a:outerShdw>
                </a:effectLst>
              </a:rPr>
              <a:t>“Not I, but the Lord” section (1 Cor. 7:10-11)—ramifications of teaching in Gospels for the married.</a:t>
            </a:r>
          </a:p>
          <a:p>
            <a:pPr marL="0" indent="0" algn="ctr">
              <a:spcAft>
                <a:spcPts val="400"/>
              </a:spcAft>
              <a:buNone/>
            </a:pPr>
            <a:r>
              <a:rPr lang="en-US" sz="2600" b="1" dirty="0">
                <a:effectLst>
                  <a:outerShdw blurRad="50800" dist="38100" dir="2700000">
                    <a:srgbClr val="000000">
                      <a:alpha val="43000"/>
                    </a:srgbClr>
                  </a:outerShdw>
                </a:effectLst>
              </a:rPr>
              <a:t>“I, not the Lord” section (1 Cor. 7:12-40)—issues not addressed by Jesus while on earth—marriage to unbelievers (7:12-24), marriage during times of “distress” (7:25-38), and widows (7:39-40). </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D. Force of 1 Corinthians 7</a:t>
            </a:r>
            <a:endParaRPr lang="en-US" sz="3600" b="1" dirty="0">
              <a:effectLst>
                <a:outerShdw blurRad="50800" dist="38100" dir="2700000">
                  <a:srgbClr val="000000">
                    <a:alpha val="43000"/>
                  </a:srgbClr>
                </a:outerShdw>
              </a:effectLst>
            </a:endParaRPr>
          </a:p>
          <a:p>
            <a:pPr marL="0" indent="0" algn="ctr">
              <a:spcAft>
                <a:spcPts val="400"/>
              </a:spcAft>
              <a:buNone/>
            </a:pPr>
            <a:r>
              <a:rPr lang="en-US" sz="3600" b="1" dirty="0">
                <a:effectLst>
                  <a:outerShdw blurRad="50800" dist="38100" dir="2700000">
                    <a:srgbClr val="000000">
                      <a:alpha val="43000"/>
                    </a:srgbClr>
                  </a:outerShdw>
                </a:effectLst>
              </a:rPr>
              <a:t>“It is better to marry than to burn” (7:9)</a:t>
            </a:r>
          </a:p>
          <a:p>
            <a:pPr marL="0" indent="0" algn="ctr">
              <a:spcAft>
                <a:spcPts val="1600"/>
              </a:spcAft>
              <a:buNone/>
            </a:pPr>
            <a:r>
              <a:rPr lang="en-US" sz="3600" b="1" dirty="0">
                <a:effectLst>
                  <a:outerShdw blurRad="50800" dist="38100" dir="2700000">
                    <a:srgbClr val="000000">
                      <a:alpha val="43000"/>
                    </a:srgbClr>
                  </a:outerShdw>
                </a:effectLst>
              </a:rPr>
              <a:t>“Let each one remain in the calling in which he was called” (7:20)</a:t>
            </a:r>
          </a:p>
          <a:p>
            <a:pPr marL="0" indent="0" algn="ctr">
              <a:spcAft>
                <a:spcPts val="400"/>
              </a:spcAft>
              <a:buNone/>
            </a:pPr>
            <a:r>
              <a:rPr lang="en-US" sz="3000" b="1" dirty="0">
                <a:effectLst>
                  <a:outerShdw blurRad="50800" dist="38100" dir="2700000">
                    <a:srgbClr val="000000">
                      <a:alpha val="43000"/>
                    </a:srgbClr>
                  </a:outerShdw>
                </a:effectLst>
              </a:rPr>
              <a:t>Do these allow one to remain in (or seek) marriage regardless of their prior marital conditions?</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ppt_w</p:attrName>
                                        </p:attrNameLst>
                                      </p:cBhvr>
                                      <p:tavLst>
                                        <p:tav tm="0">
                                          <p:val>
                                            <p:strVal val="#ppt_w*0.70"/>
                                          </p:val>
                                        </p:tav>
                                        <p:tav tm="100000">
                                          <p:val>
                                            <p:strVal val="#ppt_w"/>
                                          </p:val>
                                        </p:tav>
                                      </p:tavLst>
                                    </p:anim>
                                    <p:anim calcmode="lin" valueType="num">
                                      <p:cBhvr>
                                        <p:cTn id="22" dur="1000" fill="hold"/>
                                        <p:tgtEl>
                                          <p:spTgt spid="3">
                                            <p:txEl>
                                              <p:pRg st="3" end="3"/>
                                            </p:txEl>
                                          </p:spTgt>
                                        </p:tgtEl>
                                        <p:attrNameLst>
                                          <p:attrName>ppt_h</p:attrName>
                                        </p:attrNameLst>
                                      </p:cBhvr>
                                      <p:tavLst>
                                        <p:tav tm="0">
                                          <p:val>
                                            <p:strVal val="#ppt_h"/>
                                          </p:val>
                                        </p:tav>
                                        <p:tav tm="100000">
                                          <p:val>
                                            <p:strVal val="#ppt_h"/>
                                          </p:val>
                                        </p:tav>
                                      </p:tavLst>
                                    </p:anim>
                                    <p:animEffect transition="in" filter="fade">
                                      <p:cBhvr>
                                        <p:cTn id="23"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D. Force of 1 Corinthians 7</a:t>
            </a:r>
            <a:endParaRPr lang="en-US" sz="3600" b="1" dirty="0">
              <a:effectLst>
                <a:outerShdw blurRad="50800" dist="38100" dir="2700000">
                  <a:srgbClr val="000000">
                    <a:alpha val="43000"/>
                  </a:srgbClr>
                </a:outerShdw>
              </a:effectLst>
            </a:endParaRPr>
          </a:p>
          <a:p>
            <a:pPr marL="0" indent="0" algn="ctr">
              <a:spcAft>
                <a:spcPts val="400"/>
              </a:spcAft>
              <a:buNone/>
            </a:pPr>
            <a:r>
              <a:rPr lang="en-US" sz="3600" b="1" dirty="0">
                <a:effectLst>
                  <a:outerShdw blurRad="50800" dist="38100" dir="2700000">
                    <a:srgbClr val="000000">
                      <a:alpha val="43000"/>
                    </a:srgbClr>
                  </a:outerShdw>
                </a:effectLst>
              </a:rPr>
              <a:t>“It is better to marry than to burn” (7:9)</a:t>
            </a:r>
          </a:p>
          <a:p>
            <a:pPr marL="0" indent="0" algn="ctr">
              <a:spcAft>
                <a:spcPts val="400"/>
              </a:spcAft>
              <a:buNone/>
            </a:pPr>
            <a:r>
              <a:rPr lang="en-US" sz="2800" b="1" dirty="0">
                <a:effectLst>
                  <a:outerShdw blurRad="50800" dist="38100" dir="2700000">
                    <a:srgbClr val="000000">
                      <a:alpha val="43000"/>
                    </a:srgbClr>
                  </a:outerShdw>
                </a:effectLst>
              </a:rPr>
              <a:t>In Paul’s discussion of sexual responsibilities within marriage (7:1-5), but his personal wish his readers could abstain from marriage as he did (7:6-8)</a:t>
            </a:r>
          </a:p>
          <a:p>
            <a:pPr marL="0" indent="0" algn="ctr">
              <a:spcAft>
                <a:spcPts val="400"/>
              </a:spcAft>
              <a:buNone/>
            </a:pPr>
            <a:r>
              <a:rPr lang="en-US" sz="2800" b="1" dirty="0">
                <a:effectLst>
                  <a:outerShdw blurRad="50800" dist="38100" dir="2700000">
                    <a:srgbClr val="000000">
                      <a:alpha val="43000"/>
                    </a:srgbClr>
                  </a:outerShdw>
                </a:effectLst>
              </a:rPr>
              <a:t>Similar point in 7:36-37 concerning virgins</a:t>
            </a:r>
          </a:p>
          <a:p>
            <a:pPr marL="0" indent="0" algn="ctr">
              <a:spcAft>
                <a:spcPts val="400"/>
              </a:spcAft>
              <a:buNone/>
            </a:pPr>
            <a:r>
              <a:rPr lang="en-US" sz="2800" b="1" dirty="0">
                <a:effectLst>
                  <a:outerShdw blurRad="50800" dist="38100" dir="2700000">
                    <a:srgbClr val="000000">
                      <a:alpha val="43000"/>
                    </a:srgbClr>
                  </a:outerShdw>
                </a:effectLst>
              </a:rPr>
              <a:t>Not saying any marriage is better than burning with passion—he’s discussing those free to marry.</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D. Force of 1 Corinthians 7</a:t>
            </a:r>
            <a:endParaRPr lang="en-US" sz="3600" b="1" dirty="0">
              <a:effectLst>
                <a:outerShdw blurRad="50800" dist="38100" dir="2700000">
                  <a:srgbClr val="000000">
                    <a:alpha val="43000"/>
                  </a:srgbClr>
                </a:outerShdw>
              </a:effectLst>
            </a:endParaRPr>
          </a:p>
          <a:p>
            <a:pPr marL="0" indent="0" algn="ctr">
              <a:spcAft>
                <a:spcPts val="1600"/>
              </a:spcAft>
              <a:buNone/>
            </a:pPr>
            <a:r>
              <a:rPr lang="en-US" sz="3600" b="1" dirty="0">
                <a:effectLst>
                  <a:outerShdw blurRad="50800" dist="38100" dir="2700000">
                    <a:srgbClr val="000000">
                      <a:alpha val="43000"/>
                    </a:srgbClr>
                  </a:outerShdw>
                </a:effectLst>
              </a:rPr>
              <a:t>“Let each one remain in the calling in which he was called” (7:20)</a:t>
            </a:r>
          </a:p>
          <a:p>
            <a:pPr marL="0" indent="0" algn="ctr">
              <a:spcAft>
                <a:spcPts val="400"/>
              </a:spcAft>
              <a:buNone/>
            </a:pPr>
            <a:r>
              <a:rPr lang="en-US" sz="2600" b="1" dirty="0">
                <a:effectLst>
                  <a:outerShdw blurRad="50800" dist="38100" dir="2700000">
                    <a:srgbClr val="000000">
                      <a:alpha val="43000"/>
                    </a:srgbClr>
                  </a:outerShdw>
                </a:effectLst>
              </a:rPr>
              <a:t>The one married to an unbeliever, “let him not divorce her” (7:12)—“let her not divorce him” (7:13)</a:t>
            </a:r>
          </a:p>
          <a:p>
            <a:pPr marL="0" indent="0" algn="ctr">
              <a:spcAft>
                <a:spcPts val="400"/>
              </a:spcAft>
              <a:buNone/>
            </a:pPr>
            <a:r>
              <a:rPr lang="en-US" sz="2600" b="1" dirty="0">
                <a:effectLst>
                  <a:outerShdw blurRad="50800" dist="38100" dir="2700000">
                    <a:srgbClr val="000000">
                      <a:alpha val="43000"/>
                    </a:srgbClr>
                  </a:outerShdw>
                </a:effectLst>
              </a:rPr>
              <a:t>Compares conditions unfavorable but not sinful—circumcised or uncircumcised (7:18-19) slave or free (7:21-23)—not unlawful marriages</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442199"/>
            <a:ext cx="8288355" cy="4415800"/>
          </a:xfrm>
        </p:spPr>
        <p:txBody>
          <a:bodyPr>
            <a:noAutofit/>
          </a:bodyPr>
          <a:lstStyle/>
          <a:p>
            <a:pPr algn="ctr">
              <a:spcAft>
                <a:spcPts val="600"/>
              </a:spcAft>
              <a:buNone/>
            </a:pPr>
            <a:r>
              <a:rPr lang="en-US" sz="4200" b="1" dirty="0">
                <a:effectLst>
                  <a:outerShdw blurRad="50800" dist="38100" dir="2700000">
                    <a:srgbClr val="000000">
                      <a:alpha val="43000"/>
                    </a:srgbClr>
                  </a:outerShdw>
                </a:effectLst>
              </a:rPr>
              <a:t>D. Force of 1 Corinthians 7</a:t>
            </a:r>
            <a:endParaRPr lang="en-US" sz="3600" b="1" dirty="0">
              <a:effectLst>
                <a:outerShdw blurRad="50800" dist="38100" dir="2700000">
                  <a:srgbClr val="000000">
                    <a:alpha val="43000"/>
                  </a:srgbClr>
                </a:outerShdw>
              </a:effectLst>
            </a:endParaRPr>
          </a:p>
          <a:p>
            <a:pPr marL="0" indent="0" algn="ctr">
              <a:spcAft>
                <a:spcPts val="600"/>
              </a:spcAft>
              <a:buNone/>
            </a:pPr>
            <a:r>
              <a:rPr lang="en-US" sz="3000" b="1" dirty="0">
                <a:effectLst>
                  <a:outerShdw blurRad="50800" dist="38100" dir="2700000">
                    <a:srgbClr val="000000">
                      <a:alpha val="43000"/>
                    </a:srgbClr>
                  </a:outerShdw>
                </a:effectLst>
              </a:rPr>
              <a:t>If this doctrine is correct, how could we oppose homosexual marriage?</a:t>
            </a:r>
          </a:p>
          <a:p>
            <a:pPr marL="0" indent="0" algn="ctr">
              <a:spcAft>
                <a:spcPts val="600"/>
              </a:spcAft>
              <a:buNone/>
            </a:pPr>
            <a:r>
              <a:rPr lang="en-US" sz="3000" b="1" dirty="0">
                <a:effectLst>
                  <a:outerShdw blurRad="50800" dist="38100" dir="2700000">
                    <a:srgbClr val="000000">
                      <a:alpha val="43000"/>
                    </a:srgbClr>
                  </a:outerShdw>
                </a:effectLst>
              </a:rPr>
              <a:t>We would have to look outside of 1 Corinthians 7.</a:t>
            </a:r>
          </a:p>
          <a:p>
            <a:pPr marL="0" indent="0" algn="ctr">
              <a:spcAft>
                <a:spcPts val="600"/>
              </a:spcAft>
              <a:buNone/>
            </a:pPr>
            <a:r>
              <a:rPr lang="en-US" sz="3000" b="1" dirty="0">
                <a:effectLst>
                  <a:outerShdw blurRad="50800" dist="38100" dir="2700000">
                    <a:srgbClr val="000000">
                      <a:alpha val="43000"/>
                    </a:srgbClr>
                  </a:outerShdw>
                </a:effectLst>
              </a:rPr>
              <a:t>If other Scriptures must define what marriages are lawful and unlawful, how can we not recognize Jesus’s teaching in the Gospels as also defining what marriages are lawful and unlawful?</a:t>
            </a:r>
          </a:p>
        </p:txBody>
      </p:sp>
      <p:sp>
        <p:nvSpPr>
          <p:cNvPr id="8" name="TextBox 7"/>
          <p:cNvSpPr txBox="1"/>
          <p:nvPr/>
        </p:nvSpPr>
        <p:spPr>
          <a:xfrm>
            <a:off x="0" y="1145594"/>
            <a:ext cx="2540188" cy="1452705"/>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4</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3000" b="1" dirty="0">
                <a:solidFill>
                  <a:srgbClr val="A6A6A6"/>
                </a:solidFill>
                <a:effectLst>
                  <a:outerShdw blurRad="50800" dist="38100" dir="2700000">
                    <a:srgbClr val="000000">
                      <a:alpha val="43000"/>
                    </a:srgbClr>
                  </a:outerShdw>
                </a:effectLst>
                <a:latin typeface="Cambria"/>
                <a:cs typeface="Cambria"/>
              </a:rPr>
              <a:t>Answers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600476"/>
            <a:ext cx="8288355" cy="4257523"/>
          </a:xfrm>
        </p:spPr>
        <p:txBody>
          <a:bodyPr>
            <a:noAutofit/>
          </a:bodyPr>
          <a:lstStyle/>
          <a:p>
            <a:pPr algn="ctr">
              <a:buNone/>
            </a:pPr>
            <a:r>
              <a:rPr lang="en-US" sz="4500" b="1" dirty="0">
                <a:effectLst>
                  <a:outerShdw blurRad="50800" dist="38100" dir="2700000">
                    <a:srgbClr val="000000">
                      <a:alpha val="43000"/>
                    </a:srgbClr>
                  </a:outerShdw>
                </a:effectLst>
              </a:rPr>
              <a:t>Summary</a:t>
            </a:r>
          </a:p>
          <a:p>
            <a:pPr marL="460375" indent="-460375">
              <a:buNone/>
            </a:pPr>
            <a:r>
              <a:rPr lang="en-US" sz="3300" b="1" dirty="0">
                <a:effectLst>
                  <a:outerShdw blurRad="50800" dist="38100" dir="2700000">
                    <a:srgbClr val="000000">
                      <a:alpha val="43000"/>
                    </a:srgbClr>
                  </a:outerShdw>
                </a:effectLst>
              </a:rPr>
              <a:t>3.	Although there were unique “ceremonial laws,” the moral teachings were the same as the universal moral law in place from the beginning. </a:t>
            </a: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3</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Theories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600476"/>
            <a:ext cx="8288355" cy="4257523"/>
          </a:xfrm>
        </p:spPr>
        <p:txBody>
          <a:bodyPr>
            <a:noAutofit/>
          </a:bodyPr>
          <a:lstStyle/>
          <a:p>
            <a:pPr algn="ctr">
              <a:buNone/>
            </a:pPr>
            <a:r>
              <a:rPr lang="en-US" sz="4500" b="1" dirty="0">
                <a:effectLst>
                  <a:outerShdw blurRad="50800" dist="38100" dir="2700000">
                    <a:srgbClr val="000000">
                      <a:alpha val="43000"/>
                    </a:srgbClr>
                  </a:outerShdw>
                </a:effectLst>
              </a:rPr>
              <a:t>Summary</a:t>
            </a:r>
          </a:p>
          <a:p>
            <a:pPr marL="460375" indent="-460375">
              <a:buNone/>
            </a:pPr>
            <a:r>
              <a:rPr lang="en-US" sz="2800" b="1" dirty="0">
                <a:effectLst>
                  <a:outerShdw blurRad="50800" dist="38100" dir="2700000">
                    <a:srgbClr val="000000">
                      <a:alpha val="43000"/>
                    </a:srgbClr>
                  </a:outerShdw>
                </a:effectLst>
              </a:rPr>
              <a:t>4.	In the Gospels, Jesus is commenting on the Jews’ faulty interpretation of Mosaic Law (Matt. 19:1-9).</a:t>
            </a:r>
          </a:p>
          <a:p>
            <a:pPr marL="860425" lvl="1" indent="-460375">
              <a:buNone/>
            </a:pPr>
            <a:r>
              <a:rPr lang="en-US" sz="2400" b="1" dirty="0">
                <a:effectLst>
                  <a:outerShdw blurRad="50800" dist="38100" dir="2700000">
                    <a:srgbClr val="000000">
                      <a:alpha val="43000"/>
                    </a:srgbClr>
                  </a:outerShdw>
                </a:effectLst>
              </a:rPr>
              <a:t>a.	He was not laying down new law, but reinforcing Mosaic Law, which they argue conformed to universal moral law.</a:t>
            </a:r>
          </a:p>
          <a:p>
            <a:pPr marL="860425" lvl="1" indent="-460375">
              <a:buNone/>
            </a:pPr>
            <a:r>
              <a:rPr lang="en-US" sz="2400" b="1" dirty="0" err="1">
                <a:effectLst>
                  <a:outerShdw blurRad="50800" dist="38100" dir="2700000">
                    <a:srgbClr val="000000">
                      <a:alpha val="43000"/>
                    </a:srgbClr>
                  </a:outerShdw>
                </a:effectLst>
              </a:rPr>
              <a:t>b</a:t>
            </a:r>
            <a:r>
              <a:rPr lang="en-US" sz="2400" b="1" dirty="0">
                <a:effectLst>
                  <a:outerShdw blurRad="50800" dist="38100" dir="2700000">
                    <a:srgbClr val="000000">
                      <a:alpha val="43000"/>
                    </a:srgbClr>
                  </a:outerShdw>
                </a:effectLst>
              </a:rPr>
              <a:t>.	“Hardness of your hearts” referred to unwillingness to forgive a woman who committed adultery, not hardness toward God or towards marriage in general (Deut. 22:13-19).</a:t>
            </a: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3</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Theories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600476"/>
            <a:ext cx="8288355" cy="4257523"/>
          </a:xfrm>
        </p:spPr>
        <p:txBody>
          <a:bodyPr>
            <a:noAutofit/>
          </a:bodyPr>
          <a:lstStyle/>
          <a:p>
            <a:pPr algn="ctr">
              <a:buNone/>
            </a:pPr>
            <a:r>
              <a:rPr lang="en-US" sz="4500" b="1" dirty="0">
                <a:effectLst>
                  <a:outerShdw blurRad="50800" dist="38100" dir="2700000">
                    <a:srgbClr val="000000">
                      <a:alpha val="43000"/>
                    </a:srgbClr>
                  </a:outerShdw>
                </a:effectLst>
              </a:rPr>
              <a:t>Summary</a:t>
            </a:r>
          </a:p>
          <a:p>
            <a:pPr marL="460375" indent="-460375">
              <a:buNone/>
            </a:pPr>
            <a:r>
              <a:rPr lang="en-US" sz="2800" b="1" dirty="0">
                <a:effectLst>
                  <a:outerShdw blurRad="50800" dist="38100" dir="2700000">
                    <a:srgbClr val="000000">
                      <a:alpha val="43000"/>
                    </a:srgbClr>
                  </a:outerShdw>
                </a:effectLst>
              </a:rPr>
              <a:t>5.	Properly, the fullness of gospel teaching on MDR is found in 1 Corinthians 7.</a:t>
            </a:r>
          </a:p>
          <a:p>
            <a:pPr marL="860425" lvl="1" indent="-460375">
              <a:buNone/>
            </a:pPr>
            <a:r>
              <a:rPr lang="en-US" sz="2400" b="1" dirty="0">
                <a:effectLst>
                  <a:outerShdw blurRad="50800" dist="38100" dir="2700000">
                    <a:srgbClr val="000000">
                      <a:alpha val="43000"/>
                    </a:srgbClr>
                  </a:outerShdw>
                </a:effectLst>
              </a:rPr>
              <a:t>a.	It is not new, but rather reinforces universal moral law (which has been in place from the beginning).</a:t>
            </a:r>
          </a:p>
          <a:p>
            <a:pPr marL="860425" lvl="1" indent="-460375">
              <a:buNone/>
            </a:pPr>
            <a:r>
              <a:rPr lang="en-US" sz="2400" b="1" dirty="0" err="1">
                <a:effectLst>
                  <a:outerShdw blurRad="50800" dist="38100" dir="2700000">
                    <a:srgbClr val="000000">
                      <a:alpha val="43000"/>
                    </a:srgbClr>
                  </a:outerShdw>
                </a:effectLst>
              </a:rPr>
              <a:t>b</a:t>
            </a:r>
            <a:r>
              <a:rPr lang="en-US" sz="2400" b="1" dirty="0">
                <a:effectLst>
                  <a:outerShdw blurRad="50800" dist="38100" dir="2700000">
                    <a:srgbClr val="000000">
                      <a:alpha val="43000"/>
                    </a:srgbClr>
                  </a:outerShdw>
                </a:effectLst>
              </a:rPr>
              <a:t>.	Advocates argue that, while it is always sin to divorce (1 Cor. 7:10-11), Paul’s teaching that, “It is better to marry than to burn” (1 Cor. 7:9), allows marriage under any circumstances.</a:t>
            </a: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3</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Theories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1000"/>
                                        <p:tgtEl>
                                          <p:spTgt spid="3">
                                            <p:txEl>
                                              <p:pRg st="3" end="3"/>
                                            </p:txEl>
                                          </p:spTgt>
                                        </p:tgtEl>
                                      </p:cBhvr>
                                    </p:animEffect>
                                    <p:anim calcmode="lin" valueType="num">
                                      <p:cBhvr>
                                        <p:cTn id="22"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600476"/>
            <a:ext cx="8288355" cy="4257523"/>
          </a:xfrm>
        </p:spPr>
        <p:txBody>
          <a:bodyPr>
            <a:noAutofit/>
          </a:bodyPr>
          <a:lstStyle/>
          <a:p>
            <a:pPr algn="ctr">
              <a:buNone/>
            </a:pPr>
            <a:r>
              <a:rPr lang="en-US" sz="4500" b="1" dirty="0">
                <a:effectLst>
                  <a:outerShdw blurRad="50800" dist="38100" dir="2700000">
                    <a:srgbClr val="000000">
                      <a:alpha val="43000"/>
                    </a:srgbClr>
                  </a:outerShdw>
                </a:effectLst>
              </a:rPr>
              <a:t>Summary</a:t>
            </a:r>
          </a:p>
          <a:p>
            <a:pPr marL="460375" indent="-460375">
              <a:buNone/>
            </a:pPr>
            <a:r>
              <a:rPr lang="en-US" sz="2800" b="1" dirty="0">
                <a:effectLst>
                  <a:outerShdw blurRad="50800" dist="38100" dir="2700000">
                    <a:srgbClr val="000000">
                      <a:alpha val="43000"/>
                    </a:srgbClr>
                  </a:outerShdw>
                </a:effectLst>
              </a:rPr>
              <a:t>5.	Properly, the fullness of gospel teaching on MDR is found in 1 Corinthians 7.</a:t>
            </a:r>
          </a:p>
          <a:p>
            <a:pPr marL="860425" lvl="1" indent="-460375">
              <a:buNone/>
            </a:pPr>
            <a:r>
              <a:rPr lang="en-US" sz="2400" b="1" dirty="0" err="1">
                <a:effectLst>
                  <a:outerShdw blurRad="50800" dist="38100" dir="2700000">
                    <a:srgbClr val="000000">
                      <a:alpha val="43000"/>
                    </a:srgbClr>
                  </a:outerShdw>
                </a:effectLst>
              </a:rPr>
              <a:t>c</a:t>
            </a:r>
            <a:r>
              <a:rPr lang="en-US" sz="2400" b="1" dirty="0">
                <a:effectLst>
                  <a:outerShdw blurRad="50800" dist="38100" dir="2700000">
                    <a:srgbClr val="000000">
                      <a:alpha val="43000"/>
                    </a:srgbClr>
                  </a:outerShdw>
                </a:effectLst>
              </a:rPr>
              <a:t>.	Paul’s teaching “Let each one remain in the calling in which he was called” (1 Cor. 7:20), allows one to stay in any marriage regardless of the circumstances.</a:t>
            </a: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3</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Theories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600476"/>
            <a:ext cx="8288355" cy="4257523"/>
          </a:xfrm>
        </p:spPr>
        <p:txBody>
          <a:bodyPr>
            <a:noAutofit/>
          </a:bodyPr>
          <a:lstStyle/>
          <a:p>
            <a:pPr algn="ctr">
              <a:buNone/>
            </a:pPr>
            <a:r>
              <a:rPr lang="en-US" sz="4500" b="1" dirty="0">
                <a:effectLst>
                  <a:outerShdw blurRad="50800" dist="38100" dir="2700000">
                    <a:srgbClr val="000000">
                      <a:alpha val="43000"/>
                    </a:srgbClr>
                  </a:outerShdw>
                </a:effectLst>
              </a:rPr>
              <a:t>Summary</a:t>
            </a:r>
          </a:p>
          <a:p>
            <a:pPr marL="460375" indent="-460375">
              <a:lnSpc>
                <a:spcPct val="90000"/>
              </a:lnSpc>
              <a:buNone/>
            </a:pPr>
            <a:r>
              <a:rPr lang="en-US" sz="2800" b="1" dirty="0">
                <a:effectLst>
                  <a:outerShdw blurRad="50800" dist="38100" dir="2700000">
                    <a:srgbClr val="000000">
                      <a:alpha val="43000"/>
                    </a:srgbClr>
                  </a:outerShdw>
                </a:effectLst>
              </a:rPr>
              <a:t>6.	Since Paul taught that forbidding marriage is among “doctrines of demons” (1 Tim. 4:1-3), and Mosaic Law considered reconciliation to a first husband an “abomination before the LORD” (Deut. 24:4), those of us who teach that one </a:t>
            </a:r>
            <a:r>
              <a:rPr lang="en-US" sz="2800" b="1" dirty="0" err="1">
                <a:effectLst>
                  <a:outerShdw blurRad="50800" dist="38100" dir="2700000">
                    <a:srgbClr val="000000">
                      <a:alpha val="43000"/>
                    </a:srgbClr>
                  </a:outerShdw>
                </a:effectLst>
              </a:rPr>
              <a:t>unscripturally</a:t>
            </a:r>
            <a:r>
              <a:rPr lang="en-US" sz="2800" b="1" dirty="0">
                <a:effectLst>
                  <a:outerShdw blurRad="50800" dist="38100" dir="2700000">
                    <a:srgbClr val="000000">
                      <a:alpha val="43000"/>
                    </a:srgbClr>
                  </a:outerShdw>
                </a:effectLst>
              </a:rPr>
              <a:t> divorced must be reconciled to a first mate, and is not free to remarry are actually teaching a doctrine of demons which is an abomination before God.</a:t>
            </a: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3</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Theories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 y="1"/>
            <a:ext cx="9143999" cy="1905140"/>
            <a:chOff x="1" y="0"/>
            <a:chExt cx="9143999" cy="1905141"/>
          </a:xfrm>
          <a:effectLst>
            <a:outerShdw blurRad="50800" dist="38100" dir="4800000">
              <a:srgbClr val="000000">
                <a:alpha val="82000"/>
              </a:srgbClr>
            </a:outerShdw>
          </a:effectLst>
        </p:grpSpPr>
        <p:pic>
          <p:nvPicPr>
            <p:cNvPr id="5" name="Picture 4" descr="golden-ring.jpg"/>
            <p:cNvPicPr>
              <a:picLocks noChangeAspect="1"/>
            </p:cNvPicPr>
            <p:nvPr/>
          </p:nvPicPr>
          <p:blipFill>
            <a:blip r:embed="rId2"/>
            <a:srcRect l="76447"/>
            <a:stretch>
              <a:fillRect/>
            </a:stretch>
          </p:blipFill>
          <p:spPr>
            <a:xfrm>
              <a:off x="1" y="0"/>
              <a:ext cx="9143999" cy="1905140"/>
            </a:xfrm>
            <a:prstGeom prst="rect">
              <a:avLst/>
            </a:prstGeom>
          </p:spPr>
        </p:pic>
        <p:pic>
          <p:nvPicPr>
            <p:cNvPr id="4" name="Picture 3" descr="golden-ring.jpg"/>
            <p:cNvPicPr>
              <a:picLocks noChangeAspect="1"/>
            </p:cNvPicPr>
            <p:nvPr/>
          </p:nvPicPr>
          <p:blipFill>
            <a:blip r:embed="rId2"/>
            <a:stretch>
              <a:fillRect/>
            </a:stretch>
          </p:blipFill>
          <p:spPr>
            <a:xfrm>
              <a:off x="1" y="1"/>
              <a:ext cx="2540187" cy="1905140"/>
            </a:xfrm>
            <a:prstGeom prst="rect">
              <a:avLst/>
            </a:prstGeom>
          </p:spPr>
        </p:pic>
      </p:grpSp>
      <p:sp>
        <p:nvSpPr>
          <p:cNvPr id="2" name="Title 1"/>
          <p:cNvSpPr>
            <a:spLocks noGrp="1"/>
          </p:cNvSpPr>
          <p:nvPr>
            <p:ph type="title"/>
          </p:nvPr>
        </p:nvSpPr>
        <p:spPr>
          <a:xfrm>
            <a:off x="2540188" y="-1"/>
            <a:ext cx="6603812" cy="1905141"/>
          </a:xfrm>
        </p:spPr>
        <p:txBody>
          <a:bodyPr lIns="274320" rIns="274320">
            <a:noAutofit/>
          </a:bodyPr>
          <a:lstStyle/>
          <a:p>
            <a:pPr>
              <a:lnSpc>
                <a:spcPct val="85000"/>
              </a:lnSpc>
            </a:pPr>
            <a:r>
              <a:rPr lang="en-US" sz="4600" b="1" dirty="0"/>
              <a:t>Is the Teaching of Jesus</a:t>
            </a:r>
            <a:r>
              <a:rPr lang="en-US" sz="3200" b="1" dirty="0"/>
              <a:t> </a:t>
            </a:r>
            <a:br>
              <a:rPr lang="en-US" sz="3200" b="1" dirty="0"/>
            </a:br>
            <a:r>
              <a:rPr lang="en-US" sz="2700" b="1" i="1" dirty="0"/>
              <a:t>on Marriage, Divorce, and Remarriage </a:t>
            </a:r>
            <a:br>
              <a:rPr lang="en-US" sz="3200" b="1" dirty="0"/>
            </a:br>
            <a:r>
              <a:rPr lang="en-US" sz="3200" b="1" dirty="0"/>
              <a:t>a Part of Old Testament Legislation?</a:t>
            </a:r>
          </a:p>
        </p:txBody>
      </p:sp>
      <p:sp>
        <p:nvSpPr>
          <p:cNvPr id="3" name="Content Placeholder 2"/>
          <p:cNvSpPr>
            <a:spLocks noGrp="1"/>
          </p:cNvSpPr>
          <p:nvPr>
            <p:ph idx="1"/>
          </p:nvPr>
        </p:nvSpPr>
        <p:spPr>
          <a:xfrm>
            <a:off x="398445" y="2786813"/>
            <a:ext cx="8288355" cy="4071186"/>
          </a:xfrm>
        </p:spPr>
        <p:txBody>
          <a:bodyPr>
            <a:normAutofit/>
          </a:bodyPr>
          <a:lstStyle/>
          <a:p>
            <a:pPr algn="ctr">
              <a:spcAft>
                <a:spcPts val="1200"/>
              </a:spcAft>
              <a:buNone/>
            </a:pPr>
            <a:r>
              <a:rPr lang="en-US" sz="4500" b="1" dirty="0">
                <a:effectLst>
                  <a:outerShdw blurRad="50800" dist="38100" dir="2700000">
                    <a:srgbClr val="000000">
                      <a:alpha val="43000"/>
                    </a:srgbClr>
                  </a:outerShdw>
                </a:effectLst>
              </a:rPr>
              <a:t>“One Covenant Doctrine”</a:t>
            </a:r>
          </a:p>
          <a:p>
            <a:pPr marL="460375" indent="-460375" algn="ctr">
              <a:spcAft>
                <a:spcPts val="1200"/>
              </a:spcAft>
              <a:buNone/>
            </a:pPr>
            <a:r>
              <a:rPr lang="en-US" sz="3300" b="1" dirty="0">
                <a:effectLst>
                  <a:outerShdw blurRad="50800" dist="38100" dir="2700000">
                    <a:srgbClr val="000000">
                      <a:alpha val="43000"/>
                    </a:srgbClr>
                  </a:outerShdw>
                </a:effectLst>
              </a:rPr>
              <a:t>Not the same as “Covenant Theology”</a:t>
            </a:r>
          </a:p>
          <a:p>
            <a:pPr marL="0" indent="0" algn="ctr">
              <a:spcAft>
                <a:spcPts val="1200"/>
              </a:spcAft>
              <a:buNone/>
            </a:pPr>
            <a:r>
              <a:rPr lang="en-US" sz="3300" b="1" dirty="0">
                <a:effectLst>
                  <a:outerShdw blurRad="50800" dist="38100" dir="2700000">
                    <a:srgbClr val="000000">
                      <a:alpha val="43000"/>
                    </a:srgbClr>
                  </a:outerShdw>
                </a:effectLst>
              </a:rPr>
              <a:t>A denominational theology embraced in Reformed Protestant circles</a:t>
            </a:r>
          </a:p>
          <a:p>
            <a:pPr marL="460375" indent="-460375" algn="ctr">
              <a:spcAft>
                <a:spcPts val="1200"/>
              </a:spcAft>
              <a:buNone/>
            </a:pPr>
            <a:r>
              <a:rPr lang="en-US" sz="3300" b="1" dirty="0">
                <a:effectLst>
                  <a:outerShdw blurRad="50800" dist="38100" dir="2700000">
                    <a:srgbClr val="000000">
                      <a:alpha val="43000"/>
                    </a:srgbClr>
                  </a:outerShdw>
                </a:effectLst>
              </a:rPr>
              <a:t>In contrast to </a:t>
            </a:r>
            <a:r>
              <a:rPr lang="en-US" sz="3300" b="1" dirty="0" err="1">
                <a:effectLst>
                  <a:outerShdw blurRad="50800" dist="38100" dir="2700000">
                    <a:srgbClr val="000000">
                      <a:alpha val="43000"/>
                    </a:srgbClr>
                  </a:outerShdw>
                </a:effectLst>
              </a:rPr>
              <a:t>dispensationalism</a:t>
            </a:r>
            <a:endParaRPr lang="en-US" b="1" dirty="0">
              <a:effectLst>
                <a:outerShdw blurRad="50800" dist="38100" dir="2700000">
                  <a:srgbClr val="000000">
                    <a:alpha val="43000"/>
                  </a:srgbClr>
                </a:outerShdw>
              </a:effectLst>
            </a:endParaRPr>
          </a:p>
        </p:txBody>
      </p:sp>
      <p:sp>
        <p:nvSpPr>
          <p:cNvPr id="8" name="TextBox 7"/>
          <p:cNvSpPr txBox="1"/>
          <p:nvPr/>
        </p:nvSpPr>
        <p:spPr>
          <a:xfrm>
            <a:off x="0" y="1145594"/>
            <a:ext cx="2540188" cy="1641219"/>
          </a:xfrm>
          <a:prstGeom prst="rect">
            <a:avLst/>
          </a:prstGeom>
          <a:noFill/>
        </p:spPr>
        <p:txBody>
          <a:bodyPr wrap="square" rtlCol="0">
            <a:spAutoFit/>
          </a:bodyPr>
          <a:lstStyle/>
          <a:p>
            <a:pPr algn="ctr">
              <a:lnSpc>
                <a:spcPct val="70000"/>
              </a:lnSpc>
            </a:pPr>
            <a:r>
              <a:rPr lang="en-US" sz="9200" b="1" dirty="0">
                <a:solidFill>
                  <a:srgbClr val="A6A6A6"/>
                </a:solidFill>
                <a:effectLst>
                  <a:outerShdw blurRad="50800" dist="38100" dir="2700000">
                    <a:srgbClr val="000000">
                      <a:alpha val="43000"/>
                    </a:srgbClr>
                  </a:outerShdw>
                </a:effectLst>
                <a:latin typeface="Cambria"/>
                <a:cs typeface="Cambria"/>
              </a:rPr>
              <a:t>3</a:t>
            </a:r>
            <a:endParaRPr lang="en-US" sz="3000" b="1" dirty="0">
              <a:solidFill>
                <a:srgbClr val="A6A6A6"/>
              </a:solidFill>
              <a:effectLst>
                <a:outerShdw blurRad="50800" dist="38100" dir="2700000">
                  <a:srgbClr val="000000">
                    <a:alpha val="43000"/>
                  </a:srgbClr>
                </a:outerShdw>
              </a:effectLst>
              <a:latin typeface="Cambria"/>
              <a:cs typeface="Cambria"/>
            </a:endParaRP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“One Covenant”</a:t>
            </a:r>
          </a:p>
          <a:p>
            <a:pPr algn="ctr">
              <a:lnSpc>
                <a:spcPct val="70000"/>
              </a:lnSpc>
            </a:pPr>
            <a:r>
              <a:rPr lang="en-US" sz="2400" b="1" dirty="0">
                <a:solidFill>
                  <a:srgbClr val="A6A6A6"/>
                </a:solidFill>
                <a:effectLst>
                  <a:outerShdw blurRad="50800" dist="38100" dir="2700000">
                    <a:srgbClr val="000000">
                      <a:alpha val="43000"/>
                    </a:srgbClr>
                  </a:outerShdw>
                </a:effectLst>
                <a:latin typeface="Cambria"/>
                <a:cs typeface="Cambria"/>
              </a:rPr>
              <a:t>Theories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1705</TotalTime>
  <Words>2964</Words>
  <Application>Microsoft Macintosh PowerPoint</Application>
  <PresentationFormat>On-screen Show (4:3)</PresentationFormat>
  <Paragraphs>242</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Cambria</vt:lpstr>
      <vt:lpstr>Office Theme</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lpstr>Is the Teaching of Jesus  on Marriage, Divorce, and Remarriage  a Part of Old Testament Legislation?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Kyle Pope</dc:creator>
  <cp:lastModifiedBy>Kyle Pope</cp:lastModifiedBy>
  <cp:revision>31</cp:revision>
  <dcterms:created xsi:type="dcterms:W3CDTF">2019-10-07T16:09:15Z</dcterms:created>
  <dcterms:modified xsi:type="dcterms:W3CDTF">2019-11-01T18:04:43Z</dcterms:modified>
</cp:coreProperties>
</file>