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Default Extension="tiff" ContentType="image/tif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rels" ContentType="application/vnd.openxmlformats-package.relationships+xml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id="2147483648" r:id="rId1"/>
  </p:sldMasterIdLst>
  <p:notesMasterIdLst>
    <p:notesMasterId r:id="rId3"/>
  </p:notesMasterIdLst>
  <p:sldIdLst>
    <p:sldId id="257" r:id="rId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656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t="13337" r="22966"/>
          <a:stretch>
            <a:fillRect/>
          </a:stretch>
        </p:blipFill>
        <p:spPr>
          <a:xfrm>
            <a:off x="0" y="0"/>
            <a:ext cx="1300480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aul on the Road to Damascus:"/>
          <p:cNvSpPr txBox="1">
            <a:spLocks noGrp="1"/>
          </p:cNvSpPr>
          <p:nvPr>
            <p:ph type="ctrTitle"/>
          </p:nvPr>
        </p:nvSpPr>
        <p:spPr>
          <a:xfrm>
            <a:off x="181967" y="0"/>
            <a:ext cx="12640866" cy="1552890"/>
          </a:xfrm>
          <a:prstGeom prst="rect">
            <a:avLst/>
          </a:prstGeom>
        </p:spPr>
        <p:txBody>
          <a:bodyPr anchor="ctr"/>
          <a:lstStyle>
            <a:lvl1pPr defTabSz="578358">
              <a:defRPr sz="7919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Saul on the Road to Damascus:</a:t>
            </a:r>
          </a:p>
        </p:txBody>
      </p:sp>
      <p:sp>
        <p:nvSpPr>
          <p:cNvPr id="122" name="Called to Change &amp; Preach the Gospel"/>
          <p:cNvSpPr txBox="1">
            <a:spLocks noGrp="1"/>
          </p:cNvSpPr>
          <p:nvPr>
            <p:ph type="subTitle" sz="quarter" idx="1"/>
          </p:nvPr>
        </p:nvSpPr>
        <p:spPr>
          <a:xfrm>
            <a:off x="-290446" y="987739"/>
            <a:ext cx="10464801" cy="1130301"/>
          </a:xfrm>
          <a:prstGeom prst="rect">
            <a:avLst/>
          </a:prstGeom>
        </p:spPr>
        <p:txBody>
          <a:bodyPr anchor="ctr"/>
          <a:lstStyle>
            <a:lvl1pPr>
              <a:defRPr sz="42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Called to Change &amp; Preach the Gospel</a:t>
            </a:r>
          </a:p>
        </p:txBody>
      </p:sp>
      <p:grpSp>
        <p:nvGrpSpPr>
          <p:cNvPr id="125" name="Saul’s Call Was…"/>
          <p:cNvGrpSpPr/>
          <p:nvPr/>
        </p:nvGrpSpPr>
        <p:grpSpPr>
          <a:xfrm>
            <a:off x="447909" y="2707709"/>
            <a:ext cx="5523124" cy="2113232"/>
            <a:chOff x="0" y="0"/>
            <a:chExt cx="5523123" cy="2113230"/>
          </a:xfrm>
        </p:grpSpPr>
        <p:sp>
          <p:nvSpPr>
            <p:cNvPr id="124" name="Saul’s Call Was…"/>
            <p:cNvSpPr txBox="1"/>
            <p:nvPr/>
          </p:nvSpPr>
          <p:spPr>
            <a:xfrm>
              <a:off x="89802" y="89802"/>
              <a:ext cx="5343519" cy="1933626"/>
            </a:xfrm>
            <a:prstGeom prst="rect">
              <a:avLst/>
            </a:prstGeom>
            <a:solidFill>
              <a:srgbClr val="D6D5D5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/>
            <a:p>
              <a:pPr>
                <a:defRPr sz="4000"/>
              </a:pPr>
              <a:r>
                <a:t>Saul’s Call Was </a:t>
              </a:r>
            </a:p>
            <a:p>
              <a:pPr>
                <a:defRPr sz="4000"/>
              </a:pPr>
              <a:r>
                <a:t>Loud &amp; Clear</a:t>
              </a:r>
            </a:p>
          </p:txBody>
        </p:sp>
        <p:pic>
          <p:nvPicPr>
            <p:cNvPr id="123" name="Saul’s Call Was…" descr="Saul’s Call Was…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5523125" cy="2113231"/>
            </a:xfrm>
            <a:prstGeom prst="rect">
              <a:avLst/>
            </a:prstGeom>
            <a:effectLst/>
          </p:spPr>
        </p:pic>
      </p:grpSp>
      <p:grpSp>
        <p:nvGrpSpPr>
          <p:cNvPr id="128" name="Saul Was Called To Change Drastically"/>
          <p:cNvGrpSpPr/>
          <p:nvPr/>
        </p:nvGrpSpPr>
        <p:grpSpPr>
          <a:xfrm>
            <a:off x="447909" y="4867615"/>
            <a:ext cx="5523124" cy="2113231"/>
            <a:chOff x="0" y="0"/>
            <a:chExt cx="5523123" cy="2113230"/>
          </a:xfrm>
        </p:grpSpPr>
        <p:sp>
          <p:nvSpPr>
            <p:cNvPr id="127" name="Saul Was Called To Change Drastically"/>
            <p:cNvSpPr txBox="1"/>
            <p:nvPr/>
          </p:nvSpPr>
          <p:spPr>
            <a:xfrm>
              <a:off x="89802" y="89802"/>
              <a:ext cx="5343519" cy="1933626"/>
            </a:xfrm>
            <a:prstGeom prst="rect">
              <a:avLst/>
            </a:prstGeom>
            <a:solidFill>
              <a:srgbClr val="D6D5D5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>
                <a:spcBef>
                  <a:spcPts val="4200"/>
                </a:spcBef>
                <a:defRPr sz="4000"/>
              </a:lvl1pPr>
            </a:lstStyle>
            <a:p>
              <a:r>
                <a:t>Saul Was Called To Change Drastically</a:t>
              </a:r>
            </a:p>
          </p:txBody>
        </p:sp>
        <p:pic>
          <p:nvPicPr>
            <p:cNvPr id="126" name="Saul Was Called To Change Drastically" descr="Saul Was Called To Change Drastically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5523125" cy="2113231"/>
            </a:xfrm>
            <a:prstGeom prst="rect">
              <a:avLst/>
            </a:prstGeom>
            <a:effectLst/>
          </p:spPr>
        </p:pic>
      </p:grpSp>
      <p:grpSp>
        <p:nvGrpSpPr>
          <p:cNvPr id="131" name="Saul Was Called To Preach the Gospel"/>
          <p:cNvGrpSpPr/>
          <p:nvPr/>
        </p:nvGrpSpPr>
        <p:grpSpPr>
          <a:xfrm>
            <a:off x="447909" y="7027521"/>
            <a:ext cx="5523124" cy="2113231"/>
            <a:chOff x="0" y="0"/>
            <a:chExt cx="5523123" cy="2113230"/>
          </a:xfrm>
        </p:grpSpPr>
        <p:sp>
          <p:nvSpPr>
            <p:cNvPr id="130" name="Saul Was Called To Preach the Gospel"/>
            <p:cNvSpPr txBox="1"/>
            <p:nvPr/>
          </p:nvSpPr>
          <p:spPr>
            <a:xfrm>
              <a:off x="89802" y="89802"/>
              <a:ext cx="5343519" cy="1933626"/>
            </a:xfrm>
            <a:prstGeom prst="rect">
              <a:avLst/>
            </a:prstGeom>
            <a:solidFill>
              <a:srgbClr val="D6D5D5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>
                <a:spcBef>
                  <a:spcPts val="4200"/>
                </a:spcBef>
                <a:defRPr sz="4000"/>
              </a:lvl1pPr>
            </a:lstStyle>
            <a:p>
              <a:r>
                <a:t>Saul Was Called To Preach the Gospel</a:t>
              </a:r>
            </a:p>
          </p:txBody>
        </p:sp>
        <p:pic>
          <p:nvPicPr>
            <p:cNvPr id="129" name="Saul Was Called To Preach the Gospel" descr="Saul Was Called To Preach the Gospel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5523125" cy="2113231"/>
            </a:xfrm>
            <a:prstGeom prst="rect">
              <a:avLst/>
            </a:prstGeom>
            <a:effectLst/>
          </p:spPr>
        </p:pic>
      </p:grpSp>
      <p:graphicFrame>
        <p:nvGraphicFramePr>
          <p:cNvPr id="132" name="Table"/>
          <p:cNvGraphicFramePr/>
          <p:nvPr/>
        </p:nvGraphicFramePr>
        <p:xfrm>
          <a:off x="6121925" y="2739459"/>
          <a:ext cx="6675506" cy="6389642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268600"/>
                <a:gridCol w="2146375"/>
                <a:gridCol w="2260531"/>
              </a:tblGrid>
              <a:tr h="912806">
                <a:tc>
                  <a:txBody>
                    <a:bodyPr/>
                    <a:lstStyle/>
                    <a:p>
                      <a:pPr defTabSz="914400">
                        <a:defRPr sz="2600" b="1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500">
                          <a:sym typeface="Helvetica Neue"/>
                        </a:rPr>
                        <a:t>Moses</a:t>
                      </a:r>
                    </a:p>
                  </a:txBody>
                  <a:tcPr marL="50800" marR="50800" marT="50800" marB="50800" anchor="ctr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500">
                          <a:sym typeface="Helvetica Neue"/>
                        </a:rPr>
                        <a:t>Gideon</a:t>
                      </a:r>
                    </a:p>
                  </a:txBody>
                  <a:tcPr marL="50800" marR="50800" marT="50800" marB="50800" anchor="ctr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91280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500" b="1">
                          <a:sym typeface="Helvetica Neue"/>
                        </a:rPr>
                        <a:t>Confrontation</a:t>
                      </a:r>
                    </a:p>
                  </a:txBody>
                  <a:tcPr marL="50800" marR="50800" marT="50800" marB="50800" anchor="ctr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600">
                          <a:sym typeface="Helvetica Neue"/>
                        </a:rPr>
                        <a:t>Exo 3:1–4</a:t>
                      </a:r>
                    </a:p>
                  </a:txBody>
                  <a:tcPr marL="50800" marR="50800" marT="50800" marB="50800" anchor="ctr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600">
                          <a:sym typeface="Helvetica Neue"/>
                        </a:rPr>
                        <a:t>Judg 6:11</a:t>
                      </a:r>
                    </a:p>
                  </a:txBody>
                  <a:tcPr marL="50800" marR="50800" marT="50800" marB="50800" anchor="ctr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91280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500" b="1">
                          <a:sym typeface="Helvetica Neue"/>
                        </a:rPr>
                        <a:t>Introduction</a:t>
                      </a:r>
                    </a:p>
                  </a:txBody>
                  <a:tcPr marL="50800" marR="50800" marT="50800" marB="50800" anchor="ctr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600">
                          <a:sym typeface="Helvetica Neue"/>
                        </a:rPr>
                        <a:t>Exo 3:5–6</a:t>
                      </a:r>
                    </a:p>
                  </a:txBody>
                  <a:tcPr marL="50800" marR="50800" marT="50800" marB="50800" anchor="ctr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600">
                          <a:sym typeface="Helvetica Neue"/>
                        </a:rPr>
                        <a:t>Judg 6:12</a:t>
                      </a:r>
                    </a:p>
                  </a:txBody>
                  <a:tcPr marL="50800" marR="50800" marT="50800" marB="50800" anchor="ctr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91280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500" b="1">
                          <a:sym typeface="Helvetica Neue"/>
                        </a:rPr>
                        <a:t>Commission</a:t>
                      </a:r>
                    </a:p>
                  </a:txBody>
                  <a:tcPr marL="50800" marR="50800" marT="50800" marB="50800" anchor="ctr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600">
                          <a:sym typeface="Helvetica Neue"/>
                        </a:rPr>
                        <a:t>Exo 3:7–10</a:t>
                      </a:r>
                    </a:p>
                  </a:txBody>
                  <a:tcPr marL="50800" marR="50800" marT="50800" marB="50800" anchor="ctr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600">
                          <a:sym typeface="Helvetica Neue"/>
                        </a:rPr>
                        <a:t>Judg 614</a:t>
                      </a:r>
                    </a:p>
                  </a:txBody>
                  <a:tcPr marL="50800" marR="50800" marT="50800" marB="50800" anchor="ctr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91280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500" b="1">
                          <a:sym typeface="Helvetica Neue"/>
                        </a:rPr>
                        <a:t>Objection</a:t>
                      </a:r>
                    </a:p>
                  </a:txBody>
                  <a:tcPr marL="50800" marR="50800" marT="50800" marB="50800" anchor="ctr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600">
                          <a:sym typeface="Helvetica Neue"/>
                        </a:rPr>
                        <a:t>Exo 3:11, 13; 4:1, 10, 13</a:t>
                      </a:r>
                    </a:p>
                  </a:txBody>
                  <a:tcPr marL="50800" marR="50800" marT="50800" marB="50800" anchor="ctr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600">
                          <a:sym typeface="Helvetica Neue"/>
                        </a:rPr>
                        <a:t>Judg 6:15</a:t>
                      </a:r>
                    </a:p>
                  </a:txBody>
                  <a:tcPr marL="50800" marR="50800" marT="50800" marB="50800" anchor="ctr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91280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500" b="1">
                          <a:sym typeface="Helvetica Neue"/>
                        </a:rPr>
                        <a:t>Reassurance</a:t>
                      </a:r>
                    </a:p>
                  </a:txBody>
                  <a:tcPr marL="50800" marR="50800" marT="50800" marB="50800" anchor="ctr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600">
                          <a:sym typeface="Helvetica Neue"/>
                        </a:rPr>
                        <a:t>Exo 3:12, 14–22; etc.</a:t>
                      </a:r>
                    </a:p>
                  </a:txBody>
                  <a:tcPr marL="50800" marR="50800" marT="50800" marB="50800" anchor="ctr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600">
                          <a:sym typeface="Helvetica Neue"/>
                        </a:rPr>
                        <a:t>Judg 6:16</a:t>
                      </a:r>
                    </a:p>
                  </a:txBody>
                  <a:tcPr marL="50800" marR="50800" marT="50800" marB="50800" anchor="ctr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91280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500" b="1">
                          <a:sym typeface="Helvetica Neue"/>
                        </a:rPr>
                        <a:t>Confirmation</a:t>
                      </a:r>
                    </a:p>
                  </a:txBody>
                  <a:tcPr marL="50800" marR="50800" marT="50800" marB="50800" anchor="ctr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600">
                          <a:sym typeface="Helvetica Neue"/>
                        </a:rPr>
                        <a:t>4:2–9</a:t>
                      </a:r>
                    </a:p>
                  </a:txBody>
                  <a:tcPr marL="50800" marR="50800" marT="50800" marB="50800" anchor="ctr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600">
                          <a:sym typeface="Helvetica Neue"/>
                        </a:rPr>
                        <a:t>Judg 6:17–21</a:t>
                      </a:r>
                    </a:p>
                  </a:txBody>
                  <a:tcPr marL="50800" marR="50800" marT="50800" marB="50800" anchor="ctr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pSp>
        <p:nvGrpSpPr>
          <p:cNvPr id="135" name="We Are Also Called By The Risen Lord"/>
          <p:cNvGrpSpPr/>
          <p:nvPr/>
        </p:nvGrpSpPr>
        <p:grpSpPr>
          <a:xfrm>
            <a:off x="7033767" y="2707709"/>
            <a:ext cx="5523124" cy="2113232"/>
            <a:chOff x="0" y="0"/>
            <a:chExt cx="5523123" cy="2113230"/>
          </a:xfrm>
        </p:grpSpPr>
        <p:sp>
          <p:nvSpPr>
            <p:cNvPr id="134" name="We Are Also Called By The Risen Lord"/>
            <p:cNvSpPr txBox="1"/>
            <p:nvPr/>
          </p:nvSpPr>
          <p:spPr>
            <a:xfrm>
              <a:off x="89802" y="89802"/>
              <a:ext cx="5343519" cy="1933626"/>
            </a:xfrm>
            <a:prstGeom prst="rect">
              <a:avLst/>
            </a:prstGeom>
            <a:solidFill>
              <a:srgbClr val="D6D5D5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>
                <a:defRPr sz="4000"/>
              </a:lvl1pPr>
            </a:lstStyle>
            <a:p>
              <a:r>
                <a:t>We Are Also Called By The Risen Lord</a:t>
              </a:r>
            </a:p>
          </p:txBody>
        </p:sp>
        <p:pic>
          <p:nvPicPr>
            <p:cNvPr id="133" name="We Are Also Called By The Risen Lord" descr="We Are Also Called By The Risen Lord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5523125" cy="2113231"/>
            </a:xfrm>
            <a:prstGeom prst="rect">
              <a:avLst/>
            </a:prstGeom>
            <a:effectLst/>
          </p:spPr>
        </p:pic>
      </p:grpSp>
      <p:grpSp>
        <p:nvGrpSpPr>
          <p:cNvPr id="138" name="We Are Also Called to Change Drastically"/>
          <p:cNvGrpSpPr/>
          <p:nvPr/>
        </p:nvGrpSpPr>
        <p:grpSpPr>
          <a:xfrm>
            <a:off x="7033767" y="4867615"/>
            <a:ext cx="5523124" cy="2113231"/>
            <a:chOff x="0" y="0"/>
            <a:chExt cx="5523123" cy="2113230"/>
          </a:xfrm>
        </p:grpSpPr>
        <p:sp>
          <p:nvSpPr>
            <p:cNvPr id="137" name="We Are Also Called to Change Drastically"/>
            <p:cNvSpPr txBox="1"/>
            <p:nvPr/>
          </p:nvSpPr>
          <p:spPr>
            <a:xfrm>
              <a:off x="89802" y="89802"/>
              <a:ext cx="5343519" cy="1933626"/>
            </a:xfrm>
            <a:prstGeom prst="rect">
              <a:avLst/>
            </a:prstGeom>
            <a:solidFill>
              <a:srgbClr val="D6D5D5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 defTabSz="572516">
                <a:spcBef>
                  <a:spcPts val="4100"/>
                </a:spcBef>
                <a:defRPr sz="3920"/>
              </a:lvl1pPr>
            </a:lstStyle>
            <a:p>
              <a:r>
                <a:t>We Are Also Called to Change Drastically</a:t>
              </a:r>
            </a:p>
          </p:txBody>
        </p:sp>
        <p:pic>
          <p:nvPicPr>
            <p:cNvPr id="136" name="We Are Also Called to Change Drastically" descr="We Are Also Called to Change Drastically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5523125" cy="2113231"/>
            </a:xfrm>
            <a:prstGeom prst="rect">
              <a:avLst/>
            </a:prstGeom>
            <a:effectLst/>
          </p:spPr>
        </p:pic>
      </p:grpSp>
      <p:grpSp>
        <p:nvGrpSpPr>
          <p:cNvPr id="141" name="We Are Also Called To Preach the Gospel"/>
          <p:cNvGrpSpPr/>
          <p:nvPr/>
        </p:nvGrpSpPr>
        <p:grpSpPr>
          <a:xfrm>
            <a:off x="7033767" y="7027521"/>
            <a:ext cx="5523125" cy="2113231"/>
            <a:chOff x="0" y="0"/>
            <a:chExt cx="5523123" cy="2113230"/>
          </a:xfrm>
        </p:grpSpPr>
        <p:sp>
          <p:nvSpPr>
            <p:cNvPr id="140" name="We Are Also Called To Preach the Gospel"/>
            <p:cNvSpPr txBox="1"/>
            <p:nvPr/>
          </p:nvSpPr>
          <p:spPr>
            <a:xfrm>
              <a:off x="89802" y="89802"/>
              <a:ext cx="5343519" cy="1933626"/>
            </a:xfrm>
            <a:prstGeom prst="rect">
              <a:avLst/>
            </a:prstGeom>
            <a:solidFill>
              <a:srgbClr val="D6D5D5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 defTabSz="578358">
                <a:spcBef>
                  <a:spcPts val="4100"/>
                </a:spcBef>
                <a:defRPr sz="3959"/>
              </a:lvl1pPr>
            </a:lstStyle>
            <a:p>
              <a:r>
                <a:t>We Are Also Called To Preach the Gospel</a:t>
              </a:r>
            </a:p>
          </p:txBody>
        </p:sp>
        <p:pic>
          <p:nvPicPr>
            <p:cNvPr id="139" name="We Are Also Called To Preach the Gospel" descr="We Are Also Called To Preach the Gospel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5523125" cy="2113231"/>
            </a:xfrm>
            <a:prstGeom prst="rect">
              <a:avLst/>
            </a:prstGeom>
            <a:effectLst/>
          </p:spPr>
        </p:pic>
      </p:grpSp>
      <p:sp>
        <p:nvSpPr>
          <p:cNvPr id="142" name="Arrow Sign"/>
          <p:cNvSpPr/>
          <p:nvPr/>
        </p:nvSpPr>
        <p:spPr>
          <a:xfrm rot="411240">
            <a:off x="5193538" y="3019032"/>
            <a:ext cx="2099961" cy="1266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" y="0"/>
                </a:moveTo>
                <a:cubicBezTo>
                  <a:pt x="827" y="0"/>
                  <a:pt x="0" y="1369"/>
                  <a:pt x="0" y="3051"/>
                </a:cubicBezTo>
                <a:lnTo>
                  <a:pt x="0" y="18546"/>
                </a:lnTo>
                <a:cubicBezTo>
                  <a:pt x="0" y="20228"/>
                  <a:pt x="827" y="21600"/>
                  <a:pt x="1842" y="21600"/>
                </a:cubicBezTo>
                <a:lnTo>
                  <a:pt x="19758" y="21600"/>
                </a:lnTo>
                <a:cubicBezTo>
                  <a:pt x="20773" y="21600"/>
                  <a:pt x="21600" y="20228"/>
                  <a:pt x="21600" y="18546"/>
                </a:cubicBezTo>
                <a:lnTo>
                  <a:pt x="21600" y="3051"/>
                </a:lnTo>
                <a:cubicBezTo>
                  <a:pt x="21600" y="1369"/>
                  <a:pt x="20773" y="0"/>
                  <a:pt x="19758" y="0"/>
                </a:cubicBezTo>
                <a:lnTo>
                  <a:pt x="1842" y="0"/>
                </a:lnTo>
                <a:close/>
                <a:moveTo>
                  <a:pt x="1842" y="1246"/>
                </a:moveTo>
                <a:lnTo>
                  <a:pt x="19758" y="1246"/>
                </a:lnTo>
                <a:cubicBezTo>
                  <a:pt x="20359" y="1246"/>
                  <a:pt x="20849" y="2054"/>
                  <a:pt x="20849" y="3051"/>
                </a:cubicBezTo>
                <a:lnTo>
                  <a:pt x="20849" y="18546"/>
                </a:lnTo>
                <a:cubicBezTo>
                  <a:pt x="20849" y="19543"/>
                  <a:pt x="20359" y="20354"/>
                  <a:pt x="19758" y="20354"/>
                </a:cubicBezTo>
                <a:lnTo>
                  <a:pt x="1842" y="20354"/>
                </a:lnTo>
                <a:cubicBezTo>
                  <a:pt x="1241" y="20354"/>
                  <a:pt x="751" y="19543"/>
                  <a:pt x="751" y="18546"/>
                </a:cubicBezTo>
                <a:lnTo>
                  <a:pt x="751" y="3051"/>
                </a:lnTo>
                <a:cubicBezTo>
                  <a:pt x="751" y="2054"/>
                  <a:pt x="1241" y="1246"/>
                  <a:pt x="1842" y="1246"/>
                </a:cubicBezTo>
                <a:close/>
                <a:moveTo>
                  <a:pt x="1842" y="2322"/>
                </a:moveTo>
                <a:cubicBezTo>
                  <a:pt x="1600" y="2322"/>
                  <a:pt x="1401" y="2651"/>
                  <a:pt x="1401" y="3051"/>
                </a:cubicBezTo>
                <a:lnTo>
                  <a:pt x="1401" y="18546"/>
                </a:lnTo>
                <a:cubicBezTo>
                  <a:pt x="1401" y="18947"/>
                  <a:pt x="1600" y="19278"/>
                  <a:pt x="1842" y="19278"/>
                </a:cubicBezTo>
                <a:lnTo>
                  <a:pt x="19758" y="19278"/>
                </a:lnTo>
                <a:cubicBezTo>
                  <a:pt x="20000" y="19278"/>
                  <a:pt x="20199" y="18947"/>
                  <a:pt x="20199" y="18546"/>
                </a:cubicBezTo>
                <a:lnTo>
                  <a:pt x="20199" y="3051"/>
                </a:lnTo>
                <a:cubicBezTo>
                  <a:pt x="20199" y="2651"/>
                  <a:pt x="20000" y="2322"/>
                  <a:pt x="19758" y="2322"/>
                </a:cubicBezTo>
                <a:lnTo>
                  <a:pt x="1842" y="2322"/>
                </a:lnTo>
                <a:close/>
                <a:moveTo>
                  <a:pt x="14089" y="5429"/>
                </a:moveTo>
                <a:cubicBezTo>
                  <a:pt x="14142" y="5435"/>
                  <a:pt x="14197" y="5466"/>
                  <a:pt x="14246" y="5527"/>
                </a:cubicBezTo>
                <a:lnTo>
                  <a:pt x="18336" y="10564"/>
                </a:lnTo>
                <a:cubicBezTo>
                  <a:pt x="18432" y="10679"/>
                  <a:pt x="18432" y="10921"/>
                  <a:pt x="18336" y="11036"/>
                </a:cubicBezTo>
                <a:lnTo>
                  <a:pt x="14246" y="16073"/>
                </a:lnTo>
                <a:cubicBezTo>
                  <a:pt x="14053" y="16314"/>
                  <a:pt x="13773" y="16082"/>
                  <a:pt x="13773" y="15681"/>
                </a:cubicBezTo>
                <a:lnTo>
                  <a:pt x="14181" y="13206"/>
                </a:lnTo>
                <a:lnTo>
                  <a:pt x="3472" y="13206"/>
                </a:lnTo>
                <a:cubicBezTo>
                  <a:pt x="3408" y="13206"/>
                  <a:pt x="3355" y="13118"/>
                  <a:pt x="3355" y="13011"/>
                </a:cubicBezTo>
                <a:lnTo>
                  <a:pt x="3355" y="8589"/>
                </a:lnTo>
                <a:cubicBezTo>
                  <a:pt x="3355" y="8482"/>
                  <a:pt x="3408" y="8391"/>
                  <a:pt x="3472" y="8391"/>
                </a:cubicBezTo>
                <a:lnTo>
                  <a:pt x="14176" y="8391"/>
                </a:lnTo>
                <a:lnTo>
                  <a:pt x="13773" y="5919"/>
                </a:lnTo>
                <a:cubicBezTo>
                  <a:pt x="13773" y="5618"/>
                  <a:pt x="13928" y="5412"/>
                  <a:pt x="14089" y="5429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3" name="Arrow Sign"/>
          <p:cNvSpPr/>
          <p:nvPr/>
        </p:nvSpPr>
        <p:spPr>
          <a:xfrm rot="20826204">
            <a:off x="5686156" y="5746004"/>
            <a:ext cx="1595033" cy="961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" y="0"/>
                </a:moveTo>
                <a:cubicBezTo>
                  <a:pt x="827" y="0"/>
                  <a:pt x="0" y="1369"/>
                  <a:pt x="0" y="3051"/>
                </a:cubicBezTo>
                <a:lnTo>
                  <a:pt x="0" y="18546"/>
                </a:lnTo>
                <a:cubicBezTo>
                  <a:pt x="0" y="20228"/>
                  <a:pt x="827" y="21600"/>
                  <a:pt x="1842" y="21600"/>
                </a:cubicBezTo>
                <a:lnTo>
                  <a:pt x="19758" y="21600"/>
                </a:lnTo>
                <a:cubicBezTo>
                  <a:pt x="20773" y="21600"/>
                  <a:pt x="21600" y="20228"/>
                  <a:pt x="21600" y="18546"/>
                </a:cubicBezTo>
                <a:lnTo>
                  <a:pt x="21600" y="3051"/>
                </a:lnTo>
                <a:cubicBezTo>
                  <a:pt x="21600" y="1369"/>
                  <a:pt x="20773" y="0"/>
                  <a:pt x="19758" y="0"/>
                </a:cubicBezTo>
                <a:lnTo>
                  <a:pt x="1842" y="0"/>
                </a:lnTo>
                <a:close/>
                <a:moveTo>
                  <a:pt x="1842" y="1246"/>
                </a:moveTo>
                <a:lnTo>
                  <a:pt x="19758" y="1246"/>
                </a:lnTo>
                <a:cubicBezTo>
                  <a:pt x="20359" y="1246"/>
                  <a:pt x="20849" y="2054"/>
                  <a:pt x="20849" y="3051"/>
                </a:cubicBezTo>
                <a:lnTo>
                  <a:pt x="20849" y="18546"/>
                </a:lnTo>
                <a:cubicBezTo>
                  <a:pt x="20849" y="19543"/>
                  <a:pt x="20359" y="20354"/>
                  <a:pt x="19758" y="20354"/>
                </a:cubicBezTo>
                <a:lnTo>
                  <a:pt x="1842" y="20354"/>
                </a:lnTo>
                <a:cubicBezTo>
                  <a:pt x="1241" y="20354"/>
                  <a:pt x="751" y="19543"/>
                  <a:pt x="751" y="18546"/>
                </a:cubicBezTo>
                <a:lnTo>
                  <a:pt x="751" y="3051"/>
                </a:lnTo>
                <a:cubicBezTo>
                  <a:pt x="751" y="2054"/>
                  <a:pt x="1241" y="1246"/>
                  <a:pt x="1842" y="1246"/>
                </a:cubicBezTo>
                <a:close/>
                <a:moveTo>
                  <a:pt x="1842" y="2322"/>
                </a:moveTo>
                <a:cubicBezTo>
                  <a:pt x="1600" y="2322"/>
                  <a:pt x="1401" y="2651"/>
                  <a:pt x="1401" y="3051"/>
                </a:cubicBezTo>
                <a:lnTo>
                  <a:pt x="1401" y="18546"/>
                </a:lnTo>
                <a:cubicBezTo>
                  <a:pt x="1401" y="18947"/>
                  <a:pt x="1600" y="19278"/>
                  <a:pt x="1842" y="19278"/>
                </a:cubicBezTo>
                <a:lnTo>
                  <a:pt x="19758" y="19278"/>
                </a:lnTo>
                <a:cubicBezTo>
                  <a:pt x="20000" y="19278"/>
                  <a:pt x="20199" y="18947"/>
                  <a:pt x="20199" y="18546"/>
                </a:cubicBezTo>
                <a:lnTo>
                  <a:pt x="20199" y="3051"/>
                </a:lnTo>
                <a:cubicBezTo>
                  <a:pt x="20199" y="2651"/>
                  <a:pt x="20000" y="2322"/>
                  <a:pt x="19758" y="2322"/>
                </a:cubicBezTo>
                <a:lnTo>
                  <a:pt x="1842" y="2322"/>
                </a:lnTo>
                <a:close/>
                <a:moveTo>
                  <a:pt x="14089" y="5429"/>
                </a:moveTo>
                <a:cubicBezTo>
                  <a:pt x="14142" y="5435"/>
                  <a:pt x="14197" y="5466"/>
                  <a:pt x="14246" y="5527"/>
                </a:cubicBezTo>
                <a:lnTo>
                  <a:pt x="18336" y="10564"/>
                </a:lnTo>
                <a:cubicBezTo>
                  <a:pt x="18432" y="10679"/>
                  <a:pt x="18432" y="10921"/>
                  <a:pt x="18336" y="11036"/>
                </a:cubicBezTo>
                <a:lnTo>
                  <a:pt x="14246" y="16073"/>
                </a:lnTo>
                <a:cubicBezTo>
                  <a:pt x="14053" y="16314"/>
                  <a:pt x="13773" y="16082"/>
                  <a:pt x="13773" y="15681"/>
                </a:cubicBezTo>
                <a:lnTo>
                  <a:pt x="14181" y="13206"/>
                </a:lnTo>
                <a:lnTo>
                  <a:pt x="3472" y="13206"/>
                </a:lnTo>
                <a:cubicBezTo>
                  <a:pt x="3408" y="13206"/>
                  <a:pt x="3355" y="13118"/>
                  <a:pt x="3355" y="13011"/>
                </a:cubicBezTo>
                <a:lnTo>
                  <a:pt x="3355" y="8589"/>
                </a:lnTo>
                <a:cubicBezTo>
                  <a:pt x="3355" y="8482"/>
                  <a:pt x="3408" y="8391"/>
                  <a:pt x="3472" y="8391"/>
                </a:cubicBezTo>
                <a:lnTo>
                  <a:pt x="14176" y="8391"/>
                </a:lnTo>
                <a:lnTo>
                  <a:pt x="13773" y="5919"/>
                </a:lnTo>
                <a:cubicBezTo>
                  <a:pt x="13773" y="5618"/>
                  <a:pt x="13928" y="5412"/>
                  <a:pt x="14089" y="5429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4" name="Arrow Sign"/>
          <p:cNvSpPr/>
          <p:nvPr/>
        </p:nvSpPr>
        <p:spPr>
          <a:xfrm rot="478359">
            <a:off x="5627156" y="7118229"/>
            <a:ext cx="1676578" cy="1011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" y="0"/>
                </a:moveTo>
                <a:cubicBezTo>
                  <a:pt x="827" y="0"/>
                  <a:pt x="0" y="1369"/>
                  <a:pt x="0" y="3051"/>
                </a:cubicBezTo>
                <a:lnTo>
                  <a:pt x="0" y="18546"/>
                </a:lnTo>
                <a:cubicBezTo>
                  <a:pt x="0" y="20228"/>
                  <a:pt x="827" y="21600"/>
                  <a:pt x="1842" y="21600"/>
                </a:cubicBezTo>
                <a:lnTo>
                  <a:pt x="19758" y="21600"/>
                </a:lnTo>
                <a:cubicBezTo>
                  <a:pt x="20773" y="21600"/>
                  <a:pt x="21600" y="20228"/>
                  <a:pt x="21600" y="18546"/>
                </a:cubicBezTo>
                <a:lnTo>
                  <a:pt x="21600" y="3051"/>
                </a:lnTo>
                <a:cubicBezTo>
                  <a:pt x="21600" y="1369"/>
                  <a:pt x="20773" y="0"/>
                  <a:pt x="19758" y="0"/>
                </a:cubicBezTo>
                <a:lnTo>
                  <a:pt x="1842" y="0"/>
                </a:lnTo>
                <a:close/>
                <a:moveTo>
                  <a:pt x="1842" y="1246"/>
                </a:moveTo>
                <a:lnTo>
                  <a:pt x="19758" y="1246"/>
                </a:lnTo>
                <a:cubicBezTo>
                  <a:pt x="20359" y="1246"/>
                  <a:pt x="20849" y="2054"/>
                  <a:pt x="20849" y="3051"/>
                </a:cubicBezTo>
                <a:lnTo>
                  <a:pt x="20849" y="18546"/>
                </a:lnTo>
                <a:cubicBezTo>
                  <a:pt x="20849" y="19543"/>
                  <a:pt x="20359" y="20354"/>
                  <a:pt x="19758" y="20354"/>
                </a:cubicBezTo>
                <a:lnTo>
                  <a:pt x="1842" y="20354"/>
                </a:lnTo>
                <a:cubicBezTo>
                  <a:pt x="1241" y="20354"/>
                  <a:pt x="751" y="19543"/>
                  <a:pt x="751" y="18546"/>
                </a:cubicBezTo>
                <a:lnTo>
                  <a:pt x="751" y="3051"/>
                </a:lnTo>
                <a:cubicBezTo>
                  <a:pt x="751" y="2054"/>
                  <a:pt x="1241" y="1246"/>
                  <a:pt x="1842" y="1246"/>
                </a:cubicBezTo>
                <a:close/>
                <a:moveTo>
                  <a:pt x="1842" y="2322"/>
                </a:moveTo>
                <a:cubicBezTo>
                  <a:pt x="1600" y="2322"/>
                  <a:pt x="1401" y="2651"/>
                  <a:pt x="1401" y="3051"/>
                </a:cubicBezTo>
                <a:lnTo>
                  <a:pt x="1401" y="18546"/>
                </a:lnTo>
                <a:cubicBezTo>
                  <a:pt x="1401" y="18947"/>
                  <a:pt x="1600" y="19278"/>
                  <a:pt x="1842" y="19278"/>
                </a:cubicBezTo>
                <a:lnTo>
                  <a:pt x="19758" y="19278"/>
                </a:lnTo>
                <a:cubicBezTo>
                  <a:pt x="20000" y="19278"/>
                  <a:pt x="20199" y="18947"/>
                  <a:pt x="20199" y="18546"/>
                </a:cubicBezTo>
                <a:lnTo>
                  <a:pt x="20199" y="3051"/>
                </a:lnTo>
                <a:cubicBezTo>
                  <a:pt x="20199" y="2651"/>
                  <a:pt x="20000" y="2322"/>
                  <a:pt x="19758" y="2322"/>
                </a:cubicBezTo>
                <a:lnTo>
                  <a:pt x="1842" y="2322"/>
                </a:lnTo>
                <a:close/>
                <a:moveTo>
                  <a:pt x="14089" y="5429"/>
                </a:moveTo>
                <a:cubicBezTo>
                  <a:pt x="14142" y="5435"/>
                  <a:pt x="14197" y="5466"/>
                  <a:pt x="14246" y="5527"/>
                </a:cubicBezTo>
                <a:lnTo>
                  <a:pt x="18336" y="10564"/>
                </a:lnTo>
                <a:cubicBezTo>
                  <a:pt x="18432" y="10679"/>
                  <a:pt x="18432" y="10921"/>
                  <a:pt x="18336" y="11036"/>
                </a:cubicBezTo>
                <a:lnTo>
                  <a:pt x="14246" y="16073"/>
                </a:lnTo>
                <a:cubicBezTo>
                  <a:pt x="14053" y="16314"/>
                  <a:pt x="13773" y="16082"/>
                  <a:pt x="13773" y="15681"/>
                </a:cubicBezTo>
                <a:lnTo>
                  <a:pt x="14181" y="13206"/>
                </a:lnTo>
                <a:lnTo>
                  <a:pt x="3472" y="13206"/>
                </a:lnTo>
                <a:cubicBezTo>
                  <a:pt x="3408" y="13206"/>
                  <a:pt x="3355" y="13118"/>
                  <a:pt x="3355" y="13011"/>
                </a:cubicBezTo>
                <a:lnTo>
                  <a:pt x="3355" y="8589"/>
                </a:lnTo>
                <a:cubicBezTo>
                  <a:pt x="3355" y="8482"/>
                  <a:pt x="3408" y="8391"/>
                  <a:pt x="3472" y="8391"/>
                </a:cubicBezTo>
                <a:lnTo>
                  <a:pt x="14176" y="8391"/>
                </a:lnTo>
                <a:lnTo>
                  <a:pt x="13773" y="5919"/>
                </a:lnTo>
                <a:cubicBezTo>
                  <a:pt x="13773" y="5618"/>
                  <a:pt x="13928" y="5412"/>
                  <a:pt x="14089" y="5429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fast" advClick="1" p14:dur="750">
        <p:wipe dir="r"/>
      </p:transition>
    </mc:Choice>
    <mc:Fallback>
      <p:transition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6" dur="1000" fill="hold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9" presetClass="entr" presetSubtype="1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9" presetClass="entr" presetSubtype="1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9" presetClass="entr" presetSubtype="1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1" animBg="1" advAuto="0"/>
      <p:bldP spid="128" grpId="6" animBg="1" advAuto="0"/>
      <p:bldP spid="131" grpId="9" animBg="1" advAuto="0"/>
      <p:bldP spid="132" grpId="2" animBg="1" advAuto="0"/>
      <p:bldP spid="132" grpId="3" animBg="1" advAuto="0"/>
      <p:bldP spid="135" grpId="4" animBg="1" advAuto="0"/>
      <p:bldP spid="138" grpId="7" animBg="1" advAuto="0"/>
      <p:bldP spid="141" grpId="10" animBg="1" advAuto="0"/>
      <p:bldP spid="142" grpId="5" animBg="1" advAuto="0"/>
      <p:bldP spid="143" grpId="8" animBg="1" advAuto="0"/>
      <p:bldP spid="144" grpId="11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Macintosh PowerPoint</Application>
  <PresentationFormat>Custom</PresentationFormat>
  <Paragraphs>29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White</vt:lpstr>
      <vt:lpstr>Saul on the Road to Damascus: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Saul on the Road to Damascus:</dc:title>
  <cp:lastModifiedBy>Kyle Pope</cp:lastModifiedBy>
  <cp:revision>1</cp:revision>
  <dcterms:created xsi:type="dcterms:W3CDTF">2019-07-05T17:01:14Z</dcterms:created>
  <dcterms:modified xsi:type="dcterms:W3CDTF">2019-07-05T17:01:37Z</dcterms:modified>
</cp:coreProperties>
</file>