
<file path=[Content_Types].xml><?xml version="1.0" encoding="utf-8"?>
<Types xmlns="http://schemas.openxmlformats.org/package/2006/content-types">
  <Override PartName="/ppt/slideLayouts/slideLayout105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Default Extension="jpeg" ContentType="image/jpeg"/>
  <Override PartName="/ppt/slideLayouts/slideLayout100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12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16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21.xml" ContentType="application/vnd.openxmlformats-officedocument.presentationml.slideLayout+xml"/>
  <Default Extension="bin" ContentType="application/vnd.openxmlformats-officedocument.presentationml.printerSettings"/>
  <Override PartName="/ppt/slideLayouts/slideLayout83.xml" ContentType="application/vnd.openxmlformats-officedocument.presentationml.slideLayout+xml"/>
  <Default Extension="xml" ContentType="application/xml"/>
  <Override PartName="/ppt/slides/slide5.xml" ContentType="application/vnd.openxmlformats-officedocument.presentationml.slide+xml"/>
  <Override PartName="/ppt/slideLayouts/slideLayout9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tableStyles.xml" ContentType="application/vnd.openxmlformats-officedocument.presentationml.tableStyles+xml"/>
  <Override PartName="/ppt/slideLayouts/slideLayout69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Layouts/slideLayout9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9.xml" ContentType="application/vnd.openxmlformats-officedocument.presentationml.slideMaster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84.xml" ContentType="application/vnd.openxmlformats-officedocument.presentationml.slideLayout+xml"/>
  <Default Extension="png" ContentType="image/png"/>
  <Override PartName="/ppt/slideLayouts/slideLayout9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108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5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75.xml" ContentType="application/vnd.openxmlformats-officedocument.presentationml.slideLayout+xml"/>
  <Override PartName="/ppt/viewProps.xml" ContentType="application/vnd.openxmlformats-officedocument.presentationml.viewProps+xml"/>
  <Default Extension="rels" ContentType="application/vnd.openxmlformats-package.relationships+xml"/>
  <Override PartName="/ppt/slideLayouts/slideLayout123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109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0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s/slide2.xml" ContentType="application/vnd.openxmlformats-officedocument.presentationml.slide+xml"/>
  <Override PartName="/ppt/slideLayouts/slideLayout5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11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Masters/slideMaster12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90.xml" ContentType="application/vnd.openxmlformats-officedocument.presentationml.slideLayout+xml"/>
  <Default Extension="fntdata" ContentType="application/x-fontdata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embedTrueTypeFonts="1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sldIdLst>
    <p:sldId id="257" r:id="rId13"/>
    <p:sldId id="258" r:id="rId14"/>
    <p:sldId id="259" r:id="rId15"/>
    <p:sldId id="260" r:id="rId16"/>
    <p:sldId id="261" r:id="rId17"/>
    <p:sldId id="262" r:id="rId18"/>
  </p:sldIdLst>
  <p:sldSz cx="13004800" cy="9753600"/>
  <p:notesSz cx="6858000" cy="9144000"/>
  <p:embeddedFontLst>
    <p:embeddedFont>
      <p:font typeface="American Typewriter"/>
      <p:regular r:id="rId19"/>
    </p:embeddedFont>
    <p:embeddedFont>
      <p:font typeface="Calibri"/>
      <p:regular r:id="rId20"/>
      <p:bold r:id="rId21"/>
      <p:italic r:id="rId22"/>
      <p:boldItalic r:id="rId23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5pPr>
    <a:lvl6pPr marL="2286000" algn="l" defTabSz="457200" rtl="0" eaLnBrk="1" latinLnBrk="0" hangingPunct="1"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6pPr>
    <a:lvl7pPr marL="2743200" algn="l" defTabSz="457200" rtl="0" eaLnBrk="1" latinLnBrk="0" hangingPunct="1"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7pPr>
    <a:lvl8pPr marL="3200400" algn="l" defTabSz="457200" rtl="0" eaLnBrk="1" latinLnBrk="0" hangingPunct="1"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8pPr>
    <a:lvl9pPr marL="3657600" algn="l" defTabSz="457200" rtl="0" eaLnBrk="1" latinLnBrk="0" hangingPunct="1">
      <a:defRPr sz="4000" kern="1200">
        <a:solidFill>
          <a:srgbClr val="FFFFFF"/>
        </a:solidFill>
        <a:latin typeface="American Typewriter" charset="0"/>
        <a:ea typeface="ヒラギノ明朝 ProN W3" charset="-128"/>
        <a:cs typeface="ヒラギノ明朝 ProN W3" charset="-128"/>
        <a:sym typeface="American Typewriter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56" y="-104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font" Target="fonts/font2.fntdata"/><Relationship Id="rId21" Type="http://schemas.openxmlformats.org/officeDocument/2006/relationships/font" Target="fonts/font3.fntdata"/><Relationship Id="rId22" Type="http://schemas.openxmlformats.org/officeDocument/2006/relationships/font" Target="fonts/font4.fntdata"/><Relationship Id="rId23" Type="http://schemas.openxmlformats.org/officeDocument/2006/relationships/font" Target="fonts/font5.fntdata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13850" y="152400"/>
            <a:ext cx="2711450" cy="848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152400"/>
            <a:ext cx="7981950" cy="848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66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664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4991100"/>
            <a:ext cx="2749550" cy="307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97250" y="4991100"/>
            <a:ext cx="2749550" cy="307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33925" y="1663700"/>
            <a:ext cx="1412875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663700"/>
            <a:ext cx="4086225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66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664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2527300"/>
            <a:ext cx="53467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27300"/>
            <a:ext cx="53467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13850" y="152400"/>
            <a:ext cx="2711450" cy="848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152400"/>
            <a:ext cx="7981950" cy="848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2527300"/>
            <a:ext cx="25400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0" y="2527300"/>
            <a:ext cx="25400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13850" y="152400"/>
            <a:ext cx="2711450" cy="848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152400"/>
            <a:ext cx="7981950" cy="848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527300"/>
            <a:ext cx="200025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25050" y="2527300"/>
            <a:ext cx="200025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2527300"/>
            <a:ext cx="53467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27300"/>
            <a:ext cx="53467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13850" y="152400"/>
            <a:ext cx="2711450" cy="848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152400"/>
            <a:ext cx="7981950" cy="848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152400"/>
            <a:ext cx="2925762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152400"/>
            <a:ext cx="8624888" cy="8559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876300"/>
            <a:ext cx="5346700" cy="800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76300"/>
            <a:ext cx="5346700" cy="800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486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486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0" y="2527300"/>
            <a:ext cx="25400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0" y="2527300"/>
            <a:ext cx="2540000" cy="610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merican Typewriter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13850" y="152400"/>
            <a:ext cx="2711450" cy="848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0" y="152400"/>
            <a:ext cx="7981950" cy="848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527300"/>
            <a:ext cx="10845800" cy="610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8524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3779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8859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411413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9352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3924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8496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3068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7640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7480300"/>
            <a:ext cx="10845800" cy="1460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663700"/>
            <a:ext cx="56515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4991100"/>
            <a:ext cx="5651500" cy="307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000">
          <a:solidFill>
            <a:srgbClr val="7E8484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7480300"/>
            <a:ext cx="10845800" cy="1460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527300"/>
            <a:ext cx="10845800" cy="610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7508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276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784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308225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8336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2908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7480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2052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6624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527300"/>
            <a:ext cx="5232400" cy="610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7508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276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784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308225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8336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2908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7480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2052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6624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527300"/>
            <a:ext cx="4152900" cy="610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7508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276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784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308225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8336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2908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7480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2052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6624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9032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4287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9367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462213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9860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4432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9004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3576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8148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876300"/>
            <a:ext cx="10845800" cy="800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8524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3779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8859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411413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9352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3924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8496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3068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7640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9032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4287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936750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462213" indent="-5619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986088" indent="-5603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4432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9004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3576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814888" indent="-5603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2971800"/>
            <a:ext cx="10845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323850" indent="-3238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323850" indent="-3238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323850" indent="-3238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323850" indent="-3238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323850" indent="-3238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781050" indent="-32385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1238250" indent="-32385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1695450" indent="-32385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2152650" indent="-32385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52400"/>
            <a:ext cx="10845800" cy="209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title style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527300"/>
            <a:ext cx="5232400" cy="610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merican Typewriter" charset="0"/>
              </a:rPr>
              <a:t>Click to edit Master text styles</a:t>
            </a:r>
          </a:p>
          <a:p>
            <a:pPr lvl="1"/>
            <a:r>
              <a:rPr lang="en-US">
                <a:sym typeface="American Typewriter" charset="0"/>
              </a:rPr>
              <a:t>Second level</a:t>
            </a:r>
          </a:p>
          <a:p>
            <a:pPr lvl="2"/>
            <a:r>
              <a:rPr lang="en-US">
                <a:sym typeface="American Typewriter" charset="0"/>
              </a:rPr>
              <a:t>Third level</a:t>
            </a:r>
          </a:p>
          <a:p>
            <a:pPr lvl="3"/>
            <a:r>
              <a:rPr lang="en-US">
                <a:sym typeface="American Typewriter" charset="0"/>
              </a:rPr>
              <a:t>Fourth level</a:t>
            </a:r>
          </a:p>
          <a:p>
            <a:pPr lvl="4"/>
            <a:r>
              <a:rPr lang="en-US">
                <a:sym typeface="American Typewriter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American Typewriter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American Typewriter" charset="0"/>
          <a:ea typeface="ヒラギノ明朝 ProN W3" charset="-128"/>
          <a:cs typeface="ヒラギノ明朝 ProN W3" charset="-128"/>
          <a:sym typeface="American Typewriter" charset="0"/>
        </a:defRPr>
      </a:lvl9pPr>
    </p:titleStyle>
    <p:bodyStyle>
      <a:lvl1pPr marL="7508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1pPr>
      <a:lvl2pPr marL="1276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2pPr>
      <a:lvl3pPr marL="1784350" indent="-460375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3pPr>
      <a:lvl4pPr marL="2308225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4pPr>
      <a:lvl5pPr marL="2833688" indent="-458788" algn="l" rtl="0" eaLnBrk="0" fontAlgn="base" hangingPunct="0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5pPr>
      <a:lvl6pPr marL="32908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6pPr>
      <a:lvl7pPr marL="37480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7pPr>
      <a:lvl8pPr marL="42052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8pPr>
      <a:lvl9pPr marL="4662488" indent="-458788" algn="l" rtl="0" fontAlgn="base">
        <a:spcBef>
          <a:spcPts val="3200"/>
        </a:spcBef>
        <a:spcAft>
          <a:spcPct val="0"/>
        </a:spcAft>
        <a:buSzPct val="120000"/>
        <a:buFont typeface="American Typewriter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merican Typewriter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Ephesians 1:15-23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03288" eaLnBrk="1" hangingPunct="1"/>
            <a:r>
              <a:rPr lang="en-US"/>
              <a:t>The church is described as Christ’s body.</a:t>
            </a:r>
          </a:p>
          <a:p>
            <a:pPr marL="903288" eaLnBrk="1" hangingPunct="1"/>
            <a:r>
              <a:rPr lang="en-US"/>
              <a:t>What does that tell us about its nature?</a:t>
            </a:r>
          </a:p>
          <a:p>
            <a:pPr marL="903288" eaLnBrk="1" hangingPunct="1"/>
            <a:r>
              <a:rPr lang="en-US"/>
              <a:t>What does that tell us about its functioning?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1536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Body of Christ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2527300"/>
            <a:ext cx="10845800" cy="6845300"/>
          </a:xfrm>
        </p:spPr>
        <p:txBody>
          <a:bodyPr anchor="t"/>
          <a:lstStyle/>
          <a:p>
            <a:pPr marL="1200150" indent="-857250" eaLnBrk="1" hangingPunct="1">
              <a:buFont typeface="American Typewriter" charset="0"/>
              <a:buAutoNum type="romanUcPeriod"/>
            </a:pPr>
            <a:r>
              <a:rPr lang="en-US" sz="4500" dirty="0"/>
              <a:t>We Represent Christ to the World.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A.</a:t>
            </a:r>
            <a:r>
              <a:rPr lang="en-US" dirty="0" smtClean="0"/>
              <a:t> 	The </a:t>
            </a:r>
            <a:r>
              <a:rPr lang="en-US" dirty="0"/>
              <a:t>apostles were “ambassadors of Christ” (Matt. 10:40; Luke 10:16; 2 Cor. 5:18-20).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B.</a:t>
            </a:r>
            <a:r>
              <a:rPr lang="en-US" dirty="0" smtClean="0"/>
              <a:t> 	There </a:t>
            </a:r>
            <a:r>
              <a:rPr lang="en-US" dirty="0"/>
              <a:t>was a special sense in which the apostles were “</a:t>
            </a:r>
            <a:r>
              <a:rPr lang="en-US" dirty="0" smtClean="0"/>
              <a:t>ambassadors,” </a:t>
            </a:r>
            <a:r>
              <a:rPr lang="en-US" dirty="0"/>
              <a:t>but all Christians are to spread the “word of reconciliation” (1 John 4:16-17).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15362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Body of Christ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2527300"/>
            <a:ext cx="10845800" cy="6845300"/>
          </a:xfrm>
        </p:spPr>
        <p:txBody>
          <a:bodyPr anchor="t"/>
          <a:lstStyle/>
          <a:p>
            <a:pPr marL="1371600" indent="-1028700" eaLnBrk="1" hangingPunct="1">
              <a:buFont typeface="American Typewriter" charset="0"/>
              <a:buAutoNum type="romanUcPeriod" startAt="2"/>
            </a:pPr>
            <a:r>
              <a:rPr lang="en-US" sz="4500" dirty="0"/>
              <a:t>We Function as a Unit.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A.</a:t>
            </a:r>
            <a:r>
              <a:rPr lang="en-US" dirty="0" smtClean="0"/>
              <a:t> 	Christ </a:t>
            </a:r>
            <a:r>
              <a:rPr lang="en-US" dirty="0"/>
              <a:t>is the head and all the parts are joined together (Eph. 4:11-16).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B.</a:t>
            </a:r>
            <a:r>
              <a:rPr lang="en-US" dirty="0" smtClean="0"/>
              <a:t> 	All </a:t>
            </a:r>
            <a:r>
              <a:rPr lang="en-US" dirty="0"/>
              <a:t>the parts are dependent upon each other (1 Cor. 12:14-27).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C.</a:t>
            </a:r>
            <a:r>
              <a:rPr lang="en-US" dirty="0" smtClean="0"/>
              <a:t> 	All </a:t>
            </a:r>
            <a:r>
              <a:rPr lang="en-US" dirty="0"/>
              <a:t>the parts have their own special function (Rom. 12:4-8).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Body of Christ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2527300"/>
            <a:ext cx="10845800" cy="6845300"/>
          </a:xfrm>
        </p:spPr>
        <p:txBody>
          <a:bodyPr anchor="t"/>
          <a:lstStyle/>
          <a:p>
            <a:pPr marL="1371600" indent="-1028700" eaLnBrk="1" hangingPunct="1">
              <a:buFont typeface="American Typewriter" charset="0"/>
              <a:buAutoNum type="romanUcPeriod" startAt="3"/>
            </a:pPr>
            <a:r>
              <a:rPr lang="en-US" sz="4500" dirty="0"/>
              <a:t> We Imitate Christ.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A.</a:t>
            </a:r>
            <a:r>
              <a:rPr lang="en-US" dirty="0" smtClean="0"/>
              <a:t> 	Christians </a:t>
            </a:r>
            <a:r>
              <a:rPr lang="en-US" dirty="0"/>
              <a:t>imitate Christ (1 Cor. 11:1).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B.</a:t>
            </a:r>
            <a:r>
              <a:rPr lang="en-US" dirty="0" smtClean="0"/>
              <a:t> 	We </a:t>
            </a:r>
            <a:r>
              <a:rPr lang="en-US" dirty="0"/>
              <a:t>strive to think like Christ (Phil 2:5-7).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C.</a:t>
            </a:r>
            <a:r>
              <a:rPr lang="en-US" dirty="0" smtClean="0"/>
              <a:t> 	We </a:t>
            </a:r>
            <a:r>
              <a:rPr lang="en-US" dirty="0"/>
              <a:t>strive to live like Christ (1 John 2:5-6).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Body of Christ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2527300"/>
            <a:ext cx="10845800" cy="6845300"/>
          </a:xfrm>
        </p:spPr>
        <p:txBody>
          <a:bodyPr anchor="t"/>
          <a:lstStyle/>
          <a:p>
            <a:pPr marL="1371600" indent="-1028700" eaLnBrk="1" hangingPunct="1">
              <a:buFont typeface="American Typewriter" charset="0"/>
              <a:buAutoNum type="romanUcPeriod" startAt="4"/>
            </a:pPr>
            <a:r>
              <a:rPr lang="en-US" sz="4500" dirty="0"/>
              <a:t> Christ Dwells in Us.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A.</a:t>
            </a:r>
            <a:r>
              <a:rPr lang="en-US" dirty="0" smtClean="0"/>
              <a:t> 	Christ </a:t>
            </a:r>
            <a:r>
              <a:rPr lang="en-US" dirty="0"/>
              <a:t>dwells in our hearts through faith (Eph. 3:14-17).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B.</a:t>
            </a:r>
            <a:r>
              <a:rPr lang="en-US" dirty="0" smtClean="0"/>
              <a:t> 	We </a:t>
            </a:r>
            <a:r>
              <a:rPr lang="en-US" dirty="0"/>
              <a:t>become a “dwelling place for God in the Spirit” (Eph. 2:18-22).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Body of Christ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9500" y="2527300"/>
            <a:ext cx="10845800" cy="6845300"/>
          </a:xfrm>
        </p:spPr>
        <p:txBody>
          <a:bodyPr anchor="t"/>
          <a:lstStyle/>
          <a:p>
            <a:pPr marL="1371600" indent="-1028700" eaLnBrk="1" hangingPunct="1">
              <a:buFont typeface="American Typewriter" charset="0"/>
              <a:buAutoNum type="romanUcPeriod" startAt="5"/>
            </a:pPr>
            <a:r>
              <a:rPr lang="en-US" sz="4500" dirty="0"/>
              <a:t> We Are Crucified With Christ.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A.</a:t>
            </a:r>
            <a:r>
              <a:rPr lang="en-US" dirty="0" smtClean="0"/>
              <a:t> 	Christ </a:t>
            </a:r>
            <a:r>
              <a:rPr lang="en-US" dirty="0"/>
              <a:t>lives in us (Gal. 2:20).</a:t>
            </a:r>
          </a:p>
          <a:p>
            <a:pPr marL="1724025" lvl="1" indent="-857250" eaLnBrk="1" hangingPunct="1">
              <a:buFont typeface="American Typewriter" charset="0"/>
              <a:buNone/>
            </a:pPr>
            <a:r>
              <a:rPr lang="en-US" dirty="0"/>
              <a:t>B</a:t>
            </a:r>
            <a:r>
              <a:rPr lang="en-US"/>
              <a:t>.</a:t>
            </a:r>
            <a:r>
              <a:rPr lang="en-US" smtClean="0"/>
              <a:t> 	We </a:t>
            </a:r>
            <a:r>
              <a:rPr lang="en-US" dirty="0"/>
              <a:t>are buried with Him in baptism (Rom. 6:1-8).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Photo - 6 Up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6 Up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Photo - 6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American Typewriter"/>
        <a:ea typeface="ヒラギノ明朝 ProN W3"/>
        <a:cs typeface="ヒラギノ明朝 ProN W3"/>
      </a:majorFont>
      <a:minorFont>
        <a:latin typeface="American Typewriter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merican Typewriter" charset="0"/>
            <a:ea typeface="ヒラギノ明朝 ProN W3" charset="-128"/>
            <a:cs typeface="ヒラギノ明朝 ProN W3" charset="-128"/>
            <a:sym typeface="American Typewriter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Pages>0</Pages>
  <Words>354</Words>
  <Characters>0</Characters>
  <Application>Microsoft Macintosh PowerPoint</Application>
  <PresentationFormat>Custom</PresentationFormat>
  <Lines>0</Lines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American Typewriter</vt:lpstr>
      <vt:lpstr>Calibri</vt:lpstr>
      <vt:lpstr>Title &amp; Bullets</vt:lpstr>
      <vt:lpstr>Title &amp; Bullets - 2 Column</vt:lpstr>
      <vt:lpstr>Title, Bullets &amp; Photo</vt:lpstr>
      <vt:lpstr>Title &amp; Bullets - Right</vt:lpstr>
      <vt:lpstr>Title - Top</vt:lpstr>
      <vt:lpstr>Bullets</vt:lpstr>
      <vt:lpstr>Blank</vt:lpstr>
      <vt:lpstr>Title - Center</vt:lpstr>
      <vt:lpstr>Title &amp; Bullets - Left</vt:lpstr>
      <vt:lpstr>Photo - Horizontal</vt:lpstr>
      <vt:lpstr>Photo - Vertical</vt:lpstr>
      <vt:lpstr>Photo - 6 Up</vt:lpstr>
      <vt:lpstr>Ephesians 1:15-23</vt:lpstr>
      <vt:lpstr>The Body of Christ</vt:lpstr>
      <vt:lpstr>The Body of Christ</vt:lpstr>
      <vt:lpstr>The Body of Christ</vt:lpstr>
      <vt:lpstr>The Body of Christ</vt:lpstr>
      <vt:lpstr>The Body of Christ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 1:15-22</dc:title>
  <dc:subject/>
  <dc:creator/>
  <cp:keywords/>
  <dc:description/>
  <cp:lastModifiedBy>Kyle Pope</cp:lastModifiedBy>
  <cp:revision>8</cp:revision>
  <dcterms:created xsi:type="dcterms:W3CDTF">2019-07-03T21:20:24Z</dcterms:created>
  <dcterms:modified xsi:type="dcterms:W3CDTF">2019-07-03T21:20:37Z</dcterms:modified>
</cp:coreProperties>
</file>