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660"/>
  </p:normalViewPr>
  <p:slideViewPr>
    <p:cSldViewPr>
      <p:cViewPr varScale="1">
        <p:scale>
          <a:sx n="90" d="100"/>
          <a:sy n="90" d="100"/>
        </p:scale>
        <p:origin x="1312"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052 Template Set.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fld id="{AE4BE07D-23AC-FA4A-A776-1D760F849D7B}" type="datetimeFigureOut">
              <a:rPr lang="en-US"/>
              <a:pPr/>
              <a:t>11/1/19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89E4B5C-6C90-5045-8B3E-951A64D80E6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9AD6DC4-C636-6E43-A6BF-64760DDE6BCE}" type="datetimeFigureOut">
              <a:rPr lang="en-US"/>
              <a:pPr/>
              <a:t>11/1/19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A10780D-49DD-3943-BB90-39CD3A2603A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5A935DB-E824-3D45-A58A-6A16C62F23CF}" type="datetimeFigureOut">
              <a:rPr lang="en-US"/>
              <a:pPr/>
              <a:t>11/1/19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70BC353-9CE3-8B43-98BD-D8EC6CC8E0B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bg1"/>
                </a:solidFill>
                <a:effectLst>
                  <a:outerShdw blurRad="50800" dist="38100" dir="5400000" algn="t" rotWithShape="0">
                    <a:prstClr val="black">
                      <a:alpha val="40000"/>
                    </a:prstClr>
                  </a:outerShdw>
                </a:effectLst>
              </a:defRPr>
            </a:lvl1pPr>
          </a:lstStyle>
          <a:p>
            <a:r>
              <a:rPr lang="en-US"/>
              <a:t>Click to edit Master title style</a:t>
            </a:r>
          </a:p>
        </p:txBody>
      </p:sp>
      <p:sp>
        <p:nvSpPr>
          <p:cNvPr id="3" name="Content Placeholder 2"/>
          <p:cNvSpPr>
            <a:spLocks noGrp="1"/>
          </p:cNvSpPr>
          <p:nvPr>
            <p:ph idx="1"/>
          </p:nvPr>
        </p:nvSpPr>
        <p:spPr/>
        <p:txBody>
          <a:bodyPr/>
          <a:lstStyle>
            <a:lvl1pPr>
              <a:defRPr b="1">
                <a:solidFill>
                  <a:schemeClr val="bg1"/>
                </a:solidFill>
                <a:effectLst>
                  <a:outerShdw blurRad="50800" dist="38100" dir="5400000" algn="t" rotWithShape="0">
                    <a:prstClr val="black">
                      <a:alpha val="40000"/>
                    </a:prstClr>
                  </a:outerShdw>
                </a:effectLst>
              </a:defRPr>
            </a:lvl1pPr>
            <a:lvl2pPr>
              <a:defRPr b="1">
                <a:solidFill>
                  <a:schemeClr val="bg1"/>
                </a:solidFill>
                <a:effectLst>
                  <a:outerShdw blurRad="50800" dist="38100" dir="5400000" algn="t" rotWithShape="0">
                    <a:prstClr val="black">
                      <a:alpha val="40000"/>
                    </a:prstClr>
                  </a:outerShdw>
                </a:effectLst>
              </a:defRPr>
            </a:lvl2pPr>
            <a:lvl3pPr>
              <a:defRPr b="1">
                <a:solidFill>
                  <a:schemeClr val="bg1"/>
                </a:solidFill>
                <a:effectLst>
                  <a:outerShdw blurRad="50800" dist="38100" dir="5400000" algn="t" rotWithShape="0">
                    <a:prstClr val="black">
                      <a:alpha val="40000"/>
                    </a:prstClr>
                  </a:outerShdw>
                </a:effectLst>
              </a:defRPr>
            </a:lvl3pPr>
            <a:lvl4pPr>
              <a:defRPr b="1">
                <a:solidFill>
                  <a:schemeClr val="bg1"/>
                </a:solidFill>
                <a:effectLst>
                  <a:outerShdw blurRad="50800" dist="38100" dir="5400000" algn="t" rotWithShape="0">
                    <a:prstClr val="black">
                      <a:alpha val="40000"/>
                    </a:prstClr>
                  </a:outerShdw>
                </a:effectLst>
              </a:defRPr>
            </a:lvl4pPr>
            <a:lvl5pPr>
              <a:defRPr b="1">
                <a:solidFill>
                  <a:schemeClr val="bg1"/>
                </a:solidFill>
                <a:effectLst>
                  <a:outerShdw blurRad="50800" dist="38100" dir="5400000" algn="t" rotWithShape="0">
                    <a:prstClr val="black">
                      <a:alpha val="40000"/>
                    </a:prstClr>
                  </a:outerShdw>
                </a:effect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C5E39F23-982F-CB42-B9B5-24FD2AB580ED}" type="datetimeFigureOut">
              <a:rPr lang="en-US"/>
              <a:pPr/>
              <a:t>11/1/19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C36A655-065E-C142-B239-994B5A27780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FCE3F29E-0CA8-7943-98E3-CB471F743C0C}" type="datetimeFigureOut">
              <a:rPr lang="en-US"/>
              <a:pPr/>
              <a:t>11/1/19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8CDD19B-008A-3344-9C1C-791E92AEC8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7A8AB435-9697-2F40-B8BE-612B7AAE929E}" type="datetimeFigureOut">
              <a:rPr lang="en-US"/>
              <a:pPr/>
              <a:t>11/1/19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015C2BE-6C86-A946-8ABF-DF38017D3DA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E3B92CE2-3A51-5646-A5BD-0664A2C56C70}" type="datetimeFigureOut">
              <a:rPr lang="en-US"/>
              <a:pPr/>
              <a:t>11/1/19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E2B3820-3E38-BD40-A747-6A4EDBDCEE6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2CB1B934-AFFE-E147-8228-4C6540766FE3}" type="datetimeFigureOut">
              <a:rPr lang="en-US"/>
              <a:pPr/>
              <a:t>11/1/19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B889030B-6349-3445-8916-793CAA411E9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8F836BE-FCAC-6C4B-B260-E5F5DC89C55D}" type="datetimeFigureOut">
              <a:rPr lang="en-US"/>
              <a:pPr/>
              <a:t>11/1/19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B290C171-F558-BE48-B552-B38F155CE85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02560ED9-D545-B540-933B-A6E001AD3956}" type="datetimeFigureOut">
              <a:rPr lang="en-US"/>
              <a:pPr/>
              <a:t>11/1/19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304E3F3-970F-3340-9228-071EC360AE6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32DB6F26-D4E8-774A-917B-34242C4D422D}" type="datetimeFigureOut">
              <a:rPr lang="en-US"/>
              <a:pPr/>
              <a:t>11/1/19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80B057E-D919-9B48-8290-298BC1D563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052 Template Set.jpg"/>
          <p:cNvPicPr>
            <a:picLocks noChangeAspect="1"/>
          </p:cNvPicPr>
          <p:nvPr/>
        </p:nvPicPr>
        <p:blipFill>
          <a:blip r:embed="rId13"/>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122FBC40-E78D-C644-8AED-33D6E5068572}" type="datetimeFigureOut">
              <a:rPr lang="en-US"/>
              <a:pPr/>
              <a:t>11/1/19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6154EAA3-46F5-824C-99CE-24A1DEC15D6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charset="0"/>
        </a:defRPr>
      </a:lvl2pPr>
      <a:lvl3pPr algn="ctr" rtl="0" fontAlgn="base">
        <a:spcBef>
          <a:spcPct val="0"/>
        </a:spcBef>
        <a:spcAft>
          <a:spcPct val="0"/>
        </a:spcAft>
        <a:defRPr sz="4400">
          <a:solidFill>
            <a:schemeClr val="tx1"/>
          </a:solidFill>
          <a:latin typeface="Calibri" charset="0"/>
        </a:defRPr>
      </a:lvl3pPr>
      <a:lvl4pPr algn="ctr" rtl="0" fontAlgn="base">
        <a:spcBef>
          <a:spcPct val="0"/>
        </a:spcBef>
        <a:spcAft>
          <a:spcPct val="0"/>
        </a:spcAft>
        <a:defRPr sz="4400">
          <a:solidFill>
            <a:schemeClr val="tx1"/>
          </a:solidFill>
          <a:latin typeface="Calibri" charset="0"/>
        </a:defRPr>
      </a:lvl4pPr>
      <a:lvl5pPr algn="ctr" rtl="0" fontAlgn="base">
        <a:spcBef>
          <a:spcPct val="0"/>
        </a:spcBef>
        <a:spcAft>
          <a:spcPct val="0"/>
        </a:spcAft>
        <a:defRPr sz="4400">
          <a:solidFill>
            <a:schemeClr val="tx1"/>
          </a:solidFill>
          <a:latin typeface="Calibri" charset="0"/>
        </a:defRPr>
      </a:lvl5pPr>
      <a:lvl6pPr marL="457200" algn="ctr" rtl="0" fontAlgn="base">
        <a:spcBef>
          <a:spcPct val="0"/>
        </a:spcBef>
        <a:spcAft>
          <a:spcPct val="0"/>
        </a:spcAft>
        <a:defRPr sz="4400">
          <a:solidFill>
            <a:schemeClr val="tx1"/>
          </a:solidFill>
          <a:latin typeface="Calibri" charset="0"/>
        </a:defRPr>
      </a:lvl6pPr>
      <a:lvl7pPr marL="914400" algn="ctr" rtl="0" fontAlgn="base">
        <a:spcBef>
          <a:spcPct val="0"/>
        </a:spcBef>
        <a:spcAft>
          <a:spcPct val="0"/>
        </a:spcAft>
        <a:defRPr sz="4400">
          <a:solidFill>
            <a:schemeClr val="tx1"/>
          </a:solidFill>
          <a:latin typeface="Calibri" charset="0"/>
        </a:defRPr>
      </a:lvl7pPr>
      <a:lvl8pPr marL="1371600" algn="ctr" rtl="0" fontAlgn="base">
        <a:spcBef>
          <a:spcPct val="0"/>
        </a:spcBef>
        <a:spcAft>
          <a:spcPct val="0"/>
        </a:spcAft>
        <a:defRPr sz="4400">
          <a:solidFill>
            <a:schemeClr val="tx1"/>
          </a:solidFill>
          <a:latin typeface="Calibri" charset="0"/>
        </a:defRPr>
      </a:lvl8pPr>
      <a:lvl9pPr marL="1828800" algn="ctr" rtl="0" fontAlgn="base">
        <a:spcBef>
          <a:spcPct val="0"/>
        </a:spcBef>
        <a:spcAft>
          <a:spcPct val="0"/>
        </a:spcAft>
        <a:defRPr sz="4400">
          <a:solidFill>
            <a:schemeClr val="tx1"/>
          </a:solidFill>
          <a:latin typeface="Calibri"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5400" dirty="0"/>
              <a:t>Ephesians 6:10-11</a:t>
            </a:r>
          </a:p>
        </p:txBody>
      </p:sp>
      <p:sp>
        <p:nvSpPr>
          <p:cNvPr id="3" name="Content Placeholder 2"/>
          <p:cNvSpPr>
            <a:spLocks noGrp="1"/>
          </p:cNvSpPr>
          <p:nvPr>
            <p:ph idx="1"/>
          </p:nvPr>
        </p:nvSpPr>
        <p:spPr>
          <a:xfrm>
            <a:off x="457200" y="1981200"/>
            <a:ext cx="8229600" cy="4191000"/>
          </a:xfrm>
        </p:spPr>
        <p:txBody>
          <a:bodyPr>
            <a:normAutofit/>
          </a:bodyPr>
          <a:lstStyle/>
          <a:p>
            <a:pPr indent="-3175">
              <a:buFont typeface="Arial" charset="0"/>
              <a:buNone/>
            </a:pPr>
            <a:r>
              <a:rPr lang="en-US" sz="4400" dirty="0">
                <a:effectLst>
                  <a:outerShdw blurRad="50800" dist="38100" dir="2700000">
                    <a:srgbClr val="000000">
                      <a:alpha val="43000"/>
                    </a:srgbClr>
                  </a:outerShdw>
                </a:effectLst>
              </a:rPr>
              <a:t>“Finally, my brethren, be strong in the Lord and in the power of His might. Put on the whole armor of God, that you may be able to stand against the wiles of the devil”  (NKJV).</a:t>
            </a:r>
          </a:p>
          <a:p>
            <a:pPr indent="-3175">
              <a:buFont typeface="Arial" charset="0"/>
              <a:buNone/>
            </a:pPr>
            <a:endParaRPr lang="en-US" sz="44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5400" dirty="0"/>
              <a:t>The Strong Church</a:t>
            </a:r>
          </a:p>
        </p:txBody>
      </p:sp>
      <p:sp>
        <p:nvSpPr>
          <p:cNvPr id="3" name="Content Placeholder 2"/>
          <p:cNvSpPr>
            <a:spLocks noGrp="1"/>
          </p:cNvSpPr>
          <p:nvPr>
            <p:ph idx="1"/>
          </p:nvPr>
        </p:nvSpPr>
        <p:spPr>
          <a:xfrm>
            <a:off x="457200" y="1981200"/>
            <a:ext cx="8229600" cy="4191000"/>
          </a:xfrm>
        </p:spPr>
        <p:txBody>
          <a:bodyPr>
            <a:normAutofit/>
          </a:bodyPr>
          <a:lstStyle/>
          <a:p>
            <a:pPr indent="-3175">
              <a:lnSpc>
                <a:spcPct val="90000"/>
              </a:lnSpc>
              <a:buFont typeface="Arial" charset="0"/>
              <a:buNone/>
            </a:pPr>
            <a:r>
              <a:rPr lang="en-US" sz="4400" i="1" dirty="0">
                <a:effectLst>
                  <a:outerShdw blurRad="50800" dist="38100" dir="2700000">
                    <a:srgbClr val="000000">
                      <a:alpha val="43000"/>
                    </a:srgbClr>
                  </a:outerShdw>
                </a:effectLst>
              </a:rPr>
              <a:t>What makes a church strong?</a:t>
            </a:r>
          </a:p>
          <a:p>
            <a:pPr indent="-3175">
              <a:lnSpc>
                <a:spcPct val="90000"/>
              </a:lnSpc>
              <a:buFont typeface="Arial" charset="0"/>
              <a:buNone/>
            </a:pPr>
            <a:r>
              <a:rPr lang="en-US" sz="4400" dirty="0">
                <a:effectLst>
                  <a:outerShdw blurRad="50800" dist="38100" dir="2700000">
                    <a:srgbClr val="000000">
                      <a:alpha val="43000"/>
                    </a:srgbClr>
                  </a:outerShdw>
                </a:effectLst>
              </a:rPr>
              <a:t>Not…</a:t>
            </a:r>
          </a:p>
          <a:p>
            <a:pPr marL="568325" indent="-228600">
              <a:lnSpc>
                <a:spcPct val="90000"/>
              </a:lnSpc>
            </a:pPr>
            <a:r>
              <a:rPr lang="en-US" sz="4400" dirty="0">
                <a:effectLst>
                  <a:outerShdw blurRad="50800" dist="38100" dir="2700000">
                    <a:srgbClr val="000000">
                      <a:alpha val="43000"/>
                    </a:srgbClr>
                  </a:outerShdw>
                </a:effectLst>
              </a:rPr>
              <a:t>Large numbers (Deut. 7:6-8; Matt. 7:13-14).</a:t>
            </a:r>
          </a:p>
          <a:p>
            <a:pPr marL="568325" indent="-228600">
              <a:lnSpc>
                <a:spcPct val="90000"/>
              </a:lnSpc>
            </a:pPr>
            <a:r>
              <a:rPr lang="en-US" sz="4400" dirty="0">
                <a:effectLst>
                  <a:outerShdw blurRad="50800" dist="38100" dir="2700000">
                    <a:srgbClr val="000000">
                      <a:alpha val="43000"/>
                    </a:srgbClr>
                  </a:outerShdw>
                </a:effectLst>
              </a:rPr>
              <a:t>Riches (James 2:5; 5:1-5; 1 Tim. 6:9-10; Rev. 3:15-18).</a:t>
            </a:r>
          </a:p>
          <a:p>
            <a:pPr indent="-3175">
              <a:lnSpc>
                <a:spcPct val="90000"/>
              </a:lnSpc>
              <a:buFont typeface="Arial" charset="0"/>
              <a:buNone/>
            </a:pPr>
            <a:endParaRPr lang="en-US" sz="44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5400" dirty="0"/>
              <a:t>The Strong Church</a:t>
            </a:r>
          </a:p>
        </p:txBody>
      </p:sp>
      <p:sp>
        <p:nvSpPr>
          <p:cNvPr id="3" name="Content Placeholder 2"/>
          <p:cNvSpPr>
            <a:spLocks noGrp="1"/>
          </p:cNvSpPr>
          <p:nvPr>
            <p:ph idx="1"/>
          </p:nvPr>
        </p:nvSpPr>
        <p:spPr>
          <a:xfrm>
            <a:off x="457200" y="1981200"/>
            <a:ext cx="8229600" cy="4191000"/>
          </a:xfrm>
        </p:spPr>
        <p:txBody>
          <a:bodyPr>
            <a:normAutofit/>
          </a:bodyPr>
          <a:lstStyle/>
          <a:p>
            <a:pPr indent="-3175">
              <a:lnSpc>
                <a:spcPct val="90000"/>
              </a:lnSpc>
              <a:buFont typeface="Arial" charset="0"/>
              <a:buNone/>
            </a:pPr>
            <a:r>
              <a:rPr lang="en-US" sz="4400" i="1" dirty="0">
                <a:effectLst>
                  <a:outerShdw blurRad="50800" dist="38100" dir="2700000">
                    <a:srgbClr val="000000">
                      <a:alpha val="43000"/>
                    </a:srgbClr>
                  </a:outerShdw>
                </a:effectLst>
              </a:rPr>
              <a:t>What makes a church strong?</a:t>
            </a:r>
          </a:p>
          <a:p>
            <a:pPr indent="-3175">
              <a:lnSpc>
                <a:spcPct val="90000"/>
              </a:lnSpc>
              <a:buFont typeface="Arial" charset="0"/>
              <a:buNone/>
            </a:pPr>
            <a:r>
              <a:rPr lang="en-US" sz="4400" dirty="0">
                <a:effectLst>
                  <a:outerShdw blurRad="50800" dist="38100" dir="2700000">
                    <a:srgbClr val="000000">
                      <a:alpha val="43000"/>
                    </a:srgbClr>
                  </a:outerShdw>
                </a:effectLst>
              </a:rPr>
              <a:t>Not…</a:t>
            </a:r>
          </a:p>
          <a:p>
            <a:pPr marL="628650" indent="-288925">
              <a:lnSpc>
                <a:spcPct val="90000"/>
              </a:lnSpc>
            </a:pPr>
            <a:r>
              <a:rPr lang="en-US" sz="4400" dirty="0">
                <a:effectLst>
                  <a:outerShdw blurRad="50800" dist="38100" dir="2700000">
                    <a:srgbClr val="000000">
                      <a:alpha val="43000"/>
                    </a:srgbClr>
                  </a:outerShdw>
                </a:effectLst>
              </a:rPr>
              <a:t>Worldly wisdom (1 Cor. 1:19-21; James 3:13-18).</a:t>
            </a:r>
          </a:p>
          <a:p>
            <a:pPr marL="628650" indent="-288925">
              <a:lnSpc>
                <a:spcPct val="90000"/>
              </a:lnSpc>
            </a:pPr>
            <a:r>
              <a:rPr lang="en-US" sz="4400" dirty="0">
                <a:effectLst>
                  <a:outerShdw blurRad="50800" dist="38100" dir="2700000">
                    <a:srgbClr val="000000">
                      <a:alpha val="43000"/>
                    </a:srgbClr>
                  </a:outerShdw>
                </a:effectLst>
              </a:rPr>
              <a:t>Social class (1 Cor. 1:26-27; Mark 12:37).</a:t>
            </a:r>
          </a:p>
          <a:p>
            <a:pPr indent="-3175">
              <a:lnSpc>
                <a:spcPct val="90000"/>
              </a:lnSpc>
              <a:buFont typeface="Arial" charset="0"/>
              <a:buNone/>
            </a:pPr>
            <a:endParaRPr lang="en-US" sz="44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5400" dirty="0"/>
              <a:t>The Strong Church</a:t>
            </a:r>
          </a:p>
        </p:txBody>
      </p:sp>
      <p:sp>
        <p:nvSpPr>
          <p:cNvPr id="3" name="Content Placeholder 2"/>
          <p:cNvSpPr>
            <a:spLocks noGrp="1"/>
          </p:cNvSpPr>
          <p:nvPr>
            <p:ph idx="1"/>
          </p:nvPr>
        </p:nvSpPr>
        <p:spPr>
          <a:xfrm>
            <a:off x="457200" y="1981200"/>
            <a:ext cx="8229600" cy="4191000"/>
          </a:xfrm>
        </p:spPr>
        <p:txBody>
          <a:bodyPr>
            <a:normAutofit/>
          </a:bodyPr>
          <a:lstStyle/>
          <a:p>
            <a:pPr indent="-3175">
              <a:lnSpc>
                <a:spcPct val="80000"/>
              </a:lnSpc>
              <a:buFont typeface="Arial" charset="0"/>
              <a:buNone/>
            </a:pPr>
            <a:r>
              <a:rPr lang="en-US" sz="4100" i="1" dirty="0">
                <a:effectLst>
                  <a:outerShdw blurRad="50800" dist="38100" dir="2700000">
                    <a:srgbClr val="000000">
                      <a:alpha val="43000"/>
                    </a:srgbClr>
                  </a:outerShdw>
                </a:effectLst>
              </a:rPr>
              <a:t>What makes a church strong is…</a:t>
            </a:r>
          </a:p>
          <a:p>
            <a:pPr marL="568325" indent="-228600">
              <a:lnSpc>
                <a:spcPct val="80000"/>
              </a:lnSpc>
            </a:pPr>
            <a:r>
              <a:rPr lang="en-US" sz="4100" dirty="0">
                <a:effectLst>
                  <a:outerShdw blurRad="50800" dist="38100" dir="2700000">
                    <a:srgbClr val="000000">
                      <a:alpha val="43000"/>
                    </a:srgbClr>
                  </a:outerShdw>
                </a:effectLst>
              </a:rPr>
              <a:t>Members truly converted to Christ (Matt. 18:1-3; John 3:3-5; Col. 3:1-2).</a:t>
            </a:r>
          </a:p>
          <a:p>
            <a:pPr marL="568325" indent="-228600">
              <a:lnSpc>
                <a:spcPct val="80000"/>
              </a:lnSpc>
            </a:pPr>
            <a:r>
              <a:rPr lang="en-US" sz="4100" dirty="0">
                <a:effectLst>
                  <a:outerShdw blurRad="50800" dist="38100" dir="2700000">
                    <a:srgbClr val="000000">
                      <a:alpha val="43000"/>
                    </a:srgbClr>
                  </a:outerShdw>
                </a:effectLst>
              </a:rPr>
              <a:t>Members “rich in faith” (Matt. 6:19-21; 1 Tim. 6:17-19;                  Rom. 4:20-21).</a:t>
            </a:r>
          </a:p>
          <a:p>
            <a:pPr indent="-3175">
              <a:lnSpc>
                <a:spcPct val="80000"/>
              </a:lnSpc>
              <a:buFont typeface="Arial" charset="0"/>
              <a:buNone/>
            </a:pPr>
            <a:endParaRPr lang="en-US" sz="41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sz="5400" dirty="0"/>
              <a:t>The Strong Church</a:t>
            </a:r>
          </a:p>
        </p:txBody>
      </p:sp>
      <p:sp>
        <p:nvSpPr>
          <p:cNvPr id="3" name="Content Placeholder 2"/>
          <p:cNvSpPr>
            <a:spLocks noGrp="1"/>
          </p:cNvSpPr>
          <p:nvPr>
            <p:ph idx="1"/>
          </p:nvPr>
        </p:nvSpPr>
        <p:spPr>
          <a:xfrm>
            <a:off x="457200" y="1981200"/>
            <a:ext cx="8229600" cy="4191000"/>
          </a:xfrm>
        </p:spPr>
        <p:txBody>
          <a:bodyPr>
            <a:normAutofit/>
          </a:bodyPr>
          <a:lstStyle/>
          <a:p>
            <a:pPr indent="-3175">
              <a:lnSpc>
                <a:spcPct val="80000"/>
              </a:lnSpc>
              <a:buFont typeface="Arial" charset="0"/>
              <a:buNone/>
            </a:pPr>
            <a:r>
              <a:rPr lang="en-US" sz="4100" i="1" dirty="0">
                <a:effectLst>
                  <a:outerShdw blurRad="50800" dist="38100" dir="2700000">
                    <a:srgbClr val="000000">
                      <a:alpha val="43000"/>
                    </a:srgbClr>
                  </a:outerShdw>
                </a:effectLst>
              </a:rPr>
              <a:t>What makes a church strong is…</a:t>
            </a:r>
          </a:p>
          <a:p>
            <a:pPr marL="568325" indent="-228600">
              <a:lnSpc>
                <a:spcPct val="80000"/>
              </a:lnSpc>
            </a:pPr>
            <a:r>
              <a:rPr lang="en-US" sz="4100" dirty="0">
                <a:effectLst>
                  <a:outerShdw blurRad="50800" dist="38100" dir="2700000">
                    <a:srgbClr val="000000">
                      <a:alpha val="43000"/>
                    </a:srgbClr>
                  </a:outerShdw>
                </a:effectLst>
              </a:rPr>
              <a:t>Members wise in the word of God (John 8:31-32; Eph. 5:17;                 2 Tim. 3:14-15).</a:t>
            </a:r>
          </a:p>
          <a:p>
            <a:pPr marL="568325" indent="-228600">
              <a:lnSpc>
                <a:spcPct val="80000"/>
              </a:lnSpc>
            </a:pPr>
            <a:r>
              <a:rPr lang="en-US" sz="4100" dirty="0">
                <a:effectLst>
                  <a:outerShdw blurRad="50800" dist="38100" dir="2700000">
                    <a:srgbClr val="000000">
                      <a:alpha val="43000"/>
                    </a:srgbClr>
                  </a:outerShdw>
                </a:effectLst>
              </a:rPr>
              <a:t>Members willing to work            (Eph. 2:10; Phil. 2:12-13;                           1 Cor. 15:58).</a:t>
            </a:r>
          </a:p>
          <a:p>
            <a:pPr indent="-3175">
              <a:lnSpc>
                <a:spcPct val="80000"/>
              </a:lnSpc>
              <a:buFont typeface="Arial" charset="0"/>
              <a:buNone/>
            </a:pPr>
            <a:endParaRPr lang="en-US" sz="41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P03000113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60CC30B-52F3-42E3-81AA-F73A00528A4C}">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3ED885A5-C105-4B67-9143-06CDAFA1191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56C9B8A-BDE0-446A-B797-716FA7D63E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TP030001131</Template>
  <TotalTime>23</TotalTime>
  <Words>212</Words>
  <Application>Microsoft Macintosh PowerPoint</Application>
  <PresentationFormat>On-screen Show (4:3)</PresentationFormat>
  <Paragraphs>20</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TP030001131</vt:lpstr>
      <vt:lpstr>Ephesians 6:10-11</vt:lpstr>
      <vt:lpstr>The Strong Church</vt:lpstr>
      <vt:lpstr>The Strong Church</vt:lpstr>
      <vt:lpstr>The Strong Church</vt:lpstr>
      <vt:lpstr>The Strong Church</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 6:10-11</dc:title>
  <dc:subject/>
  <dc:creator>OlsenParkLaptop</dc:creator>
  <cp:keywords/>
  <dc:description/>
  <cp:lastModifiedBy>Kyle Pope</cp:lastModifiedBy>
  <cp:revision>5</cp:revision>
  <dcterms:created xsi:type="dcterms:W3CDTF">2019-10-20T00:47:32Z</dcterms:created>
  <dcterms:modified xsi:type="dcterms:W3CDTF">2019-11-01T18:24:10Z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TC300011319990</vt:lpwstr>
  </property>
</Properties>
</file>