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Default Extension="png" ContentType="image/png"/>
  <Override PartName="/ppt/slideLayouts/slideLayout1.xml" ContentType="application/vnd.openxmlformats-officedocument.presentationml.slideLayout+xml"/>
  <Default Extension="xml" ContentType="application/xml"/>
  <Override PartName="/ppt/theme/themeOverride3.xml" ContentType="application/vnd.openxmlformats-officedocument.themeOverr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notesSlides/notesSlide3.xml" ContentType="application/vnd.openxmlformats-officedocument.presentationml.notesSlide+xml"/>
  <Default Extension="jpeg" ContentType="image/jpeg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theme/themeOverride2.xml" ContentType="application/vnd.openxmlformats-officedocument.themeOverride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docProps/custom.xml" ContentType="application/vnd.openxmlformats-officedocument.custom-propertie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removePersonalInfoOnSave="1" saveSubsetFonts="1">
  <p:sldMasterIdLst>
    <p:sldMasterId id="2147483648" r:id="rId2"/>
  </p:sldMasterIdLst>
  <p:notesMasterIdLst>
    <p:notesMasterId r:id="rId6"/>
  </p:notesMasterIdLst>
  <p:sldIdLst>
    <p:sldId id="256" r:id="rId3"/>
    <p:sldId id="257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CC66"/>
  </p:clrMru>
  <p:extLst>
    <p:ext uri="{E76CE94A-603C-4142-B9EB-6D1370010A27}">
      <p14:discardImageEditData xmlns:mc="http://schemas.openxmlformats.org/markup-compatibility/2006" xmlns:mv="urn:schemas-microsoft-com:mac:vml"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0"/>
    </p:ext>
    <p:ext uri="{D31A062A-798A-4329-ABDD-BBA856620510}">
      <p14:defaultImageDpi xmlns:mc="http://schemas.openxmlformats.org/markup-compatibility/2006" xmlns:mv="urn:schemas-microsoft-com:mac:vml"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64831" autoAdjust="0"/>
  </p:normalViewPr>
  <p:slideViewPr>
    <p:cSldViewPr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2EEDF1-05C2-4956-8BCB-54CD0A82F00E}" type="datetimeFigureOut">
              <a:rPr lang="en-US" smtClean="0"/>
              <a:pPr/>
              <a:t>7/1/19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D6585-B2E9-4967-BAB0-42D3721B51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1999089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pPr marL="228600" indent="-228600">
              <a:buFont typeface="+mj-lt"/>
              <a:buNone/>
            </a:pPr>
            <a:endParaRPr lang="en-US" sz="1200" dirty="0" smtClean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539750" y="503238"/>
            <a:ext cx="3143250" cy="2359025"/>
          </a:xfr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pPr marL="228600" indent="-228600">
              <a:buFont typeface="+mj-lt"/>
              <a:buNone/>
            </a:pPr>
            <a:endParaRPr lang="en-US" sz="1200" dirty="0" smtClean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539750" y="503238"/>
            <a:ext cx="3143250" cy="2359025"/>
          </a:xfr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pPr marL="228600" indent="-228600">
              <a:buFont typeface="+mj-lt"/>
              <a:buNone/>
            </a:pPr>
            <a:endParaRPr lang="en-US" sz="1200" dirty="0" smtClean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539750" y="503238"/>
            <a:ext cx="3143250" cy="2359025"/>
          </a:xfr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D5785-8A43-4CC4-A705-D4AA7E8DB5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B4CE-5129-41CA-A75E-F2AE589D1F4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7000">
              <a:schemeClr val="bg1">
                <a:lumMod val="50000"/>
              </a:schemeClr>
            </a:gs>
            <a:gs pos="87000">
              <a:schemeClr val="tx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ineyard.jpg"/>
          <p:cNvPicPr>
            <a:picLocks noChangeAspect="1"/>
          </p:cNvPicPr>
          <p:nvPr userDrawn="1"/>
        </p:nvPicPr>
        <p:blipFill>
          <a:blip r:embed="rId3" cstate="print"/>
          <a:srcRect l="9634" r="53373"/>
          <a:stretch>
            <a:fillRect/>
          </a:stretch>
        </p:blipFill>
        <p:spPr>
          <a:xfrm>
            <a:off x="0" y="1524000"/>
            <a:ext cx="2438400" cy="533400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9" name="Flowchart: Document 8"/>
          <p:cNvSpPr/>
          <p:nvPr userDrawn="1"/>
        </p:nvSpPr>
        <p:spPr>
          <a:xfrm>
            <a:off x="0" y="0"/>
            <a:ext cx="9144000" cy="1676400"/>
          </a:xfrm>
          <a:prstGeom prst="flowChartDocumen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Document 7"/>
          <p:cNvSpPr/>
          <p:nvPr userDrawn="1"/>
        </p:nvSpPr>
        <p:spPr>
          <a:xfrm>
            <a:off x="0" y="0"/>
            <a:ext cx="9144000" cy="1676400"/>
          </a:xfrm>
          <a:prstGeom prst="flowChartDocumen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1600200"/>
            <a:ext cx="60960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D5785-8A43-4CC4-A705-D4AA7E8DB5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5B4CE-5129-41CA-A75E-F2AE589D1F4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3996413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150">
          <a:ln w="11430"/>
          <a:solidFill>
            <a:srgbClr val="F8F8F8"/>
          </a:solidFill>
          <a:effectLst>
            <a:outerShdw blurRad="25400" dist="101600" dir="8820000" algn="tl" rotWithShape="0">
              <a:srgbClr val="000000">
                <a:alpha val="29000"/>
              </a:srgbClr>
            </a:outerShdw>
          </a:effectLst>
          <a:latin typeface="Georg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image" Target="../media/image2.png"/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image" Target="../media/image2.png"/><Relationship Id="rId1" Type="http://schemas.openxmlformats.org/officeDocument/2006/relationships/themeOverride" Target="../theme/themeOverride2.xml"/><Relationship Id="rId2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image" Target="../media/image2.png"/><Relationship Id="rId1" Type="http://schemas.openxmlformats.org/officeDocument/2006/relationships/themeOverride" Target="../theme/themeOverride3.xml"/><Relationship Id="rId2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/>
          <p:nvPr/>
        </p:nvSpPr>
        <p:spPr>
          <a:xfrm>
            <a:off x="2971800" y="5105400"/>
            <a:ext cx="5469595" cy="1318211"/>
          </a:xfrm>
          <a:custGeom>
            <a:avLst/>
            <a:gdLst>
              <a:gd name="connsiteX0" fmla="*/ 168325 w 1009927"/>
              <a:gd name="connsiteY0" fmla="*/ 0 h 6307795"/>
              <a:gd name="connsiteX1" fmla="*/ 841602 w 1009927"/>
              <a:gd name="connsiteY1" fmla="*/ 0 h 6307795"/>
              <a:gd name="connsiteX2" fmla="*/ 960626 w 1009927"/>
              <a:gd name="connsiteY2" fmla="*/ 49301 h 6307795"/>
              <a:gd name="connsiteX3" fmla="*/ 1009927 w 1009927"/>
              <a:gd name="connsiteY3" fmla="*/ 168325 h 6307795"/>
              <a:gd name="connsiteX4" fmla="*/ 1009927 w 1009927"/>
              <a:gd name="connsiteY4" fmla="*/ 6307795 h 6307795"/>
              <a:gd name="connsiteX5" fmla="*/ 1009927 w 1009927"/>
              <a:gd name="connsiteY5" fmla="*/ 6307795 h 6307795"/>
              <a:gd name="connsiteX6" fmla="*/ 1009927 w 1009927"/>
              <a:gd name="connsiteY6" fmla="*/ 6307795 h 6307795"/>
              <a:gd name="connsiteX7" fmla="*/ 0 w 1009927"/>
              <a:gd name="connsiteY7" fmla="*/ 6307795 h 6307795"/>
              <a:gd name="connsiteX8" fmla="*/ 0 w 1009927"/>
              <a:gd name="connsiteY8" fmla="*/ 6307795 h 6307795"/>
              <a:gd name="connsiteX9" fmla="*/ 0 w 1009927"/>
              <a:gd name="connsiteY9" fmla="*/ 6307795 h 6307795"/>
              <a:gd name="connsiteX10" fmla="*/ 0 w 1009927"/>
              <a:gd name="connsiteY10" fmla="*/ 168325 h 6307795"/>
              <a:gd name="connsiteX11" fmla="*/ 49301 w 1009927"/>
              <a:gd name="connsiteY11" fmla="*/ 49301 h 6307795"/>
              <a:gd name="connsiteX12" fmla="*/ 168325 w 1009927"/>
              <a:gd name="connsiteY12" fmla="*/ 0 h 6307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9927" h="6307795">
                <a:moveTo>
                  <a:pt x="1009927" y="1051325"/>
                </a:moveTo>
                <a:lnTo>
                  <a:pt x="1009927" y="5256470"/>
                </a:lnTo>
                <a:cubicBezTo>
                  <a:pt x="1009927" y="5535300"/>
                  <a:pt x="1007088" y="5802708"/>
                  <a:pt x="1002034" y="5999868"/>
                </a:cubicBezTo>
                <a:cubicBezTo>
                  <a:pt x="996979" y="6197029"/>
                  <a:pt x="990125" y="6307792"/>
                  <a:pt x="982977" y="6307792"/>
                </a:cubicBezTo>
                <a:lnTo>
                  <a:pt x="0" y="6307792"/>
                </a:lnTo>
                <a:lnTo>
                  <a:pt x="0" y="6307792"/>
                </a:lnTo>
                <a:lnTo>
                  <a:pt x="0" y="6307792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982977" y="3"/>
                </a:lnTo>
                <a:cubicBezTo>
                  <a:pt x="990125" y="3"/>
                  <a:pt x="996979" y="110766"/>
                  <a:pt x="1002034" y="307927"/>
                </a:cubicBezTo>
                <a:cubicBezTo>
                  <a:pt x="1007088" y="505087"/>
                  <a:pt x="1009927" y="772495"/>
                  <a:pt x="1009927" y="1051325"/>
                </a:cubicBezTo>
                <a:close/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5000"/>
                </a:schemeClr>
              </a:gs>
            </a:gsLst>
            <a:lin ang="16200000" scaled="1"/>
            <a:tileRect/>
          </a:gradFill>
          <a:ln>
            <a:gradFill>
              <a:gsLst>
                <a:gs pos="0">
                  <a:schemeClr val="accent5">
                    <a:alpha val="0"/>
                  </a:schemeClr>
                </a:gs>
                <a:gs pos="100000">
                  <a:schemeClr val="accent5"/>
                </a:gs>
              </a:gsLst>
              <a:lin ang="5400000" scaled="0"/>
            </a:gradFill>
          </a:ln>
          <a:effectLst/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0689" tIns="64541" rIns="64540" bIns="64542" numCol="1" spcCol="1270" anchor="ctr" anchorCtr="0">
            <a:noAutofit/>
          </a:bodyPr>
          <a:lstStyle/>
          <a:p>
            <a:pPr marL="228600" lvl="1" indent="-228600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700" b="1" dirty="0" smtClean="0">
                <a:solidFill>
                  <a:srgbClr val="FFCC66"/>
                </a:solidFill>
                <a:latin typeface="Calibri"/>
                <a:cs typeface="Calibri"/>
              </a:rPr>
              <a:t>“Found Others Standing Idle…”</a:t>
            </a:r>
          </a:p>
          <a:p>
            <a:pPr marL="228600" lvl="1" indent="-228600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700" b="1" dirty="0" smtClean="0">
                <a:solidFill>
                  <a:schemeClr val="bg1"/>
                </a:solidFill>
                <a:latin typeface="Calibri"/>
                <a:cs typeface="Calibri"/>
              </a:rPr>
              <a:t>Matt. 20:6-7; Phil. 3:18-19; Rev. 22:17; Isa. 65:1-3</a:t>
            </a:r>
            <a:endParaRPr lang="en-US" sz="27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2971800" y="3200400"/>
            <a:ext cx="5469595" cy="1676400"/>
          </a:xfrm>
          <a:custGeom>
            <a:avLst/>
            <a:gdLst>
              <a:gd name="connsiteX0" fmla="*/ 168325 w 1009927"/>
              <a:gd name="connsiteY0" fmla="*/ 0 h 6307795"/>
              <a:gd name="connsiteX1" fmla="*/ 841602 w 1009927"/>
              <a:gd name="connsiteY1" fmla="*/ 0 h 6307795"/>
              <a:gd name="connsiteX2" fmla="*/ 960626 w 1009927"/>
              <a:gd name="connsiteY2" fmla="*/ 49301 h 6307795"/>
              <a:gd name="connsiteX3" fmla="*/ 1009927 w 1009927"/>
              <a:gd name="connsiteY3" fmla="*/ 168325 h 6307795"/>
              <a:gd name="connsiteX4" fmla="*/ 1009927 w 1009927"/>
              <a:gd name="connsiteY4" fmla="*/ 6307795 h 6307795"/>
              <a:gd name="connsiteX5" fmla="*/ 1009927 w 1009927"/>
              <a:gd name="connsiteY5" fmla="*/ 6307795 h 6307795"/>
              <a:gd name="connsiteX6" fmla="*/ 1009927 w 1009927"/>
              <a:gd name="connsiteY6" fmla="*/ 6307795 h 6307795"/>
              <a:gd name="connsiteX7" fmla="*/ 0 w 1009927"/>
              <a:gd name="connsiteY7" fmla="*/ 6307795 h 6307795"/>
              <a:gd name="connsiteX8" fmla="*/ 0 w 1009927"/>
              <a:gd name="connsiteY8" fmla="*/ 6307795 h 6307795"/>
              <a:gd name="connsiteX9" fmla="*/ 0 w 1009927"/>
              <a:gd name="connsiteY9" fmla="*/ 6307795 h 6307795"/>
              <a:gd name="connsiteX10" fmla="*/ 0 w 1009927"/>
              <a:gd name="connsiteY10" fmla="*/ 168325 h 6307795"/>
              <a:gd name="connsiteX11" fmla="*/ 49301 w 1009927"/>
              <a:gd name="connsiteY11" fmla="*/ 49301 h 6307795"/>
              <a:gd name="connsiteX12" fmla="*/ 168325 w 1009927"/>
              <a:gd name="connsiteY12" fmla="*/ 0 h 6307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9927" h="6307795">
                <a:moveTo>
                  <a:pt x="1009927" y="1051325"/>
                </a:moveTo>
                <a:lnTo>
                  <a:pt x="1009927" y="5256470"/>
                </a:lnTo>
                <a:cubicBezTo>
                  <a:pt x="1009927" y="5535300"/>
                  <a:pt x="1007088" y="5802708"/>
                  <a:pt x="1002034" y="5999868"/>
                </a:cubicBezTo>
                <a:cubicBezTo>
                  <a:pt x="996979" y="6197029"/>
                  <a:pt x="990125" y="6307792"/>
                  <a:pt x="982977" y="6307792"/>
                </a:cubicBezTo>
                <a:lnTo>
                  <a:pt x="0" y="6307792"/>
                </a:lnTo>
                <a:lnTo>
                  <a:pt x="0" y="6307792"/>
                </a:lnTo>
                <a:lnTo>
                  <a:pt x="0" y="6307792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982977" y="3"/>
                </a:lnTo>
                <a:cubicBezTo>
                  <a:pt x="990125" y="3"/>
                  <a:pt x="996979" y="110766"/>
                  <a:pt x="1002034" y="307927"/>
                </a:cubicBezTo>
                <a:cubicBezTo>
                  <a:pt x="1007088" y="505087"/>
                  <a:pt x="1009927" y="772495"/>
                  <a:pt x="1009927" y="1051325"/>
                </a:cubicBezTo>
                <a:close/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5000"/>
                </a:schemeClr>
              </a:gs>
            </a:gsLst>
            <a:lin ang="16200000" scaled="1"/>
            <a:tileRect/>
          </a:gradFill>
          <a:ln>
            <a:gradFill>
              <a:gsLst>
                <a:gs pos="0">
                  <a:schemeClr val="accent5">
                    <a:alpha val="0"/>
                  </a:schemeClr>
                </a:gs>
                <a:gs pos="100000">
                  <a:schemeClr val="accent5"/>
                </a:gs>
              </a:gsLst>
              <a:lin ang="5400000" scaled="0"/>
            </a:gradFill>
          </a:ln>
          <a:effectLst/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0689" tIns="64541" rIns="64540" bIns="64542" numCol="1" spcCol="1270" anchor="ctr" anchorCtr="0">
            <a:noAutofit/>
          </a:bodyPr>
          <a:lstStyle/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700" b="1" kern="1200" dirty="0" smtClean="0">
                <a:solidFill>
                  <a:srgbClr val="FFCC66"/>
                </a:solidFill>
                <a:latin typeface="Calibri"/>
                <a:cs typeface="Calibri"/>
              </a:rPr>
              <a:t>“Again He Went Out…”</a:t>
            </a:r>
            <a:endParaRPr lang="en-US" sz="2700" b="1" kern="1200" dirty="0">
              <a:solidFill>
                <a:srgbClr val="FFCC66"/>
              </a:solidFill>
              <a:latin typeface="Calibri"/>
              <a:cs typeface="Calibri"/>
            </a:endParaRPr>
          </a:p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700" b="1" kern="1200" dirty="0" smtClean="0">
                <a:solidFill>
                  <a:schemeClr val="bg1"/>
                </a:solidFill>
                <a:latin typeface="Calibri"/>
                <a:cs typeface="Calibri"/>
              </a:rPr>
              <a:t>Matt. 20:2-5; Rom. 1:19-20;                           4:15; 3:19-20; John 12:47-48</a:t>
            </a:r>
            <a:endParaRPr lang="en-US" sz="2700" b="1" kern="12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2971800" y="2057400"/>
            <a:ext cx="5469595" cy="937211"/>
          </a:xfrm>
          <a:custGeom>
            <a:avLst/>
            <a:gdLst>
              <a:gd name="connsiteX0" fmla="*/ 168325 w 1009927"/>
              <a:gd name="connsiteY0" fmla="*/ 0 h 6307795"/>
              <a:gd name="connsiteX1" fmla="*/ 841602 w 1009927"/>
              <a:gd name="connsiteY1" fmla="*/ 0 h 6307795"/>
              <a:gd name="connsiteX2" fmla="*/ 960626 w 1009927"/>
              <a:gd name="connsiteY2" fmla="*/ 49301 h 6307795"/>
              <a:gd name="connsiteX3" fmla="*/ 1009927 w 1009927"/>
              <a:gd name="connsiteY3" fmla="*/ 168325 h 6307795"/>
              <a:gd name="connsiteX4" fmla="*/ 1009927 w 1009927"/>
              <a:gd name="connsiteY4" fmla="*/ 6307795 h 6307795"/>
              <a:gd name="connsiteX5" fmla="*/ 1009927 w 1009927"/>
              <a:gd name="connsiteY5" fmla="*/ 6307795 h 6307795"/>
              <a:gd name="connsiteX6" fmla="*/ 1009927 w 1009927"/>
              <a:gd name="connsiteY6" fmla="*/ 6307795 h 6307795"/>
              <a:gd name="connsiteX7" fmla="*/ 0 w 1009927"/>
              <a:gd name="connsiteY7" fmla="*/ 6307795 h 6307795"/>
              <a:gd name="connsiteX8" fmla="*/ 0 w 1009927"/>
              <a:gd name="connsiteY8" fmla="*/ 6307795 h 6307795"/>
              <a:gd name="connsiteX9" fmla="*/ 0 w 1009927"/>
              <a:gd name="connsiteY9" fmla="*/ 6307795 h 6307795"/>
              <a:gd name="connsiteX10" fmla="*/ 0 w 1009927"/>
              <a:gd name="connsiteY10" fmla="*/ 168325 h 6307795"/>
              <a:gd name="connsiteX11" fmla="*/ 49301 w 1009927"/>
              <a:gd name="connsiteY11" fmla="*/ 49301 h 6307795"/>
              <a:gd name="connsiteX12" fmla="*/ 168325 w 1009927"/>
              <a:gd name="connsiteY12" fmla="*/ 0 h 6307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9927" h="6307795">
                <a:moveTo>
                  <a:pt x="1009927" y="1051325"/>
                </a:moveTo>
                <a:lnTo>
                  <a:pt x="1009927" y="5256470"/>
                </a:lnTo>
                <a:cubicBezTo>
                  <a:pt x="1009927" y="5535300"/>
                  <a:pt x="1007088" y="5802708"/>
                  <a:pt x="1002034" y="5999868"/>
                </a:cubicBezTo>
                <a:cubicBezTo>
                  <a:pt x="996979" y="6197029"/>
                  <a:pt x="990125" y="6307792"/>
                  <a:pt x="982977" y="6307792"/>
                </a:cubicBezTo>
                <a:lnTo>
                  <a:pt x="0" y="6307792"/>
                </a:lnTo>
                <a:lnTo>
                  <a:pt x="0" y="6307792"/>
                </a:lnTo>
                <a:lnTo>
                  <a:pt x="0" y="6307792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982977" y="3"/>
                </a:lnTo>
                <a:cubicBezTo>
                  <a:pt x="990125" y="3"/>
                  <a:pt x="996979" y="110766"/>
                  <a:pt x="1002034" y="307927"/>
                </a:cubicBezTo>
                <a:cubicBezTo>
                  <a:pt x="1007088" y="505087"/>
                  <a:pt x="1009927" y="772495"/>
                  <a:pt x="1009927" y="1051325"/>
                </a:cubicBezTo>
                <a:close/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5000"/>
                </a:schemeClr>
              </a:gs>
            </a:gsLst>
            <a:lin ang="16200000" scaled="1"/>
            <a:tileRect/>
          </a:gradFill>
          <a:ln>
            <a:gradFill>
              <a:gsLst>
                <a:gs pos="0">
                  <a:schemeClr val="accent5">
                    <a:alpha val="0"/>
                  </a:schemeClr>
                </a:gs>
                <a:gs pos="100000">
                  <a:schemeClr val="accent5"/>
                </a:gs>
              </a:gsLst>
              <a:lin ang="5400000" scaled="0"/>
            </a:gradFill>
          </a:ln>
          <a:effectLst/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0689" tIns="64541" rIns="64540" bIns="64542" numCol="1" spcCol="1270" anchor="ctr" anchorCtr="0">
            <a:noAutofit/>
          </a:bodyPr>
          <a:lstStyle/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700" b="1" kern="1200" dirty="0" smtClean="0">
                <a:solidFill>
                  <a:srgbClr val="FFCC66"/>
                </a:solidFill>
                <a:latin typeface="Calibri"/>
                <a:cs typeface="Calibri"/>
              </a:rPr>
              <a:t>“…A Landowner Who Went Out…”</a:t>
            </a:r>
            <a:endParaRPr lang="en-US" sz="2700" b="1" kern="1200" dirty="0">
              <a:solidFill>
                <a:srgbClr val="FFCC66"/>
              </a:solidFill>
              <a:latin typeface="Calibri"/>
              <a:cs typeface="Calibri"/>
            </a:endParaRPr>
          </a:p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700" b="1" kern="1200" dirty="0" smtClean="0">
                <a:solidFill>
                  <a:schemeClr val="bg1"/>
                </a:solidFill>
                <a:latin typeface="Calibri"/>
                <a:cs typeface="Calibri"/>
              </a:rPr>
              <a:t>Matt. 20:1; John 4:23; 1 Tim. 2:3-6</a:t>
            </a:r>
            <a:r>
              <a:rPr lang="en-US" sz="2800" b="1" kern="1200" dirty="0" smtClean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endParaRPr lang="en-US" sz="2800" b="1" kern="12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6" name="Title Placeholder 1"/>
          <p:cNvSpPr txBox="1">
            <a:spLocks/>
          </p:cNvSpPr>
          <p:nvPr/>
        </p:nvSpPr>
        <p:spPr>
          <a:xfrm>
            <a:off x="381000" y="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150" normalizeH="0" baseline="0" noProof="0" dirty="0" smtClean="0">
                <a:ln w="11430"/>
                <a:solidFill>
                  <a:srgbClr val="F8F8F8"/>
                </a:solidFill>
                <a:uLnTx/>
                <a:uFillTx/>
                <a:latin typeface="Calibri"/>
                <a:ea typeface="+mj-ea"/>
                <a:cs typeface="Calibri"/>
              </a:rPr>
              <a:t>The Parable of the</a:t>
            </a:r>
            <a:r>
              <a:rPr kumimoji="0" lang="en-US" sz="4400" b="1" i="0" u="none" strike="noStrike" kern="1200" cap="none" spc="150" normalizeH="0" noProof="0" dirty="0" smtClean="0">
                <a:ln w="11430"/>
                <a:solidFill>
                  <a:srgbClr val="F8F8F8"/>
                </a:solidFill>
                <a:uLnTx/>
                <a:uFillTx/>
                <a:latin typeface="Calibri"/>
                <a:ea typeface="+mj-ea"/>
                <a:cs typeface="Calibri"/>
              </a:rPr>
              <a:t> Workers in the Vineyard (Matt. 20:1-16)</a:t>
            </a:r>
            <a:endParaRPr kumimoji="0" lang="en-US" sz="4400" b="1" i="0" u="none" strike="noStrike" kern="1200" cap="none" spc="150" normalizeH="0" baseline="0" noProof="0" dirty="0">
              <a:ln w="11430"/>
              <a:solidFill>
                <a:srgbClr val="F8F8F8"/>
              </a:solidFill>
              <a:uLnTx/>
              <a:uFillTx/>
              <a:latin typeface="Calibri"/>
              <a:ea typeface="+mj-ea"/>
              <a:cs typeface="Calibri"/>
            </a:endParaRPr>
          </a:p>
        </p:txBody>
      </p:sp>
      <p:pic>
        <p:nvPicPr>
          <p:cNvPr id="21" name="Picture 20" descr="arrow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28800" y="2057400"/>
            <a:ext cx="914400" cy="865632"/>
          </a:xfrm>
          <a:prstGeom prst="rect">
            <a:avLst/>
          </a:prstGeom>
          <a:effectLst>
            <a:outerShdw blurRad="50800" dist="1016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mc="http://schemas.openxmlformats.org/markup-compatibility/2006" xmlns:mv="urn:schemas-microsoft-com:mac:vml"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11128567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96296E-6 L 0.00833 0.2148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1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0.21461 L 0.00833 0.48103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2971800" y="3505200"/>
            <a:ext cx="5469595" cy="1676400"/>
          </a:xfrm>
          <a:custGeom>
            <a:avLst/>
            <a:gdLst>
              <a:gd name="connsiteX0" fmla="*/ 168325 w 1009927"/>
              <a:gd name="connsiteY0" fmla="*/ 0 h 6307795"/>
              <a:gd name="connsiteX1" fmla="*/ 841602 w 1009927"/>
              <a:gd name="connsiteY1" fmla="*/ 0 h 6307795"/>
              <a:gd name="connsiteX2" fmla="*/ 960626 w 1009927"/>
              <a:gd name="connsiteY2" fmla="*/ 49301 h 6307795"/>
              <a:gd name="connsiteX3" fmla="*/ 1009927 w 1009927"/>
              <a:gd name="connsiteY3" fmla="*/ 168325 h 6307795"/>
              <a:gd name="connsiteX4" fmla="*/ 1009927 w 1009927"/>
              <a:gd name="connsiteY4" fmla="*/ 6307795 h 6307795"/>
              <a:gd name="connsiteX5" fmla="*/ 1009927 w 1009927"/>
              <a:gd name="connsiteY5" fmla="*/ 6307795 h 6307795"/>
              <a:gd name="connsiteX6" fmla="*/ 1009927 w 1009927"/>
              <a:gd name="connsiteY6" fmla="*/ 6307795 h 6307795"/>
              <a:gd name="connsiteX7" fmla="*/ 0 w 1009927"/>
              <a:gd name="connsiteY7" fmla="*/ 6307795 h 6307795"/>
              <a:gd name="connsiteX8" fmla="*/ 0 w 1009927"/>
              <a:gd name="connsiteY8" fmla="*/ 6307795 h 6307795"/>
              <a:gd name="connsiteX9" fmla="*/ 0 w 1009927"/>
              <a:gd name="connsiteY9" fmla="*/ 6307795 h 6307795"/>
              <a:gd name="connsiteX10" fmla="*/ 0 w 1009927"/>
              <a:gd name="connsiteY10" fmla="*/ 168325 h 6307795"/>
              <a:gd name="connsiteX11" fmla="*/ 49301 w 1009927"/>
              <a:gd name="connsiteY11" fmla="*/ 49301 h 6307795"/>
              <a:gd name="connsiteX12" fmla="*/ 168325 w 1009927"/>
              <a:gd name="connsiteY12" fmla="*/ 0 h 6307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9927" h="6307795">
                <a:moveTo>
                  <a:pt x="1009927" y="1051325"/>
                </a:moveTo>
                <a:lnTo>
                  <a:pt x="1009927" y="5256470"/>
                </a:lnTo>
                <a:cubicBezTo>
                  <a:pt x="1009927" y="5535300"/>
                  <a:pt x="1007088" y="5802708"/>
                  <a:pt x="1002034" y="5999868"/>
                </a:cubicBezTo>
                <a:cubicBezTo>
                  <a:pt x="996979" y="6197029"/>
                  <a:pt x="990125" y="6307792"/>
                  <a:pt x="982977" y="6307792"/>
                </a:cubicBezTo>
                <a:lnTo>
                  <a:pt x="0" y="6307792"/>
                </a:lnTo>
                <a:lnTo>
                  <a:pt x="0" y="6307792"/>
                </a:lnTo>
                <a:lnTo>
                  <a:pt x="0" y="6307792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982977" y="3"/>
                </a:lnTo>
                <a:cubicBezTo>
                  <a:pt x="990125" y="3"/>
                  <a:pt x="996979" y="110766"/>
                  <a:pt x="1002034" y="307927"/>
                </a:cubicBezTo>
                <a:cubicBezTo>
                  <a:pt x="1007088" y="505087"/>
                  <a:pt x="1009927" y="772495"/>
                  <a:pt x="1009927" y="1051325"/>
                </a:cubicBezTo>
                <a:close/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5000"/>
                </a:schemeClr>
              </a:gs>
            </a:gsLst>
            <a:lin ang="16200000" scaled="1"/>
            <a:tileRect/>
          </a:gradFill>
          <a:ln>
            <a:gradFill>
              <a:gsLst>
                <a:gs pos="0">
                  <a:schemeClr val="accent5">
                    <a:alpha val="0"/>
                  </a:schemeClr>
                </a:gs>
                <a:gs pos="100000">
                  <a:schemeClr val="accent5"/>
                </a:gs>
              </a:gsLst>
              <a:lin ang="5400000" scaled="0"/>
            </a:gradFill>
          </a:ln>
          <a:effectLst/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0689" tIns="64541" rIns="64540" bIns="64542" numCol="1" spcCol="1270" anchor="ctr" anchorCtr="0">
            <a:noAutofit/>
          </a:bodyPr>
          <a:lstStyle/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700" b="1" kern="1200" dirty="0" smtClean="0">
                <a:solidFill>
                  <a:srgbClr val="FFCC66"/>
                </a:solidFill>
                <a:latin typeface="Calibri"/>
                <a:cs typeface="Calibri"/>
              </a:rPr>
              <a:t>“Is It Not Lawful for Me to Do                 What I Wish…?</a:t>
            </a:r>
            <a:endParaRPr lang="en-US" sz="2700" b="1" kern="1200" dirty="0">
              <a:solidFill>
                <a:srgbClr val="FFCC66"/>
              </a:solidFill>
              <a:latin typeface="Calibri"/>
              <a:cs typeface="Calibri"/>
            </a:endParaRPr>
          </a:p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700" b="1" kern="1200" dirty="0" smtClean="0">
                <a:solidFill>
                  <a:schemeClr val="bg1"/>
                </a:solidFill>
                <a:latin typeface="Calibri"/>
                <a:cs typeface="Calibri"/>
              </a:rPr>
              <a:t>Matt. 20:13-16; Jer. 18:6; Psa. 92:13-15</a:t>
            </a:r>
            <a:endParaRPr lang="en-US" sz="2700" b="1" kern="12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2971800" y="2057400"/>
            <a:ext cx="5469595" cy="1295400"/>
          </a:xfrm>
          <a:custGeom>
            <a:avLst/>
            <a:gdLst>
              <a:gd name="connsiteX0" fmla="*/ 168325 w 1009927"/>
              <a:gd name="connsiteY0" fmla="*/ 0 h 6307795"/>
              <a:gd name="connsiteX1" fmla="*/ 841602 w 1009927"/>
              <a:gd name="connsiteY1" fmla="*/ 0 h 6307795"/>
              <a:gd name="connsiteX2" fmla="*/ 960626 w 1009927"/>
              <a:gd name="connsiteY2" fmla="*/ 49301 h 6307795"/>
              <a:gd name="connsiteX3" fmla="*/ 1009927 w 1009927"/>
              <a:gd name="connsiteY3" fmla="*/ 168325 h 6307795"/>
              <a:gd name="connsiteX4" fmla="*/ 1009927 w 1009927"/>
              <a:gd name="connsiteY4" fmla="*/ 6307795 h 6307795"/>
              <a:gd name="connsiteX5" fmla="*/ 1009927 w 1009927"/>
              <a:gd name="connsiteY5" fmla="*/ 6307795 h 6307795"/>
              <a:gd name="connsiteX6" fmla="*/ 1009927 w 1009927"/>
              <a:gd name="connsiteY6" fmla="*/ 6307795 h 6307795"/>
              <a:gd name="connsiteX7" fmla="*/ 0 w 1009927"/>
              <a:gd name="connsiteY7" fmla="*/ 6307795 h 6307795"/>
              <a:gd name="connsiteX8" fmla="*/ 0 w 1009927"/>
              <a:gd name="connsiteY8" fmla="*/ 6307795 h 6307795"/>
              <a:gd name="connsiteX9" fmla="*/ 0 w 1009927"/>
              <a:gd name="connsiteY9" fmla="*/ 6307795 h 6307795"/>
              <a:gd name="connsiteX10" fmla="*/ 0 w 1009927"/>
              <a:gd name="connsiteY10" fmla="*/ 168325 h 6307795"/>
              <a:gd name="connsiteX11" fmla="*/ 49301 w 1009927"/>
              <a:gd name="connsiteY11" fmla="*/ 49301 h 6307795"/>
              <a:gd name="connsiteX12" fmla="*/ 168325 w 1009927"/>
              <a:gd name="connsiteY12" fmla="*/ 0 h 6307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9927" h="6307795">
                <a:moveTo>
                  <a:pt x="1009927" y="1051325"/>
                </a:moveTo>
                <a:lnTo>
                  <a:pt x="1009927" y="5256470"/>
                </a:lnTo>
                <a:cubicBezTo>
                  <a:pt x="1009927" y="5535300"/>
                  <a:pt x="1007088" y="5802708"/>
                  <a:pt x="1002034" y="5999868"/>
                </a:cubicBezTo>
                <a:cubicBezTo>
                  <a:pt x="996979" y="6197029"/>
                  <a:pt x="990125" y="6307792"/>
                  <a:pt x="982977" y="6307792"/>
                </a:cubicBezTo>
                <a:lnTo>
                  <a:pt x="0" y="6307792"/>
                </a:lnTo>
                <a:lnTo>
                  <a:pt x="0" y="6307792"/>
                </a:lnTo>
                <a:lnTo>
                  <a:pt x="0" y="6307792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982977" y="3"/>
                </a:lnTo>
                <a:cubicBezTo>
                  <a:pt x="990125" y="3"/>
                  <a:pt x="996979" y="110766"/>
                  <a:pt x="1002034" y="307927"/>
                </a:cubicBezTo>
                <a:cubicBezTo>
                  <a:pt x="1007088" y="505087"/>
                  <a:pt x="1009927" y="772495"/>
                  <a:pt x="1009927" y="1051325"/>
                </a:cubicBezTo>
                <a:close/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5000"/>
                </a:schemeClr>
              </a:gs>
            </a:gsLst>
            <a:lin ang="16200000" scaled="1"/>
            <a:tileRect/>
          </a:gradFill>
          <a:ln>
            <a:gradFill>
              <a:gsLst>
                <a:gs pos="0">
                  <a:schemeClr val="accent5">
                    <a:alpha val="0"/>
                  </a:schemeClr>
                </a:gs>
                <a:gs pos="100000">
                  <a:schemeClr val="accent5"/>
                </a:gs>
              </a:gsLst>
              <a:lin ang="5400000" scaled="0"/>
            </a:gradFill>
          </a:ln>
          <a:effectLst/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0689" tIns="64541" rIns="64540" bIns="64542" numCol="1" spcCol="1270" anchor="ctr" anchorCtr="0">
            <a:noAutofit/>
          </a:bodyPr>
          <a:lstStyle/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700" b="1" kern="1200" dirty="0" smtClean="0">
                <a:solidFill>
                  <a:srgbClr val="FFCC66"/>
                </a:solidFill>
                <a:latin typeface="Calibri"/>
                <a:cs typeface="Calibri"/>
              </a:rPr>
              <a:t>“When Evening Had Come…”</a:t>
            </a:r>
            <a:endParaRPr lang="en-US" sz="2700" b="1" kern="1200" dirty="0">
              <a:solidFill>
                <a:srgbClr val="FFCC66"/>
              </a:solidFill>
              <a:latin typeface="Calibri"/>
              <a:cs typeface="Calibri"/>
            </a:endParaRPr>
          </a:p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700" b="1" kern="1200" dirty="0" smtClean="0">
                <a:solidFill>
                  <a:schemeClr val="bg1"/>
                </a:solidFill>
                <a:latin typeface="Calibri"/>
                <a:cs typeface="Calibri"/>
              </a:rPr>
              <a:t>Matt. 20:8-12; Acts 17:31; Rom. 2:5-12</a:t>
            </a:r>
          </a:p>
        </p:txBody>
      </p:sp>
      <p:sp>
        <p:nvSpPr>
          <p:cNvPr id="16" name="Title Placeholder 1"/>
          <p:cNvSpPr txBox="1">
            <a:spLocks/>
          </p:cNvSpPr>
          <p:nvPr/>
        </p:nvSpPr>
        <p:spPr>
          <a:xfrm>
            <a:off x="381000" y="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150" normalizeH="0" baseline="0" noProof="0" dirty="0" smtClean="0">
                <a:ln w="11430"/>
                <a:solidFill>
                  <a:srgbClr val="F8F8F8"/>
                </a:solidFill>
                <a:uLnTx/>
                <a:uFillTx/>
                <a:latin typeface="Calibri"/>
                <a:ea typeface="+mj-ea"/>
                <a:cs typeface="Calibri"/>
              </a:rPr>
              <a:t>The Parable of the</a:t>
            </a:r>
            <a:r>
              <a:rPr kumimoji="0" lang="en-US" sz="4400" b="1" i="0" u="none" strike="noStrike" kern="1200" cap="none" spc="150" normalizeH="0" noProof="0" dirty="0" smtClean="0">
                <a:ln w="11430"/>
                <a:solidFill>
                  <a:srgbClr val="F8F8F8"/>
                </a:solidFill>
                <a:uLnTx/>
                <a:uFillTx/>
                <a:latin typeface="Calibri"/>
                <a:ea typeface="+mj-ea"/>
                <a:cs typeface="Calibri"/>
              </a:rPr>
              <a:t> Workers in the Vineyard (Matt. 20:1-16)</a:t>
            </a:r>
            <a:endParaRPr kumimoji="0" lang="en-US" sz="4400" b="1" i="0" u="none" strike="noStrike" kern="1200" cap="none" spc="150" normalizeH="0" baseline="0" noProof="0" dirty="0">
              <a:ln w="11430"/>
              <a:solidFill>
                <a:srgbClr val="F8F8F8"/>
              </a:solidFill>
              <a:uLnTx/>
              <a:uFillTx/>
              <a:latin typeface="Calibri"/>
              <a:ea typeface="+mj-ea"/>
              <a:cs typeface="Calibri"/>
            </a:endParaRPr>
          </a:p>
        </p:txBody>
      </p:sp>
      <p:pic>
        <p:nvPicPr>
          <p:cNvPr id="21" name="Picture 20" descr="arrow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28800" y="2057400"/>
            <a:ext cx="914400" cy="865632"/>
          </a:xfrm>
          <a:prstGeom prst="rect">
            <a:avLst/>
          </a:prstGeom>
          <a:effectLst>
            <a:outerShdw blurRad="50800" dist="1016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mc="http://schemas.openxmlformats.org/markup-compatibility/2006" xmlns:mv="urn:schemas-microsoft-com:mac:vml"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11128567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96296E-6 L 0.00833 0.2148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1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/>
          <p:nvPr/>
        </p:nvSpPr>
        <p:spPr>
          <a:xfrm>
            <a:off x="2971800" y="5105401"/>
            <a:ext cx="5469595" cy="990599"/>
          </a:xfrm>
          <a:custGeom>
            <a:avLst/>
            <a:gdLst>
              <a:gd name="connsiteX0" fmla="*/ 168325 w 1009927"/>
              <a:gd name="connsiteY0" fmla="*/ 0 h 6307795"/>
              <a:gd name="connsiteX1" fmla="*/ 841602 w 1009927"/>
              <a:gd name="connsiteY1" fmla="*/ 0 h 6307795"/>
              <a:gd name="connsiteX2" fmla="*/ 960626 w 1009927"/>
              <a:gd name="connsiteY2" fmla="*/ 49301 h 6307795"/>
              <a:gd name="connsiteX3" fmla="*/ 1009927 w 1009927"/>
              <a:gd name="connsiteY3" fmla="*/ 168325 h 6307795"/>
              <a:gd name="connsiteX4" fmla="*/ 1009927 w 1009927"/>
              <a:gd name="connsiteY4" fmla="*/ 6307795 h 6307795"/>
              <a:gd name="connsiteX5" fmla="*/ 1009927 w 1009927"/>
              <a:gd name="connsiteY5" fmla="*/ 6307795 h 6307795"/>
              <a:gd name="connsiteX6" fmla="*/ 1009927 w 1009927"/>
              <a:gd name="connsiteY6" fmla="*/ 6307795 h 6307795"/>
              <a:gd name="connsiteX7" fmla="*/ 0 w 1009927"/>
              <a:gd name="connsiteY7" fmla="*/ 6307795 h 6307795"/>
              <a:gd name="connsiteX8" fmla="*/ 0 w 1009927"/>
              <a:gd name="connsiteY8" fmla="*/ 6307795 h 6307795"/>
              <a:gd name="connsiteX9" fmla="*/ 0 w 1009927"/>
              <a:gd name="connsiteY9" fmla="*/ 6307795 h 6307795"/>
              <a:gd name="connsiteX10" fmla="*/ 0 w 1009927"/>
              <a:gd name="connsiteY10" fmla="*/ 168325 h 6307795"/>
              <a:gd name="connsiteX11" fmla="*/ 49301 w 1009927"/>
              <a:gd name="connsiteY11" fmla="*/ 49301 h 6307795"/>
              <a:gd name="connsiteX12" fmla="*/ 168325 w 1009927"/>
              <a:gd name="connsiteY12" fmla="*/ 0 h 6307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9927" h="6307795">
                <a:moveTo>
                  <a:pt x="1009927" y="1051325"/>
                </a:moveTo>
                <a:lnTo>
                  <a:pt x="1009927" y="5256470"/>
                </a:lnTo>
                <a:cubicBezTo>
                  <a:pt x="1009927" y="5535300"/>
                  <a:pt x="1007088" y="5802708"/>
                  <a:pt x="1002034" y="5999868"/>
                </a:cubicBezTo>
                <a:cubicBezTo>
                  <a:pt x="996979" y="6197029"/>
                  <a:pt x="990125" y="6307792"/>
                  <a:pt x="982977" y="6307792"/>
                </a:cubicBezTo>
                <a:lnTo>
                  <a:pt x="0" y="6307792"/>
                </a:lnTo>
                <a:lnTo>
                  <a:pt x="0" y="6307792"/>
                </a:lnTo>
                <a:lnTo>
                  <a:pt x="0" y="6307792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982977" y="3"/>
                </a:lnTo>
                <a:cubicBezTo>
                  <a:pt x="990125" y="3"/>
                  <a:pt x="996979" y="110766"/>
                  <a:pt x="1002034" y="307927"/>
                </a:cubicBezTo>
                <a:cubicBezTo>
                  <a:pt x="1007088" y="505087"/>
                  <a:pt x="1009927" y="772495"/>
                  <a:pt x="1009927" y="1051325"/>
                </a:cubicBezTo>
                <a:close/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5000"/>
                </a:schemeClr>
              </a:gs>
            </a:gsLst>
            <a:lin ang="16200000" scaled="1"/>
            <a:tileRect/>
          </a:gradFill>
          <a:ln>
            <a:gradFill>
              <a:gsLst>
                <a:gs pos="0">
                  <a:schemeClr val="accent5">
                    <a:alpha val="0"/>
                  </a:schemeClr>
                </a:gs>
                <a:gs pos="100000">
                  <a:schemeClr val="accent5"/>
                </a:gs>
              </a:gsLst>
              <a:lin ang="5400000" scaled="0"/>
            </a:gradFill>
          </a:ln>
          <a:effectLst/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0689" tIns="64541" rIns="64540" bIns="64542" numCol="1" spcCol="1270" anchor="ctr" anchorCtr="0">
            <a:noAutofit/>
          </a:bodyPr>
          <a:lstStyle/>
          <a:p>
            <a:pPr marL="228600" lvl="1" indent="-228600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700" b="1" dirty="0" smtClean="0">
                <a:solidFill>
                  <a:srgbClr val="FFCC66"/>
                </a:solidFill>
                <a:latin typeface="Calibri"/>
                <a:cs typeface="Calibri"/>
              </a:rPr>
              <a:t>We Must Accept This Salvation</a:t>
            </a:r>
            <a:endParaRPr lang="en-US" sz="27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2971800" y="3505200"/>
            <a:ext cx="5469595" cy="1066800"/>
          </a:xfrm>
          <a:custGeom>
            <a:avLst/>
            <a:gdLst>
              <a:gd name="connsiteX0" fmla="*/ 168325 w 1009927"/>
              <a:gd name="connsiteY0" fmla="*/ 0 h 6307795"/>
              <a:gd name="connsiteX1" fmla="*/ 841602 w 1009927"/>
              <a:gd name="connsiteY1" fmla="*/ 0 h 6307795"/>
              <a:gd name="connsiteX2" fmla="*/ 960626 w 1009927"/>
              <a:gd name="connsiteY2" fmla="*/ 49301 h 6307795"/>
              <a:gd name="connsiteX3" fmla="*/ 1009927 w 1009927"/>
              <a:gd name="connsiteY3" fmla="*/ 168325 h 6307795"/>
              <a:gd name="connsiteX4" fmla="*/ 1009927 w 1009927"/>
              <a:gd name="connsiteY4" fmla="*/ 6307795 h 6307795"/>
              <a:gd name="connsiteX5" fmla="*/ 1009927 w 1009927"/>
              <a:gd name="connsiteY5" fmla="*/ 6307795 h 6307795"/>
              <a:gd name="connsiteX6" fmla="*/ 1009927 w 1009927"/>
              <a:gd name="connsiteY6" fmla="*/ 6307795 h 6307795"/>
              <a:gd name="connsiteX7" fmla="*/ 0 w 1009927"/>
              <a:gd name="connsiteY7" fmla="*/ 6307795 h 6307795"/>
              <a:gd name="connsiteX8" fmla="*/ 0 w 1009927"/>
              <a:gd name="connsiteY8" fmla="*/ 6307795 h 6307795"/>
              <a:gd name="connsiteX9" fmla="*/ 0 w 1009927"/>
              <a:gd name="connsiteY9" fmla="*/ 6307795 h 6307795"/>
              <a:gd name="connsiteX10" fmla="*/ 0 w 1009927"/>
              <a:gd name="connsiteY10" fmla="*/ 168325 h 6307795"/>
              <a:gd name="connsiteX11" fmla="*/ 49301 w 1009927"/>
              <a:gd name="connsiteY11" fmla="*/ 49301 h 6307795"/>
              <a:gd name="connsiteX12" fmla="*/ 168325 w 1009927"/>
              <a:gd name="connsiteY12" fmla="*/ 0 h 6307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9927" h="6307795">
                <a:moveTo>
                  <a:pt x="1009927" y="1051325"/>
                </a:moveTo>
                <a:lnTo>
                  <a:pt x="1009927" y="5256470"/>
                </a:lnTo>
                <a:cubicBezTo>
                  <a:pt x="1009927" y="5535300"/>
                  <a:pt x="1007088" y="5802708"/>
                  <a:pt x="1002034" y="5999868"/>
                </a:cubicBezTo>
                <a:cubicBezTo>
                  <a:pt x="996979" y="6197029"/>
                  <a:pt x="990125" y="6307792"/>
                  <a:pt x="982977" y="6307792"/>
                </a:cubicBezTo>
                <a:lnTo>
                  <a:pt x="0" y="6307792"/>
                </a:lnTo>
                <a:lnTo>
                  <a:pt x="0" y="6307792"/>
                </a:lnTo>
                <a:lnTo>
                  <a:pt x="0" y="6307792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982977" y="3"/>
                </a:lnTo>
                <a:cubicBezTo>
                  <a:pt x="990125" y="3"/>
                  <a:pt x="996979" y="110766"/>
                  <a:pt x="1002034" y="307927"/>
                </a:cubicBezTo>
                <a:cubicBezTo>
                  <a:pt x="1007088" y="505087"/>
                  <a:pt x="1009927" y="772495"/>
                  <a:pt x="1009927" y="1051325"/>
                </a:cubicBezTo>
                <a:close/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5000"/>
                </a:schemeClr>
              </a:gs>
            </a:gsLst>
            <a:lin ang="16200000" scaled="1"/>
            <a:tileRect/>
          </a:gradFill>
          <a:ln>
            <a:gradFill>
              <a:gsLst>
                <a:gs pos="0">
                  <a:schemeClr val="accent5">
                    <a:alpha val="0"/>
                  </a:schemeClr>
                </a:gs>
                <a:gs pos="100000">
                  <a:schemeClr val="accent5"/>
                </a:gs>
              </a:gsLst>
              <a:lin ang="5400000" scaled="0"/>
            </a:gradFill>
          </a:ln>
          <a:effectLst/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0689" tIns="64541" rIns="64540" bIns="64542" numCol="1" spcCol="1270" anchor="ctr" anchorCtr="0">
            <a:noAutofit/>
          </a:bodyPr>
          <a:lstStyle/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700" b="1" kern="1200" dirty="0" smtClean="0">
                <a:solidFill>
                  <a:srgbClr val="FFCC66"/>
                </a:solidFill>
                <a:latin typeface="Calibri"/>
                <a:cs typeface="Calibri"/>
              </a:rPr>
              <a:t>God Has Provided for Our Salvation</a:t>
            </a:r>
          </a:p>
        </p:txBody>
      </p:sp>
      <p:sp>
        <p:nvSpPr>
          <p:cNvPr id="15" name="Freeform 14"/>
          <p:cNvSpPr/>
          <p:nvPr/>
        </p:nvSpPr>
        <p:spPr>
          <a:xfrm>
            <a:off x="2971800" y="2057400"/>
            <a:ext cx="5469595" cy="937211"/>
          </a:xfrm>
          <a:custGeom>
            <a:avLst/>
            <a:gdLst>
              <a:gd name="connsiteX0" fmla="*/ 168325 w 1009927"/>
              <a:gd name="connsiteY0" fmla="*/ 0 h 6307795"/>
              <a:gd name="connsiteX1" fmla="*/ 841602 w 1009927"/>
              <a:gd name="connsiteY1" fmla="*/ 0 h 6307795"/>
              <a:gd name="connsiteX2" fmla="*/ 960626 w 1009927"/>
              <a:gd name="connsiteY2" fmla="*/ 49301 h 6307795"/>
              <a:gd name="connsiteX3" fmla="*/ 1009927 w 1009927"/>
              <a:gd name="connsiteY3" fmla="*/ 168325 h 6307795"/>
              <a:gd name="connsiteX4" fmla="*/ 1009927 w 1009927"/>
              <a:gd name="connsiteY4" fmla="*/ 6307795 h 6307795"/>
              <a:gd name="connsiteX5" fmla="*/ 1009927 w 1009927"/>
              <a:gd name="connsiteY5" fmla="*/ 6307795 h 6307795"/>
              <a:gd name="connsiteX6" fmla="*/ 1009927 w 1009927"/>
              <a:gd name="connsiteY6" fmla="*/ 6307795 h 6307795"/>
              <a:gd name="connsiteX7" fmla="*/ 0 w 1009927"/>
              <a:gd name="connsiteY7" fmla="*/ 6307795 h 6307795"/>
              <a:gd name="connsiteX8" fmla="*/ 0 w 1009927"/>
              <a:gd name="connsiteY8" fmla="*/ 6307795 h 6307795"/>
              <a:gd name="connsiteX9" fmla="*/ 0 w 1009927"/>
              <a:gd name="connsiteY9" fmla="*/ 6307795 h 6307795"/>
              <a:gd name="connsiteX10" fmla="*/ 0 w 1009927"/>
              <a:gd name="connsiteY10" fmla="*/ 168325 h 6307795"/>
              <a:gd name="connsiteX11" fmla="*/ 49301 w 1009927"/>
              <a:gd name="connsiteY11" fmla="*/ 49301 h 6307795"/>
              <a:gd name="connsiteX12" fmla="*/ 168325 w 1009927"/>
              <a:gd name="connsiteY12" fmla="*/ 0 h 6307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9927" h="6307795">
                <a:moveTo>
                  <a:pt x="1009927" y="1051325"/>
                </a:moveTo>
                <a:lnTo>
                  <a:pt x="1009927" y="5256470"/>
                </a:lnTo>
                <a:cubicBezTo>
                  <a:pt x="1009927" y="5535300"/>
                  <a:pt x="1007088" y="5802708"/>
                  <a:pt x="1002034" y="5999868"/>
                </a:cubicBezTo>
                <a:cubicBezTo>
                  <a:pt x="996979" y="6197029"/>
                  <a:pt x="990125" y="6307792"/>
                  <a:pt x="982977" y="6307792"/>
                </a:cubicBezTo>
                <a:lnTo>
                  <a:pt x="0" y="6307792"/>
                </a:lnTo>
                <a:lnTo>
                  <a:pt x="0" y="6307792"/>
                </a:lnTo>
                <a:lnTo>
                  <a:pt x="0" y="6307792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982977" y="3"/>
                </a:lnTo>
                <a:cubicBezTo>
                  <a:pt x="990125" y="3"/>
                  <a:pt x="996979" y="110766"/>
                  <a:pt x="1002034" y="307927"/>
                </a:cubicBezTo>
                <a:cubicBezTo>
                  <a:pt x="1007088" y="505087"/>
                  <a:pt x="1009927" y="772495"/>
                  <a:pt x="1009927" y="1051325"/>
                </a:cubicBezTo>
                <a:close/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5000"/>
                </a:schemeClr>
              </a:gs>
            </a:gsLst>
            <a:lin ang="16200000" scaled="1"/>
            <a:tileRect/>
          </a:gradFill>
          <a:ln>
            <a:gradFill>
              <a:gsLst>
                <a:gs pos="0">
                  <a:schemeClr val="accent5">
                    <a:alpha val="0"/>
                  </a:schemeClr>
                </a:gs>
                <a:gs pos="100000">
                  <a:schemeClr val="accent5"/>
                </a:gs>
              </a:gsLst>
              <a:lin ang="5400000" scaled="0"/>
            </a:gradFill>
          </a:ln>
          <a:effectLst/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0689" tIns="64541" rIns="64540" bIns="64542" numCol="1" spcCol="1270" anchor="ctr" anchorCtr="0">
            <a:noAutofit/>
          </a:bodyPr>
          <a:lstStyle/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700" b="1" kern="1200" dirty="0" smtClean="0">
                <a:solidFill>
                  <a:srgbClr val="FFCC66"/>
                </a:solidFill>
                <a:latin typeface="Calibri"/>
                <a:cs typeface="Calibri"/>
              </a:rPr>
              <a:t>God Wants Our Salvation</a:t>
            </a:r>
          </a:p>
        </p:txBody>
      </p:sp>
      <p:sp>
        <p:nvSpPr>
          <p:cNvPr id="16" name="Title Placeholder 1"/>
          <p:cNvSpPr txBox="1">
            <a:spLocks/>
          </p:cNvSpPr>
          <p:nvPr/>
        </p:nvSpPr>
        <p:spPr>
          <a:xfrm>
            <a:off x="381000" y="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150" normalizeH="0" baseline="0" noProof="0" dirty="0" smtClean="0">
                <a:ln w="11430"/>
                <a:solidFill>
                  <a:srgbClr val="F8F8F8"/>
                </a:solidFill>
                <a:uLnTx/>
                <a:uFillTx/>
                <a:latin typeface="Calibri"/>
                <a:ea typeface="+mj-ea"/>
                <a:cs typeface="Calibri"/>
              </a:rPr>
              <a:t>The Parable of the</a:t>
            </a:r>
            <a:r>
              <a:rPr kumimoji="0" lang="en-US" sz="4400" b="1" i="0" u="none" strike="noStrike" kern="1200" cap="none" spc="150" normalizeH="0" noProof="0" dirty="0" smtClean="0">
                <a:ln w="11430"/>
                <a:solidFill>
                  <a:srgbClr val="F8F8F8"/>
                </a:solidFill>
                <a:uLnTx/>
                <a:uFillTx/>
                <a:latin typeface="Calibri"/>
                <a:ea typeface="+mj-ea"/>
                <a:cs typeface="Calibri"/>
              </a:rPr>
              <a:t> Workers in the Vineyard (Matt. 20:1-16)</a:t>
            </a:r>
            <a:endParaRPr kumimoji="0" lang="en-US" sz="4400" b="1" i="0" u="none" strike="noStrike" kern="1200" cap="none" spc="150" normalizeH="0" baseline="0" noProof="0" dirty="0">
              <a:ln w="11430"/>
              <a:solidFill>
                <a:srgbClr val="F8F8F8"/>
              </a:solidFill>
              <a:uLnTx/>
              <a:uFillTx/>
              <a:latin typeface="Calibri"/>
              <a:ea typeface="+mj-ea"/>
              <a:cs typeface="Calibri"/>
            </a:endParaRPr>
          </a:p>
        </p:txBody>
      </p:sp>
      <p:pic>
        <p:nvPicPr>
          <p:cNvPr id="21" name="Picture 20" descr="arrow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28800" y="2057400"/>
            <a:ext cx="914400" cy="865632"/>
          </a:xfrm>
          <a:prstGeom prst="rect">
            <a:avLst/>
          </a:prstGeom>
          <a:effectLst>
            <a:outerShdw blurRad="50800" dist="1016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mc="http://schemas.openxmlformats.org/markup-compatibility/2006" xmlns:mv="urn:schemas-microsoft-com:mac:vml"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11128567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96296E-6 L 0.00833 0.2148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1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0.21482 L 0.00833 0.4481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TS10201165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2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3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C1B466F-AFF9-46DC-BB09-235B4FD478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TS102011659</Template>
  <TotalTime>0</TotalTime>
  <Words>231</Words>
  <Application>Microsoft Macintosh PowerPoint</Application>
  <PresentationFormat>On-screen Show (4:3)</PresentationFormat>
  <Paragraphs>16</Paragraphs>
  <Slides>3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TS102011659</vt:lpstr>
      <vt:lpstr>Slide 1</vt:lpstr>
      <vt:lpstr>Slide 2</vt:lpstr>
      <vt:lpstr>Slide 3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2019-07-01T21:55:21Z</dcterms:created>
  <dcterms:modified xsi:type="dcterms:W3CDTF">2019-07-01T21:55:46Z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TC020116599991</vt:lpwstr>
  </property>
</Properties>
</file>