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656"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628E1E-6490-FE4A-8506-A8F2438CA5E7}" type="datetimeFigureOut">
              <a:rPr lang="en-US" smtClean="0"/>
              <a:pPr/>
              <a:t>1/7/19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5E3C95-A941-A447-A9F4-7F27D98835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stretch>
            <a:fillRect/>
          </a:stretch>
        </p:blipFill>
        <p:spPr>
          <a:xfrm flipH="1">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643580" y="1600200"/>
            <a:ext cx="6043219"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900" b="1" kern="1200">
          <a:solidFill>
            <a:schemeClr val="bg1"/>
          </a:solidFill>
          <a:effectLst>
            <a:outerShdw blurRad="50800" dist="38100" dir="2700000">
              <a:srgbClr val="000000">
                <a:alpha val="43000"/>
              </a:srgbClr>
            </a:outerShdw>
          </a:effectLst>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effectLst/>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effectLst/>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effectLst/>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effectLst/>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1810560" y="1958946"/>
            <a:ext cx="6876240" cy="4167217"/>
          </a:xfrm>
        </p:spPr>
        <p:txBody>
          <a:bodyPr>
            <a:normAutofit/>
          </a:bodyPr>
          <a:lstStyle/>
          <a:p>
            <a:pPr marL="0" indent="0">
              <a:buNone/>
            </a:pPr>
            <a:r>
              <a:rPr lang="en-US" sz="3300" dirty="0" smtClean="0">
                <a:solidFill>
                  <a:schemeClr val="bg1">
                    <a:lumMod val="75000"/>
                  </a:schemeClr>
                </a:solidFill>
                <a:effectLst>
                  <a:outerShdw blurRad="50800" dist="38100" dir="2700000">
                    <a:srgbClr val="000000">
                      <a:alpha val="43000"/>
                    </a:srgbClr>
                  </a:outerShdw>
                </a:effectLst>
              </a:rPr>
              <a:t>Examples mean something (Phil. 4:9).</a:t>
            </a:r>
            <a:endParaRPr lang="en-US" dirty="0" smtClean="0">
              <a:solidFill>
                <a:schemeClr val="bg1">
                  <a:lumMod val="75000"/>
                </a:schemeClr>
              </a:solidFill>
            </a:endParaRPr>
          </a:p>
          <a:p>
            <a:pPr marL="400050" lvl="1" indent="0">
              <a:buNone/>
            </a:pPr>
            <a:r>
              <a:rPr lang="en-US" dirty="0" smtClean="0">
                <a:solidFill>
                  <a:schemeClr val="bg1">
                    <a:lumMod val="75000"/>
                  </a:schemeClr>
                </a:solidFill>
                <a:effectLst>
                  <a:outerShdw blurRad="50800" dist="38100" dir="2700000">
                    <a:srgbClr val="000000">
                      <a:alpha val="43000"/>
                    </a:srgbClr>
                  </a:outerShdw>
                </a:effectLst>
              </a:rPr>
              <a:t>If Scripture is our pattern, we must not go beyond what it reveals (1 Tim. 3:14-15)</a:t>
            </a:r>
          </a:p>
          <a:p>
            <a:pPr marL="1377950" lvl="2" indent="-347663"/>
            <a:r>
              <a:rPr lang="en-US" sz="2900" dirty="0" smtClean="0">
                <a:solidFill>
                  <a:schemeClr val="bg1">
                    <a:lumMod val="75000"/>
                  </a:schemeClr>
                </a:solidFill>
                <a:effectLst>
                  <a:outerShdw blurRad="50800" dist="38100" dir="2700000">
                    <a:srgbClr val="000000">
                      <a:alpha val="43000"/>
                    </a:srgbClr>
                  </a:outerShdw>
                </a:effectLst>
              </a:rPr>
              <a:t>This is true in matters of theological importance (2 John 9)</a:t>
            </a:r>
          </a:p>
          <a:p>
            <a:pPr marL="1377950" lvl="2" indent="-347663"/>
            <a:r>
              <a:rPr lang="en-US" sz="2900" dirty="0" smtClean="0">
                <a:solidFill>
                  <a:schemeClr val="bg1">
                    <a:lumMod val="75000"/>
                  </a:schemeClr>
                </a:solidFill>
                <a:effectLst>
                  <a:outerShdw blurRad="50800" dist="38100" dir="2700000">
                    <a:srgbClr val="000000">
                      <a:alpha val="43000"/>
                    </a:srgbClr>
                  </a:outerShdw>
                </a:effectLst>
              </a:rPr>
              <a:t>But also in matters of conduct and functioning (cf. Lev. 10:1-2).</a:t>
            </a:r>
            <a:endParaRPr lang="en-US" sz="2900"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par>
                          <p:cTn id="10" fill="hold">
                            <p:stCondLst>
                              <p:cond delay="2000"/>
                            </p:stCondLst>
                            <p:childTnLst>
                              <p:par>
                                <p:cTn id="11" presetID="55"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strVal val="#ppt_w*0.70"/>
                                          </p:val>
                                        </p:tav>
                                        <p:tav tm="100000">
                                          <p:val>
                                            <p:strVal val="#ppt_w"/>
                                          </p:val>
                                        </p:tav>
                                      </p:tavLst>
                                    </p:anim>
                                    <p:anim calcmode="lin" valueType="num">
                                      <p:cBhvr>
                                        <p:cTn id="14" dur="1000" fill="hold"/>
                                        <p:tgtEl>
                                          <p:spTgt spid="2"/>
                                        </p:tgtEl>
                                        <p:attrNameLst>
                                          <p:attrName>ppt_h</p:attrName>
                                        </p:attrNameLst>
                                      </p:cBhvr>
                                      <p:tavLst>
                                        <p:tav tm="0">
                                          <p:val>
                                            <p:strVal val="#ppt_h"/>
                                          </p:val>
                                        </p:tav>
                                        <p:tav tm="100000">
                                          <p:val>
                                            <p:strVal val="#ppt_h"/>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1810560" y="1958946"/>
            <a:ext cx="6876240" cy="4167217"/>
          </a:xfrm>
        </p:spPr>
        <p:txBody>
          <a:bodyPr>
            <a:normAutofit/>
          </a:bodyPr>
          <a:lstStyle/>
          <a:p>
            <a:pPr marL="0" indent="0">
              <a:buNone/>
            </a:pPr>
            <a:r>
              <a:rPr lang="en-US" sz="4000" dirty="0" smtClean="0">
                <a:solidFill>
                  <a:schemeClr val="bg1">
                    <a:lumMod val="75000"/>
                  </a:schemeClr>
                </a:solidFill>
                <a:effectLst>
                  <a:outerShdw blurRad="50800" dist="38100" dir="2700000">
                    <a:srgbClr val="000000">
                      <a:alpha val="43000"/>
                    </a:srgbClr>
                  </a:outerShdw>
                </a:effectLst>
              </a:rPr>
              <a:t>The aid we send to Africa is...</a:t>
            </a:r>
            <a:endParaRPr lang="en-US" sz="4000" dirty="0" smtClean="0">
              <a:solidFill>
                <a:schemeClr val="bg1">
                  <a:lumMod val="75000"/>
                </a:schemeClr>
              </a:solidFill>
            </a:endParaRPr>
          </a:p>
          <a:p>
            <a:pPr marL="796925" lvl="1" indent="-396875">
              <a:buNone/>
            </a:pPr>
            <a:r>
              <a:rPr lang="en-US" sz="3400" dirty="0" smtClean="0">
                <a:solidFill>
                  <a:schemeClr val="bg1">
                    <a:lumMod val="75000"/>
                  </a:schemeClr>
                </a:solidFill>
                <a:effectLst>
                  <a:outerShdw blurRad="50800" dist="38100" dir="2700000">
                    <a:srgbClr val="000000">
                      <a:alpha val="43000"/>
                    </a:srgbClr>
                  </a:outerShdw>
                </a:effectLst>
              </a:rPr>
              <a:t>1. Given directly to bro. </a:t>
            </a:r>
            <a:r>
              <a:rPr lang="en-US" sz="3400" dirty="0" err="1" smtClean="0">
                <a:solidFill>
                  <a:schemeClr val="bg1">
                    <a:lumMod val="75000"/>
                  </a:schemeClr>
                </a:solidFill>
                <a:effectLst>
                  <a:outerShdw blurRad="50800" dist="38100" dir="2700000">
                    <a:srgbClr val="000000">
                      <a:alpha val="43000"/>
                    </a:srgbClr>
                  </a:outerShdw>
                </a:effectLst>
              </a:rPr>
              <a:t>Scholtz</a:t>
            </a:r>
            <a:r>
              <a:rPr lang="en-US" sz="3400" dirty="0" smtClean="0">
                <a:solidFill>
                  <a:schemeClr val="bg1">
                    <a:lumMod val="75000"/>
                  </a:schemeClr>
                </a:solidFill>
                <a:effectLst>
                  <a:outerShdw blurRad="50800" dist="38100" dir="2700000">
                    <a:srgbClr val="000000">
                      <a:alpha val="43000"/>
                    </a:srgbClr>
                  </a:outerShdw>
                </a:effectLst>
              </a:rPr>
              <a:t>.</a:t>
            </a:r>
          </a:p>
          <a:p>
            <a:pPr marL="796925" lvl="1" indent="-396875">
              <a:buNone/>
            </a:pPr>
            <a:r>
              <a:rPr lang="en-US" sz="3400" dirty="0" smtClean="0">
                <a:solidFill>
                  <a:schemeClr val="bg1">
                    <a:lumMod val="75000"/>
                  </a:schemeClr>
                </a:solidFill>
                <a:effectLst>
                  <a:outerShdw blurRad="50800" dist="38100" dir="2700000">
                    <a:srgbClr val="000000">
                      <a:alpha val="43000"/>
                    </a:srgbClr>
                  </a:outerShdw>
                </a:effectLst>
              </a:rPr>
              <a:t>2. To be given directly to saints in Botswana and Zimbabwe.</a:t>
            </a:r>
          </a:p>
          <a:p>
            <a:pPr marL="1377950" lvl="2" indent="-347663"/>
            <a:r>
              <a:rPr lang="en-US" sz="3600" dirty="0" smtClean="0">
                <a:solidFill>
                  <a:schemeClr val="bg1">
                    <a:lumMod val="75000"/>
                  </a:schemeClr>
                </a:solidFill>
                <a:effectLst>
                  <a:outerShdw blurRad="50800" dist="38100" dir="2700000">
                    <a:srgbClr val="000000">
                      <a:alpha val="43000"/>
                    </a:srgbClr>
                  </a:outerShdw>
                </a:effectLst>
              </a:rPr>
              <a:t>This is not general and unrestricted benevolence.</a:t>
            </a:r>
            <a:endParaRPr lang="en-US" sz="3600"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121326" y="1958946"/>
            <a:ext cx="6565473" cy="4167217"/>
          </a:xfrm>
        </p:spPr>
        <p:txBody>
          <a:bodyPr>
            <a:normAutofit fontScale="92500" lnSpcReduction="20000"/>
          </a:bodyPr>
          <a:lstStyle/>
          <a:p>
            <a:pPr marL="0" indent="0">
              <a:buNone/>
            </a:pPr>
            <a:r>
              <a:rPr lang="en-US" sz="3892" dirty="0" smtClean="0">
                <a:solidFill>
                  <a:schemeClr val="bg1">
                    <a:lumMod val="75000"/>
                  </a:schemeClr>
                </a:solidFill>
                <a:effectLst>
                  <a:outerShdw blurRad="50800" dist="38100" dir="2700000">
                    <a:srgbClr val="000000">
                      <a:alpha val="43000"/>
                    </a:srgbClr>
                  </a:outerShdw>
                </a:effectLst>
              </a:rPr>
              <a:t>The pattern of Scripture is...</a:t>
            </a:r>
            <a:endParaRPr lang="en-US" sz="3892" dirty="0" smtClean="0">
              <a:solidFill>
                <a:schemeClr val="bg1">
                  <a:lumMod val="75000"/>
                </a:schemeClr>
              </a:solidFill>
            </a:endParaRPr>
          </a:p>
          <a:p>
            <a:pPr marL="400050" lvl="1" indent="0">
              <a:buNone/>
            </a:pPr>
            <a:r>
              <a:rPr lang="en-US" sz="3351" dirty="0" smtClean="0">
                <a:solidFill>
                  <a:schemeClr val="bg1">
                    <a:lumMod val="75000"/>
                  </a:schemeClr>
                </a:solidFill>
                <a:effectLst>
                  <a:outerShdw blurRad="50800" dist="38100" dir="2700000">
                    <a:srgbClr val="000000">
                      <a:alpha val="43000"/>
                    </a:srgbClr>
                  </a:outerShdw>
                </a:effectLst>
              </a:rPr>
              <a:t>Individual benevolence may be directed generally...</a:t>
            </a:r>
          </a:p>
          <a:p>
            <a:pPr marL="1377950" lvl="2" indent="-347663"/>
            <a:r>
              <a:rPr lang="en-US" sz="3135" dirty="0" smtClean="0">
                <a:solidFill>
                  <a:schemeClr val="bg1">
                    <a:lumMod val="75000"/>
                  </a:schemeClr>
                </a:solidFill>
                <a:effectLst>
                  <a:outerShdw blurRad="50800" dist="38100" dir="2700000">
                    <a:srgbClr val="000000">
                      <a:alpha val="43000"/>
                    </a:srgbClr>
                  </a:outerShdw>
                </a:effectLst>
              </a:rPr>
              <a:t>Under the judgment of the individual regarding it's us (Acts 5:4)</a:t>
            </a:r>
          </a:p>
          <a:p>
            <a:pPr marL="1377950" lvl="2" indent="-347663"/>
            <a:r>
              <a:rPr lang="en-US" sz="3135" dirty="0" smtClean="0">
                <a:solidFill>
                  <a:schemeClr val="bg1">
                    <a:lumMod val="75000"/>
                  </a:schemeClr>
                </a:solidFill>
                <a:effectLst>
                  <a:outerShdw blurRad="50800" dist="38100" dir="2700000">
                    <a:srgbClr val="000000">
                      <a:alpha val="43000"/>
                    </a:srgbClr>
                  </a:outerShdw>
                </a:effectLst>
              </a:rPr>
              <a:t>This might be be collective through a human institution...</a:t>
            </a:r>
          </a:p>
          <a:p>
            <a:pPr marL="1377950" lvl="2" indent="-347663"/>
            <a:r>
              <a:rPr lang="en-US" sz="3135" dirty="0" smtClean="0">
                <a:solidFill>
                  <a:schemeClr val="bg1">
                    <a:lumMod val="75000"/>
                  </a:schemeClr>
                </a:solidFill>
                <a:effectLst>
                  <a:outerShdw blurRad="50800" dist="38100" dir="2700000">
                    <a:srgbClr val="000000">
                      <a:alpha val="43000"/>
                    </a:srgbClr>
                  </a:outerShdw>
                </a:effectLst>
              </a:rPr>
              <a:t>Or solely in one's capacity as an individual…</a:t>
            </a:r>
            <a:endParaRPr lang="en-US" sz="3135"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121326" y="1958946"/>
            <a:ext cx="6565473" cy="4167217"/>
          </a:xfrm>
        </p:spPr>
        <p:txBody>
          <a:bodyPr>
            <a:normAutofit lnSpcReduction="10000"/>
          </a:bodyPr>
          <a:lstStyle/>
          <a:p>
            <a:pPr marL="0" indent="0">
              <a:buNone/>
            </a:pPr>
            <a:r>
              <a:rPr lang="en-US" sz="3892" dirty="0" smtClean="0">
                <a:solidFill>
                  <a:schemeClr val="bg1">
                    <a:lumMod val="75000"/>
                  </a:schemeClr>
                </a:solidFill>
                <a:effectLst>
                  <a:outerShdw blurRad="50800" dist="38100" dir="2700000">
                    <a:srgbClr val="000000">
                      <a:alpha val="43000"/>
                    </a:srgbClr>
                  </a:outerShdw>
                </a:effectLst>
              </a:rPr>
              <a:t>So long as...</a:t>
            </a:r>
            <a:endParaRPr lang="en-US" sz="3892" dirty="0" smtClean="0">
              <a:solidFill>
                <a:schemeClr val="bg1">
                  <a:lumMod val="75000"/>
                </a:schemeClr>
              </a:solidFill>
            </a:endParaRPr>
          </a:p>
          <a:p>
            <a:pPr marL="1377950" lvl="2" indent="-347663">
              <a:buNone/>
            </a:pPr>
            <a:r>
              <a:rPr lang="en-US" sz="3135" dirty="0" smtClean="0">
                <a:solidFill>
                  <a:schemeClr val="bg1">
                    <a:lumMod val="75000"/>
                  </a:schemeClr>
                </a:solidFill>
                <a:effectLst>
                  <a:outerShdw blurRad="50800" dist="38100" dir="2700000">
                    <a:srgbClr val="000000">
                      <a:alpha val="43000"/>
                    </a:srgbClr>
                  </a:outerShdw>
                </a:effectLst>
              </a:rPr>
              <a:t>1. We do not act in ways that share in sins (1 Tim. 5:23; 2 John 11)</a:t>
            </a:r>
          </a:p>
          <a:p>
            <a:pPr marL="1377950" lvl="2" indent="-347663">
              <a:buNone/>
            </a:pPr>
            <a:r>
              <a:rPr lang="en-US" sz="3135" dirty="0" smtClean="0">
                <a:solidFill>
                  <a:schemeClr val="bg1">
                    <a:lumMod val="75000"/>
                  </a:schemeClr>
                </a:solidFill>
                <a:effectLst>
                  <a:outerShdw blurRad="50800" dist="38100" dir="2700000">
                    <a:srgbClr val="000000">
                      <a:alpha val="43000"/>
                    </a:srgbClr>
                  </a:outerShdw>
                </a:effectLst>
              </a:rPr>
              <a:t>2. Support false doctrine and error...</a:t>
            </a:r>
          </a:p>
          <a:p>
            <a:pPr marL="1377950" lvl="2" indent="-347663">
              <a:buNone/>
            </a:pPr>
            <a:r>
              <a:rPr lang="en-US" sz="3135" dirty="0" smtClean="0">
                <a:solidFill>
                  <a:schemeClr val="bg1">
                    <a:lumMod val="75000"/>
                  </a:schemeClr>
                </a:solidFill>
                <a:effectLst>
                  <a:outerShdw blurRad="50800" dist="38100" dir="2700000">
                    <a:srgbClr val="000000">
                      <a:alpha val="43000"/>
                    </a:srgbClr>
                  </a:outerShdw>
                </a:effectLst>
              </a:rPr>
              <a:t>3. Or, neglect or other responsibilities in the process.</a:t>
            </a:r>
            <a:endParaRPr lang="en-US" sz="3135"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121326" y="1958946"/>
            <a:ext cx="6565473" cy="4167217"/>
          </a:xfrm>
        </p:spPr>
        <p:txBody>
          <a:bodyPr>
            <a:normAutofit fontScale="92500" lnSpcReduction="10000"/>
          </a:bodyPr>
          <a:lstStyle/>
          <a:p>
            <a:pPr marL="0" indent="0">
              <a:buNone/>
            </a:pPr>
            <a:r>
              <a:rPr lang="en-US" sz="3892" dirty="0" smtClean="0">
                <a:solidFill>
                  <a:schemeClr val="bg1">
                    <a:lumMod val="75000"/>
                  </a:schemeClr>
                </a:solidFill>
                <a:effectLst>
                  <a:outerShdw blurRad="50800" dist="38100" dir="2700000">
                    <a:srgbClr val="000000">
                      <a:alpha val="43000"/>
                    </a:srgbClr>
                  </a:outerShdw>
                </a:effectLst>
              </a:rPr>
              <a:t>Do these things matter?</a:t>
            </a:r>
            <a:endParaRPr lang="en-US" sz="3892" dirty="0" smtClean="0">
              <a:solidFill>
                <a:schemeClr val="bg1">
                  <a:lumMod val="75000"/>
                </a:schemeClr>
              </a:solidFill>
            </a:endParaRPr>
          </a:p>
          <a:p>
            <a:pPr marL="635000" lvl="2" indent="3175">
              <a:buNone/>
            </a:pPr>
            <a:r>
              <a:rPr lang="en-US" sz="3676" dirty="0" smtClean="0">
                <a:solidFill>
                  <a:schemeClr val="bg1">
                    <a:lumMod val="75000"/>
                  </a:schemeClr>
                </a:solidFill>
                <a:effectLst>
                  <a:outerShdw blurRad="50800" dist="38100" dir="2700000">
                    <a:srgbClr val="000000">
                      <a:alpha val="43000"/>
                    </a:srgbClr>
                  </a:outerShdw>
                </a:effectLst>
              </a:rPr>
              <a:t>Yes. What the church chooses to involve itself in influences it's direction and focus (1 Tim. 5:16; 3:15).</a:t>
            </a:r>
          </a:p>
          <a:p>
            <a:pPr marL="1201738" lvl="2" indent="3175">
              <a:buNone/>
            </a:pPr>
            <a:r>
              <a:rPr lang="en-US" sz="3135" dirty="0" smtClean="0">
                <a:solidFill>
                  <a:schemeClr val="bg1">
                    <a:lumMod val="75000"/>
                  </a:schemeClr>
                </a:solidFill>
                <a:effectLst>
                  <a:outerShdw blurRad="50800" dist="38100" dir="2700000">
                    <a:srgbClr val="000000">
                      <a:alpha val="43000"/>
                    </a:srgbClr>
                  </a:outerShdw>
                </a:effectLst>
              </a:rPr>
              <a:t>Only if our actions are grounded in Scripture can we truly be said to act ”scripturally."</a:t>
            </a:r>
            <a:endParaRPr lang="en-US" sz="3135"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148350" y="1958946"/>
            <a:ext cx="6538449" cy="4167217"/>
          </a:xfrm>
        </p:spPr>
        <p:txBody>
          <a:bodyPr>
            <a:normAutofit/>
          </a:bodyPr>
          <a:lstStyle/>
          <a:p>
            <a:pPr marL="0" indent="0">
              <a:buNone/>
            </a:pPr>
            <a:r>
              <a:rPr lang="en-US" sz="3300" dirty="0" smtClean="0">
                <a:solidFill>
                  <a:schemeClr val="bg1">
                    <a:lumMod val="75000"/>
                  </a:schemeClr>
                </a:solidFill>
                <a:effectLst>
                  <a:outerShdw blurRad="50800" dist="38100" dir="2700000">
                    <a:srgbClr val="000000">
                      <a:alpha val="43000"/>
                    </a:srgbClr>
                  </a:outerShdw>
                </a:effectLst>
              </a:rPr>
              <a:t>When government expands into things not outlined in the Constitution they cannot be said to act “constitutionally.”</a:t>
            </a:r>
          </a:p>
          <a:p>
            <a:pPr marL="1257300" lvl="3" indent="0">
              <a:buNone/>
            </a:pPr>
            <a:r>
              <a:rPr lang="en-US" sz="3200" dirty="0" smtClean="0">
                <a:solidFill>
                  <a:schemeClr val="bg1">
                    <a:lumMod val="75000"/>
                  </a:schemeClr>
                </a:solidFill>
                <a:effectLst>
                  <a:outerShdw blurRad="50800" dist="38100" dir="2700000">
                    <a:srgbClr val="000000">
                      <a:alpha val="43000"/>
                    </a:srgbClr>
                  </a:outerShdw>
                </a:effectLst>
              </a:rPr>
              <a:t>When the church acts beyond what is outlined in the New Testament it cannot be said to act “scripturally.”</a:t>
            </a: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013235" y="1958946"/>
            <a:ext cx="6876240" cy="4167217"/>
          </a:xfrm>
        </p:spPr>
        <p:txBody>
          <a:bodyPr>
            <a:normAutofit/>
          </a:bodyPr>
          <a:lstStyle/>
          <a:p>
            <a:pPr marL="0" indent="0">
              <a:buNone/>
            </a:pPr>
            <a:r>
              <a:rPr lang="en-US" sz="3600" dirty="0" smtClean="0">
                <a:solidFill>
                  <a:schemeClr val="bg1">
                    <a:lumMod val="75000"/>
                  </a:schemeClr>
                </a:solidFill>
                <a:effectLst>
                  <a:outerShdw blurRad="50800" dist="38100" dir="2700000">
                    <a:srgbClr val="000000">
                      <a:alpha val="43000"/>
                    </a:srgbClr>
                  </a:outerShdw>
                </a:effectLst>
              </a:rPr>
              <a:t>The early church helped the poor...</a:t>
            </a: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Immediate needs after Pentecost (Acts 2:44-45; 4:34-35)</a:t>
            </a: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Regular support of widows (Acts 6:1-3)</a:t>
            </a: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Relief during times of famine (Acts 11:27-30).</a:t>
            </a:r>
            <a:endParaRPr lang="en-US" sz="3100"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013235" y="1958946"/>
            <a:ext cx="6876240" cy="4167217"/>
          </a:xfrm>
        </p:spPr>
        <p:txBody>
          <a:bodyPr>
            <a:normAutofit lnSpcReduction="10000"/>
          </a:bodyPr>
          <a:lstStyle/>
          <a:p>
            <a:pPr marL="0" indent="0">
              <a:buNone/>
            </a:pPr>
            <a:r>
              <a:rPr lang="en-US" sz="3600" dirty="0" smtClean="0">
                <a:solidFill>
                  <a:schemeClr val="bg1">
                    <a:lumMod val="75000"/>
                  </a:schemeClr>
                </a:solidFill>
                <a:effectLst>
                  <a:outerShdw blurRad="50800" dist="38100" dir="2700000">
                    <a:srgbClr val="000000">
                      <a:alpha val="43000"/>
                    </a:srgbClr>
                  </a:outerShdw>
                </a:effectLst>
              </a:rPr>
              <a:t> ...Yet, this was not unrestricted.</a:t>
            </a: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Only qualified widows were to be taken into the number (1 Tim. 5:9-11)</a:t>
            </a: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Those unwilling to work were not to receive aid (2 Thess. 3:6-11).</a:t>
            </a: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Church benevolence is always directed at saints (1 Cor. 16:1-2).</a:t>
            </a:r>
            <a:endParaRPr lang="en-US" sz="3100"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013235" y="1958946"/>
            <a:ext cx="6876240" cy="4167217"/>
          </a:xfrm>
        </p:spPr>
        <p:txBody>
          <a:bodyPr>
            <a:normAutofit lnSpcReduction="10000"/>
          </a:bodyPr>
          <a:lstStyle/>
          <a:p>
            <a:pPr marL="0" indent="0">
              <a:buNone/>
            </a:pPr>
            <a:r>
              <a:rPr lang="en-US" sz="3600" dirty="0" smtClean="0">
                <a:solidFill>
                  <a:schemeClr val="bg1">
                    <a:lumMod val="75000"/>
                  </a:schemeClr>
                </a:solidFill>
                <a:effectLst>
                  <a:outerShdw blurRad="50800" dist="38100" dir="2700000">
                    <a:srgbClr val="000000">
                      <a:alpha val="43000"/>
                    </a:srgbClr>
                  </a:outerShdw>
                </a:effectLst>
              </a:rPr>
              <a:t>Individuals are to do good to all, yet even this </a:t>
            </a:r>
            <a:r>
              <a:rPr lang="en-US" sz="3600" smtClean="0">
                <a:solidFill>
                  <a:schemeClr val="bg1">
                    <a:lumMod val="75000"/>
                  </a:schemeClr>
                </a:solidFill>
                <a:effectLst>
                  <a:outerShdw blurRad="50800" dist="38100" dir="2700000">
                    <a:srgbClr val="000000">
                      <a:alpha val="43000"/>
                    </a:srgbClr>
                  </a:outerShdw>
                </a:effectLst>
              </a:rPr>
              <a:t>has </a:t>
            </a:r>
            <a:r>
              <a:rPr lang="en-US" sz="3600" smtClean="0">
                <a:solidFill>
                  <a:schemeClr val="bg1">
                    <a:lumMod val="75000"/>
                  </a:schemeClr>
                </a:solidFill>
                <a:effectLst>
                  <a:outerShdw blurRad="50800" dist="38100" dir="2700000">
                    <a:srgbClr val="000000">
                      <a:alpha val="43000"/>
                    </a:srgbClr>
                  </a:outerShdw>
                </a:effectLst>
              </a:rPr>
              <a:t>its </a:t>
            </a:r>
            <a:r>
              <a:rPr lang="en-US" sz="3600" dirty="0" smtClean="0">
                <a:solidFill>
                  <a:schemeClr val="bg1">
                    <a:lumMod val="75000"/>
                  </a:schemeClr>
                </a:solidFill>
                <a:effectLst>
                  <a:outerShdw blurRad="50800" dist="38100" dir="2700000">
                    <a:srgbClr val="000000">
                      <a:alpha val="43000"/>
                    </a:srgbClr>
                  </a:outerShdw>
                </a:effectLst>
              </a:rPr>
              <a:t>qualifications </a:t>
            </a:r>
            <a:endParaRPr lang="en-US" sz="3100" dirty="0" smtClean="0">
              <a:solidFill>
                <a:schemeClr val="bg1">
                  <a:lumMod val="75000"/>
                </a:schemeClr>
              </a:solidFill>
              <a:effectLst>
                <a:outerShdw blurRad="50800" dist="38100" dir="2700000">
                  <a:srgbClr val="000000">
                    <a:alpha val="43000"/>
                  </a:srgbClr>
                </a:outerShdw>
              </a:effectLst>
            </a:endParaRP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We are to act "as we have opportunity" (Gal. 6:9-10).</a:t>
            </a: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No one can feed and cloth the whole world.</a:t>
            </a: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There will always be poverty (Mark 14:7).</a:t>
            </a:r>
            <a:endParaRPr lang="en-US" sz="3100"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013235" y="1958946"/>
            <a:ext cx="6876240" cy="4167217"/>
          </a:xfrm>
        </p:spPr>
        <p:txBody>
          <a:bodyPr>
            <a:normAutofit/>
          </a:bodyPr>
          <a:lstStyle/>
          <a:p>
            <a:pPr marL="0" indent="0">
              <a:buNone/>
            </a:pPr>
            <a:r>
              <a:rPr lang="en-US" sz="3600" dirty="0" smtClean="0">
                <a:solidFill>
                  <a:schemeClr val="bg1">
                    <a:lumMod val="75000"/>
                  </a:schemeClr>
                </a:solidFill>
                <a:effectLst>
                  <a:outerShdw blurRad="50800" dist="38100" dir="2700000">
                    <a:srgbClr val="000000">
                      <a:alpha val="43000"/>
                    </a:srgbClr>
                  </a:outerShdw>
                </a:effectLst>
              </a:rPr>
              <a:t>Individuals are to do good to all, yet even this has it's qualifications </a:t>
            </a:r>
            <a:endParaRPr lang="en-US" sz="3100" dirty="0" smtClean="0">
              <a:solidFill>
                <a:schemeClr val="bg1">
                  <a:lumMod val="75000"/>
                </a:schemeClr>
              </a:solidFill>
              <a:effectLst>
                <a:outerShdw blurRad="50800" dist="38100" dir="2700000">
                  <a:srgbClr val="000000">
                    <a:alpha val="43000"/>
                  </a:srgbClr>
                </a:outerShdw>
              </a:effectLst>
            </a:endParaRP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Our primary responsibility is to our families (1 Tim. 5:8).</a:t>
            </a:r>
          </a:p>
          <a:p>
            <a:pPr marL="1147763" lvl="2" indent="-347663"/>
            <a:r>
              <a:rPr lang="en-US" sz="3100" dirty="0" smtClean="0">
                <a:solidFill>
                  <a:schemeClr val="bg1">
                    <a:lumMod val="75000"/>
                  </a:schemeClr>
                </a:solidFill>
                <a:effectLst>
                  <a:outerShdw blurRad="50800" dist="38100" dir="2700000">
                    <a:srgbClr val="000000">
                      <a:alpha val="43000"/>
                    </a:srgbClr>
                  </a:outerShdw>
                </a:effectLst>
              </a:rPr>
              <a:t>Unrestricted benevolence to others would lead to neglect of our own families.</a:t>
            </a:r>
            <a:endParaRPr lang="en-US" sz="3100"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729351" y="2188616"/>
            <a:ext cx="5957449" cy="3309943"/>
          </a:xfrm>
        </p:spPr>
        <p:txBody>
          <a:bodyPr>
            <a:normAutofit fontScale="92500" lnSpcReduction="20000"/>
          </a:bodyPr>
          <a:lstStyle/>
          <a:p>
            <a:pPr marL="0" indent="0">
              <a:buNone/>
            </a:pPr>
            <a:r>
              <a:rPr lang="en-US" sz="3300" dirty="0" smtClean="0">
                <a:solidFill>
                  <a:schemeClr val="bg1">
                    <a:lumMod val="75000"/>
                  </a:schemeClr>
                </a:solidFill>
                <a:effectLst>
                  <a:outerShdw blurRad="50800" dist="38100" dir="2700000">
                    <a:srgbClr val="000000">
                      <a:alpha val="43000"/>
                    </a:srgbClr>
                  </a:outerShdw>
                </a:effectLst>
              </a:rPr>
              <a:t>At Olsen Park, when we get requests from non-Christians we have asked two of our deacons to talk to the person making the request then visit with those interested in helping as individuals in order to judge responsibly whether help should be offered.</a:t>
            </a: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2337513" y="2188616"/>
            <a:ext cx="6349287" cy="3309943"/>
          </a:xfrm>
        </p:spPr>
        <p:txBody>
          <a:bodyPr>
            <a:normAutofit lnSpcReduction="10000"/>
          </a:bodyPr>
          <a:lstStyle/>
          <a:p>
            <a:pPr marL="0" indent="0">
              <a:buNone/>
            </a:pPr>
            <a:r>
              <a:rPr lang="en-US" sz="4600" dirty="0" smtClean="0">
                <a:solidFill>
                  <a:schemeClr val="bg1">
                    <a:lumMod val="75000"/>
                  </a:schemeClr>
                </a:solidFill>
                <a:effectLst>
                  <a:outerShdw blurRad="50800" dist="38100" dir="2700000">
                    <a:srgbClr val="000000">
                      <a:alpha val="43000"/>
                    </a:srgbClr>
                  </a:outerShdw>
                </a:effectLst>
              </a:rPr>
              <a:t>Is this church action? </a:t>
            </a:r>
          </a:p>
          <a:p>
            <a:pPr marL="400050" lvl="1" indent="0">
              <a:buNone/>
            </a:pPr>
            <a:r>
              <a:rPr lang="en-US" sz="3200" dirty="0" smtClean="0">
                <a:solidFill>
                  <a:schemeClr val="bg1">
                    <a:lumMod val="75000"/>
                  </a:schemeClr>
                </a:solidFill>
                <a:effectLst>
                  <a:outerShdw blurRad="50800" dist="38100" dir="2700000">
                    <a:srgbClr val="000000">
                      <a:alpha val="43000"/>
                    </a:srgbClr>
                  </a:outerShdw>
                </a:effectLst>
              </a:rPr>
              <a:t>The church is authorized to encourage individual good deeds (just as I am teaching now), but all action in this matter is individual.</a:t>
            </a: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5500" dirty="0" smtClean="0"/>
              <a:t>Church and Individual Responsibility</a:t>
            </a:r>
            <a:endParaRPr lang="en-US" sz="5500" dirty="0"/>
          </a:p>
        </p:txBody>
      </p:sp>
      <p:sp>
        <p:nvSpPr>
          <p:cNvPr id="3" name="Content Placeholder 2"/>
          <p:cNvSpPr>
            <a:spLocks noGrp="1"/>
          </p:cNvSpPr>
          <p:nvPr>
            <p:ph idx="1"/>
          </p:nvPr>
        </p:nvSpPr>
        <p:spPr>
          <a:xfrm>
            <a:off x="1810560" y="1958946"/>
            <a:ext cx="6876240" cy="4167217"/>
          </a:xfrm>
        </p:spPr>
        <p:txBody>
          <a:bodyPr>
            <a:normAutofit lnSpcReduction="10000"/>
          </a:bodyPr>
          <a:lstStyle/>
          <a:p>
            <a:pPr marL="0" indent="0">
              <a:buNone/>
            </a:pPr>
            <a:r>
              <a:rPr lang="en-US" sz="3300" dirty="0" smtClean="0">
                <a:solidFill>
                  <a:schemeClr val="bg1">
                    <a:lumMod val="75000"/>
                  </a:schemeClr>
                </a:solidFill>
                <a:effectLst>
                  <a:outerShdw blurRad="50800" dist="38100" dir="2700000">
                    <a:srgbClr val="000000">
                      <a:alpha val="43000"/>
                    </a:srgbClr>
                  </a:outerShdw>
                </a:effectLst>
              </a:rPr>
              <a:t>The pattern of Scripture is...</a:t>
            </a:r>
            <a:endParaRPr lang="en-US" dirty="0" smtClean="0">
              <a:solidFill>
                <a:schemeClr val="bg1">
                  <a:lumMod val="75000"/>
                </a:schemeClr>
              </a:solidFill>
            </a:endParaRPr>
          </a:p>
          <a:p>
            <a:pPr marL="400050" lvl="1" indent="0">
              <a:buNone/>
            </a:pPr>
            <a:r>
              <a:rPr lang="en-US" dirty="0" smtClean="0">
                <a:solidFill>
                  <a:schemeClr val="bg1">
                    <a:lumMod val="75000"/>
                  </a:schemeClr>
                </a:solidFill>
                <a:effectLst>
                  <a:outerShdw blurRad="50800" dist="38100" dir="2700000">
                    <a:srgbClr val="000000">
                      <a:alpha val="43000"/>
                    </a:srgbClr>
                  </a:outerShdw>
                </a:effectLst>
              </a:rPr>
              <a:t>Church benevolence is to be directed only to Christians.</a:t>
            </a:r>
          </a:p>
          <a:p>
            <a:pPr marL="1377950" lvl="2" indent="-347663"/>
            <a:r>
              <a:rPr lang="en-US" sz="2900" dirty="0" smtClean="0">
                <a:solidFill>
                  <a:schemeClr val="bg1">
                    <a:lumMod val="75000"/>
                  </a:schemeClr>
                </a:solidFill>
                <a:effectLst>
                  <a:outerShdw blurRad="50800" dist="38100" dir="2700000">
                    <a:srgbClr val="000000">
                      <a:alpha val="43000"/>
                    </a:srgbClr>
                  </a:outerShdw>
                </a:effectLst>
              </a:rPr>
              <a:t>There is no authority for the church to build food pantries, soup kitchens, low income housing, or establish and operate institutions to accomplish these things (cf. Luke 10:30-37).</a:t>
            </a:r>
            <a:endParaRPr lang="en-US" sz="2900" dirty="0">
              <a:solidFill>
                <a:schemeClr val="bg1">
                  <a:lumMod val="75000"/>
                </a:schemeClr>
              </a:solidFill>
              <a:effectLst>
                <a:outerShdw blurRad="50800" dist="38100" dir="2700000">
                  <a:srgbClr val="000000">
                    <a:alpha val="43000"/>
                  </a:srgbClr>
                </a:outerShdw>
              </a:effectLst>
            </a:endParaRPr>
          </a:p>
        </p:txBody>
      </p:sp>
      <p:sp>
        <p:nvSpPr>
          <p:cNvPr id="5" name="Title Placeholder 1"/>
          <p:cNvSpPr txBox="1">
            <a:spLocks/>
          </p:cNvSpPr>
          <p:nvPr/>
        </p:nvSpPr>
        <p:spPr>
          <a:xfrm rot="3000000">
            <a:off x="-897507" y="4401449"/>
            <a:ext cx="5061494" cy="1143000"/>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mj-lt"/>
                <a:ea typeface="+mj-ea"/>
                <a:cs typeface="+mj-cs"/>
              </a:rPr>
              <a:t>BENEVOLENCE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TotalTime>
  <Words>729</Words>
  <Application>Microsoft Macintosh PowerPoint</Application>
  <PresentationFormat>On-screen Show (4:3)</PresentationFormat>
  <Paragraphs>69</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Church and Individual Responsibility</vt:lpstr>
      <vt:lpstr>Church and Individual Responsibility</vt:lpstr>
      <vt:lpstr>Church and Individual Responsibility</vt:lpstr>
      <vt:lpstr>Church and Individual Responsibility</vt:lpstr>
      <vt:lpstr>Church and Individual Responsibility</vt:lpstr>
      <vt:lpstr>Church and Individual Responsibility</vt:lpstr>
      <vt:lpstr>Church and Individual Responsibility</vt:lpstr>
      <vt:lpstr>Church and Individual Responsibility</vt:lpstr>
      <vt:lpstr>Church and Individual Responsibility</vt:lpstr>
      <vt:lpstr>Church and Individual Responsibility</vt:lpstr>
      <vt:lpstr>Church and Individual Responsibility</vt:lpstr>
      <vt:lpstr>Church and Individual Responsibility</vt:lpstr>
      <vt:lpstr>Church and Individual Responsibility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9</cp:revision>
  <dcterms:created xsi:type="dcterms:W3CDTF">2019-01-07T22:07:47Z</dcterms:created>
  <dcterms:modified xsi:type="dcterms:W3CDTF">2019-01-07T22:40:18Z</dcterms:modified>
</cp:coreProperties>
</file>