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49"/>
    <p:restoredTop sz="94886"/>
  </p:normalViewPr>
  <p:slideViewPr>
    <p:cSldViewPr snapToGrid="0" snapToObjects="1">
      <p:cViewPr varScale="1">
        <p:scale>
          <a:sx n="99" d="100"/>
          <a:sy n="99" d="100"/>
        </p:scale>
        <p:origin x="100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A1DCB-9F7E-D744-AD7A-ECA35D7B0BFA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E3823-0C9D-4D4C-B605-58B9B70EF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44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502532-90FF-5B40-8E3D-3D16C6131C6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567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502532-90FF-5B40-8E3D-3D16C6131C6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4668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81AD8C-1CF5-F747-B4D8-D869A7997EA4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1066512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52C79-0113-7144-ACDC-E7E592EAA226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1827480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DEE0AC-7079-4142-8619-2C7BCDF6EFA6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942036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502532-90FF-5B40-8E3D-3D16C6131C6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902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502532-90FF-5B40-8E3D-3D16C6131C6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71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61071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1480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81754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709" y="724886"/>
            <a:ext cx="7960713" cy="1325563"/>
          </a:xfrm>
        </p:spPr>
        <p:txBody>
          <a:bodyPr>
            <a:normAutofit/>
          </a:bodyPr>
          <a:lstStyle>
            <a:lvl1pPr>
              <a:defRPr sz="3840" b="1" i="0"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709" y="2185386"/>
            <a:ext cx="7960713" cy="3912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43361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1181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76496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64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92423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59420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01029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70611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8A86D-0E92-044D-A031-F59188C5B1DE}" type="datetimeFigureOut">
              <a:rPr lang="en-US" smtClean="0"/>
              <a:pPr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935B-7847-8D4C-A730-218B94A6CA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1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r"/>
  </p:transition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87458" y="0"/>
            <a:ext cx="8756542" cy="6571281"/>
            <a:chOff x="387458" y="0"/>
            <a:chExt cx="8756542" cy="657128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70B0FDA-4003-D140-9D72-A38DBDD94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387459" y="433953"/>
              <a:ext cx="8539566" cy="6137328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D296B69-C7B8-FD45-A403-DB4352E283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4516"/>
            <a:stretch>
              <a:fillRect/>
            </a:stretch>
          </p:blipFill>
          <p:spPr>
            <a:xfrm>
              <a:off x="387458" y="0"/>
              <a:ext cx="8756541" cy="1925053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370B0FDA-4003-D140-9D72-A38DBDD94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7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265" t="8743" b="54881"/>
            <a:stretch>
              <a:fillRect/>
            </a:stretch>
          </p:blipFill>
          <p:spPr>
            <a:xfrm>
              <a:off x="6775522" y="761999"/>
              <a:ext cx="2368478" cy="2593475"/>
            </a:xfrm>
            <a:prstGeom prst="rect">
              <a:avLst/>
            </a:prstGeom>
            <a:effectLst>
              <a:softEdge rad="63500"/>
            </a:effectLst>
          </p:spPr>
        </p:pic>
      </p:grpSp>
    </p:spTree>
    <p:extLst>
      <p:ext uri="{BB962C8B-B14F-4D97-AF65-F5344CB8AC3E}">
        <p14:creationId xmlns:p14="http://schemas.microsoft.com/office/powerpoint/2010/main" val="36408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 xmlns:mv="urn:schemas-microsoft-com:mac:vml">
      <mp:transition xmlns:mp="http://schemas.microsoft.com/office/mac/powerpoint/2008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Context of Jesus’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Key Text: </a:t>
            </a:r>
            <a:r>
              <a:rPr lang="en-US" dirty="0"/>
              <a:t>Matthew 5:38-48</a:t>
            </a:r>
          </a:p>
          <a:p>
            <a:r>
              <a:rPr lang="en-US" dirty="0"/>
              <a:t>In Personal Injury—Meekness (38-39)</a:t>
            </a:r>
          </a:p>
          <a:p>
            <a:r>
              <a:rPr lang="en-US" dirty="0"/>
              <a:t>In Property Loss—Generosity (40-42)</a:t>
            </a:r>
          </a:p>
          <a:p>
            <a:r>
              <a:rPr lang="en-US" dirty="0"/>
              <a:t>In Personal Liberties—Kindness (43-48)</a:t>
            </a:r>
          </a:p>
          <a:p>
            <a:pPr marL="0" indent="0" algn="ctr">
              <a:spcBef>
                <a:spcPts val="2100"/>
              </a:spcBef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Disciples of Christ may need to forfeit personal rights to advance the cause of Christ.</a:t>
            </a:r>
          </a:p>
        </p:txBody>
      </p:sp>
    </p:spTree>
    <p:extLst>
      <p:ext uri="{BB962C8B-B14F-4D97-AF65-F5344CB8AC3E}">
        <p14:creationId xmlns:p14="http://schemas.microsoft.com/office/powerpoint/2010/main" val="263570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x-none" sz="4000" dirty="0"/>
              <a:t>What’s Unique about Jesus’ Command to Go the Second Mile?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“Whoever” vs. Roman Law</a:t>
            </a:r>
          </a:p>
          <a:p>
            <a:pPr lvl="1"/>
            <a:r>
              <a:rPr lang="en-US" altLang="x-none" dirty="0"/>
              <a:t>Christians serve a broader range of people than simply the soldiers of Rome (Mark 9:356).</a:t>
            </a:r>
          </a:p>
          <a:p>
            <a:r>
              <a:rPr lang="en-US" altLang="x-none" dirty="0"/>
              <a:t>“Compels You” vs. Going for God </a:t>
            </a:r>
          </a:p>
          <a:p>
            <a:pPr lvl="1"/>
            <a:r>
              <a:rPr lang="en-US" altLang="x-none" dirty="0"/>
              <a:t>We know our true Master. (Col. 3:23)</a:t>
            </a:r>
          </a:p>
          <a:p>
            <a:r>
              <a:rPr lang="en-US" altLang="x-none" dirty="0"/>
              <a:t>“Go with him two” vs. Resisting</a:t>
            </a:r>
          </a:p>
          <a:p>
            <a:pPr lvl="1"/>
            <a:r>
              <a:rPr lang="en-US" altLang="x-none" dirty="0"/>
              <a:t>You will be twice as inconvenienced by going twice as far (2 Cor. 8:1-5).</a:t>
            </a:r>
          </a:p>
        </p:txBody>
      </p:sp>
    </p:spTree>
    <p:extLst>
      <p:ext uri="{BB962C8B-B14F-4D97-AF65-F5344CB8AC3E}">
        <p14:creationId xmlns:p14="http://schemas.microsoft.com/office/powerpoint/2010/main" val="211087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97146" y="724886"/>
            <a:ext cx="7960713" cy="1325563"/>
          </a:xfrm>
        </p:spPr>
        <p:txBody>
          <a:bodyPr/>
          <a:lstStyle/>
          <a:p>
            <a:r>
              <a:rPr lang="en-US" altLang="x-none" dirty="0"/>
              <a:t>Traveling the Second Mile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7146" y="2050449"/>
            <a:ext cx="7685915" cy="404754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x-none" sz="3840" dirty="0"/>
              <a:t>Exhibits a Christian’s Unique Nature.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altLang="x-none" sz="3360" dirty="0"/>
              <a:t>Helpfulness, Freedom, Love for Our Neighbors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x-none" sz="3840" dirty="0"/>
              <a:t>Provides More Than Was Expected.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x-none" sz="3840" dirty="0"/>
              <a:t>Creates a New Mindset in Christians.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altLang="x-none" sz="3360" dirty="0"/>
              <a:t>Helps Us Learn Not to Count the Small Troubles of Life a Burden.</a:t>
            </a:r>
          </a:p>
          <a:p>
            <a:pPr>
              <a:lnSpc>
                <a:spcPct val="80000"/>
              </a:lnSpc>
            </a:pPr>
            <a:endParaRPr lang="en-US" altLang="x-none" sz="3840" dirty="0"/>
          </a:p>
        </p:txBody>
      </p:sp>
    </p:spTree>
    <p:extLst>
      <p:ext uri="{BB962C8B-B14F-4D97-AF65-F5344CB8AC3E}">
        <p14:creationId xmlns:p14="http://schemas.microsoft.com/office/powerpoint/2010/main" val="89490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x-none" sz="3600" dirty="0"/>
              <a:t>Jesus Shows Us a Second Mile Mindset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709" y="2050449"/>
            <a:ext cx="7960713" cy="3912610"/>
          </a:xfrm>
        </p:spPr>
        <p:txBody>
          <a:bodyPr>
            <a:normAutofit fontScale="92500"/>
          </a:bodyPr>
          <a:lstStyle/>
          <a:p>
            <a:r>
              <a:rPr lang="en-US" altLang="x-none" dirty="0"/>
              <a:t>We Can Go the Second Mile in Prayer</a:t>
            </a:r>
          </a:p>
          <a:p>
            <a:pPr lvl="1"/>
            <a:r>
              <a:rPr lang="en-US" altLang="x-none" dirty="0"/>
              <a:t>Pray for those who mistreat us (Matt. 5:44).</a:t>
            </a:r>
          </a:p>
          <a:p>
            <a:r>
              <a:rPr lang="en-US" altLang="x-none" dirty="0"/>
              <a:t>We Can Go the Second Mile in God’s Steps</a:t>
            </a:r>
          </a:p>
          <a:p>
            <a:pPr lvl="1"/>
            <a:r>
              <a:rPr lang="en-US" altLang="x-none" dirty="0"/>
              <a:t>God does good to just and unjust (Matt. 5:45).</a:t>
            </a:r>
          </a:p>
          <a:p>
            <a:r>
              <a:rPr lang="en-US" altLang="x-none" dirty="0"/>
              <a:t>We Can Go the Second Mile in Love</a:t>
            </a:r>
          </a:p>
          <a:p>
            <a:pPr lvl="1"/>
            <a:r>
              <a:rPr lang="en-US" altLang="x-none" dirty="0"/>
              <a:t>Don’t just love those who love us (Matt. 5:46).</a:t>
            </a:r>
          </a:p>
          <a:p>
            <a:r>
              <a:rPr lang="en-US" altLang="x-none" dirty="0"/>
              <a:t>We Can Go the Second Mile in Kindness</a:t>
            </a:r>
          </a:p>
          <a:p>
            <a:pPr lvl="1"/>
            <a:r>
              <a:rPr lang="en-US" altLang="x-none" dirty="0"/>
              <a:t>Greet even those who don’t greet us (Matt. 5:47). </a:t>
            </a:r>
          </a:p>
        </p:txBody>
      </p:sp>
    </p:spTree>
    <p:extLst>
      <p:ext uri="{BB962C8B-B14F-4D97-AF65-F5344CB8AC3E}">
        <p14:creationId xmlns:p14="http://schemas.microsoft.com/office/powerpoint/2010/main" val="50948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Power of One Person </a:t>
            </a:r>
            <a:br>
              <a:rPr lang="en-US" dirty="0"/>
            </a:br>
            <a:r>
              <a:rPr lang="en-US" dirty="0"/>
              <a:t>Going the Second Mile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One Person with a Second Mile Mindset Will Change Their Surroundings for the Better.</a:t>
            </a:r>
          </a:p>
          <a:p>
            <a:pPr marL="0" indent="0" algn="ctr">
              <a:buNone/>
            </a:pPr>
            <a:r>
              <a:rPr lang="en-US" dirty="0"/>
              <a:t>• Acts 9:36-43     • Philippians 1:12-14   </a:t>
            </a:r>
          </a:p>
          <a:p>
            <a:pPr marL="0" indent="0" algn="ctr">
              <a:buNone/>
            </a:pPr>
            <a:r>
              <a:rPr lang="en-US" dirty="0"/>
              <a:t>I’ll Go The Second Mile by</a:t>
            </a:r>
            <a:r>
              <a:rPr lang="mr-IN" dirty="0"/>
              <a:t>…</a:t>
            </a:r>
            <a:endParaRPr lang="en-US" dirty="0"/>
          </a:p>
          <a:p>
            <a:pPr lvl="1" algn="ctr">
              <a:buFont typeface="Courier New" panose="02070309020205020404" pitchFamily="49" charset="0"/>
              <a:buChar char="o"/>
            </a:pPr>
            <a:r>
              <a:rPr lang="en-US" dirty="0"/>
              <a:t> In the home</a:t>
            </a:r>
          </a:p>
          <a:p>
            <a:pPr lvl="1" algn="ctr">
              <a:buFont typeface="Courier New" panose="02070309020205020404" pitchFamily="49" charset="0"/>
              <a:buChar char="o"/>
            </a:pPr>
            <a:r>
              <a:rPr lang="en-US" dirty="0"/>
              <a:t> In the workplace</a:t>
            </a:r>
          </a:p>
          <a:p>
            <a:pPr lvl="1" algn="ctr">
              <a:buFont typeface="Courier New" panose="02070309020205020404" pitchFamily="49" charset="0"/>
              <a:buChar char="o"/>
            </a:pPr>
            <a:r>
              <a:rPr lang="en-US" dirty="0"/>
              <a:t> In the church</a:t>
            </a:r>
          </a:p>
        </p:txBody>
      </p:sp>
    </p:spTree>
    <p:extLst>
      <p:ext uri="{BB962C8B-B14F-4D97-AF65-F5344CB8AC3E}">
        <p14:creationId xmlns:p14="http://schemas.microsoft.com/office/powerpoint/2010/main" val="211213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We Can Go the Second Mile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631" y="2050449"/>
            <a:ext cx="7621618" cy="408266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Share a Meal or Activity with Someone New. </a:t>
            </a:r>
          </a:p>
          <a:p>
            <a:r>
              <a:rPr lang="en-US" sz="3200" dirty="0"/>
              <a:t>Help Someone without Being Asked. </a:t>
            </a:r>
          </a:p>
          <a:p>
            <a:r>
              <a:rPr lang="en-US" sz="3200" dirty="0"/>
              <a:t>Volunteer to Help with Some New Work.</a:t>
            </a:r>
          </a:p>
          <a:p>
            <a:r>
              <a:rPr lang="en-US" sz="3200" dirty="0"/>
              <a:t>Host or Teach a Home Bible Study. </a:t>
            </a:r>
          </a:p>
          <a:p>
            <a:r>
              <a:rPr lang="en-US" sz="3200" dirty="0"/>
              <a:t>Ask a New Member to Work with You.</a:t>
            </a:r>
          </a:p>
          <a:p>
            <a:r>
              <a:rPr lang="en-US" sz="3200" dirty="0"/>
              <a:t>Invite Someone to Worship or Study the Bible with You.</a:t>
            </a:r>
          </a:p>
        </p:txBody>
      </p:sp>
    </p:spTree>
    <p:extLst>
      <p:ext uri="{BB962C8B-B14F-4D97-AF65-F5344CB8AC3E}">
        <p14:creationId xmlns:p14="http://schemas.microsoft.com/office/powerpoint/2010/main" val="187194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380</Words>
  <Application>Microsoft Macintosh PowerPoint</Application>
  <PresentationFormat>On-screen Show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Tahoma</vt:lpstr>
      <vt:lpstr>1_Office Theme</vt:lpstr>
      <vt:lpstr>PowerPoint Presentation</vt:lpstr>
      <vt:lpstr>The Context of Jesus’ Command</vt:lpstr>
      <vt:lpstr>What’s Unique about Jesus’ Command to Go the Second Mile?</vt:lpstr>
      <vt:lpstr>Traveling the Second Mile</vt:lpstr>
      <vt:lpstr>Jesus Shows Us a Second Mile Mindset</vt:lpstr>
      <vt:lpstr>The Power of One Person  Going the Second Mile</vt:lpstr>
      <vt:lpstr>Ways We Can Go the Second Mile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16</cp:revision>
  <dcterms:created xsi:type="dcterms:W3CDTF">2019-12-14T21:09:37Z</dcterms:created>
  <dcterms:modified xsi:type="dcterms:W3CDTF">2020-01-16T18:56:27Z</dcterms:modified>
</cp:coreProperties>
</file>