
<file path=[Content_Types].xml><?xml version="1.0" encoding="utf-8"?>
<Types xmlns="http://schemas.openxmlformats.org/package/2006/content-types">
  <Override PartName="/ppt/slides/slide14.xml" ContentType="application/vnd.openxmlformats-officedocument.presentationml.slide+xml"/>
  <Override PartName="/ppt/slides/slide109.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Override PartName="/ppt/slides/slide114.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111.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9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112.xml" ContentType="application/vnd.openxmlformats-officedocument.presentationml.slide+xml"/>
  <Override PartName="/ppt/slides/slide107.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104.xml" ContentType="application/vnd.openxmlformats-officedocument.presentationml.slide+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slideLayouts/slideLayout3.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slides/slide51.xml" ContentType="application/vnd.openxmlformats-officedocument.presentationml.slide+xml"/>
  <Override PartName="/ppt/slides/slide48.xml" ContentType="application/vnd.openxmlformats-officedocument.presentationml.slide+xml"/>
  <Override PartName="/ppt/slides/slide67.xml" ContentType="application/vnd.openxmlformats-officedocument.presentationml.slide+xml"/>
  <Override PartName="/ppt/slides/slide108.xml" ContentType="application/vnd.openxmlformats-officedocument.presentationml.slide+xml"/>
  <Override PartName="/ppt/slides/slide32.xml" ContentType="application/vnd.openxmlformats-officedocument.presentationml.slide+xml"/>
  <Override PartName="/ppt/slides/slide113.xml" ContentType="application/vnd.openxmlformats-officedocument.presentationml.slide+xml"/>
  <Override PartName="/ppt/slides/slide29.xml" ContentType="application/vnd.openxmlformats-officedocument.presentationml.slide+xml"/>
  <Override PartName="/ppt/slides/slide86.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slides/slide91.xml" ContentType="application/vnd.openxmlformats-officedocument.presentationml.slide+xml"/>
  <Override PartName="/ppt/slideLayouts/slideLayout7.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s/slide105.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Override PartName="/ppt/slides/slide110.xml" ContentType="application/vnd.openxmlformats-officedocument.presentationml.slide+xml"/>
  <Override PartName="/ppt/slideLayouts/slideLayout4.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394" r:id="rId2"/>
    <p:sldId id="257" r:id="rId3"/>
    <p:sldId id="259" r:id="rId4"/>
    <p:sldId id="260" r:id="rId5"/>
    <p:sldId id="314" r:id="rId6"/>
    <p:sldId id="310" r:id="rId7"/>
    <p:sldId id="263" r:id="rId8"/>
    <p:sldId id="264" r:id="rId9"/>
    <p:sldId id="265" r:id="rId10"/>
    <p:sldId id="266" r:id="rId11"/>
    <p:sldId id="267" r:id="rId12"/>
    <p:sldId id="268" r:id="rId13"/>
    <p:sldId id="269" r:id="rId14"/>
    <p:sldId id="270" r:id="rId15"/>
    <p:sldId id="271" r:id="rId16"/>
    <p:sldId id="272" r:id="rId17"/>
    <p:sldId id="315" r:id="rId18"/>
    <p:sldId id="273" r:id="rId19"/>
    <p:sldId id="316" r:id="rId20"/>
    <p:sldId id="317" r:id="rId21"/>
    <p:sldId id="318" r:id="rId22"/>
    <p:sldId id="319" r:id="rId23"/>
    <p:sldId id="320" r:id="rId24"/>
    <p:sldId id="321" r:id="rId25"/>
    <p:sldId id="322" r:id="rId26"/>
    <p:sldId id="323" r:id="rId27"/>
    <p:sldId id="324" r:id="rId28"/>
    <p:sldId id="325" r:id="rId29"/>
    <p:sldId id="274" r:id="rId30"/>
    <p:sldId id="278" r:id="rId31"/>
    <p:sldId id="342" r:id="rId32"/>
    <p:sldId id="343" r:id="rId33"/>
    <p:sldId id="344" r:id="rId34"/>
    <p:sldId id="279" r:id="rId35"/>
    <p:sldId id="347" r:id="rId36"/>
    <p:sldId id="346" r:id="rId37"/>
    <p:sldId id="345" r:id="rId38"/>
    <p:sldId id="349" r:id="rId39"/>
    <p:sldId id="280" r:id="rId40"/>
    <p:sldId id="350" r:id="rId41"/>
    <p:sldId id="351" r:id="rId42"/>
    <p:sldId id="352" r:id="rId43"/>
    <p:sldId id="281" r:id="rId44"/>
    <p:sldId id="371" r:id="rId45"/>
    <p:sldId id="372" r:id="rId46"/>
    <p:sldId id="373" r:id="rId47"/>
    <p:sldId id="374" r:id="rId48"/>
    <p:sldId id="282" r:id="rId49"/>
    <p:sldId id="380" r:id="rId50"/>
    <p:sldId id="381" r:id="rId51"/>
    <p:sldId id="382" r:id="rId52"/>
    <p:sldId id="385" r:id="rId53"/>
    <p:sldId id="277" r:id="rId54"/>
    <p:sldId id="285" r:id="rId55"/>
    <p:sldId id="326" r:id="rId56"/>
    <p:sldId id="327" r:id="rId57"/>
    <p:sldId id="328" r:id="rId58"/>
    <p:sldId id="354" r:id="rId59"/>
    <p:sldId id="355" r:id="rId60"/>
    <p:sldId id="357" r:id="rId61"/>
    <p:sldId id="358" r:id="rId62"/>
    <p:sldId id="359" r:id="rId63"/>
    <p:sldId id="360" r:id="rId64"/>
    <p:sldId id="290" r:id="rId65"/>
    <p:sldId id="386" r:id="rId66"/>
    <p:sldId id="387" r:id="rId67"/>
    <p:sldId id="392" r:id="rId68"/>
    <p:sldId id="393" r:id="rId69"/>
    <p:sldId id="389" r:id="rId70"/>
    <p:sldId id="390" r:id="rId71"/>
    <p:sldId id="388" r:id="rId72"/>
    <p:sldId id="391" r:id="rId73"/>
    <p:sldId id="291" r:id="rId74"/>
    <p:sldId id="362" r:id="rId75"/>
    <p:sldId id="361" r:id="rId76"/>
    <p:sldId id="363" r:id="rId77"/>
    <p:sldId id="364" r:id="rId78"/>
    <p:sldId id="365" r:id="rId79"/>
    <p:sldId id="366" r:id="rId80"/>
    <p:sldId id="367" r:id="rId81"/>
    <p:sldId id="368" r:id="rId82"/>
    <p:sldId id="369" r:id="rId83"/>
    <p:sldId id="292" r:id="rId84"/>
    <p:sldId id="353" r:id="rId85"/>
    <p:sldId id="329" r:id="rId86"/>
    <p:sldId id="330" r:id="rId87"/>
    <p:sldId id="331" r:id="rId88"/>
    <p:sldId id="332" r:id="rId89"/>
    <p:sldId id="333" r:id="rId90"/>
    <p:sldId id="335" r:id="rId91"/>
    <p:sldId id="334" r:id="rId92"/>
    <p:sldId id="336" r:id="rId93"/>
    <p:sldId id="337" r:id="rId94"/>
    <p:sldId id="339" r:id="rId95"/>
    <p:sldId id="340" r:id="rId96"/>
    <p:sldId id="341" r:id="rId97"/>
    <p:sldId id="276" r:id="rId98"/>
    <p:sldId id="289" r:id="rId99"/>
    <p:sldId id="293" r:id="rId100"/>
    <p:sldId id="294" r:id="rId101"/>
    <p:sldId id="295" r:id="rId102"/>
    <p:sldId id="286" r:id="rId103"/>
    <p:sldId id="296" r:id="rId104"/>
    <p:sldId id="297" r:id="rId105"/>
    <p:sldId id="287" r:id="rId106"/>
    <p:sldId id="298" r:id="rId107"/>
    <p:sldId id="299" r:id="rId108"/>
    <p:sldId id="300" r:id="rId109"/>
    <p:sldId id="301" r:id="rId110"/>
    <p:sldId id="379" r:id="rId111"/>
    <p:sldId id="303" r:id="rId112"/>
    <p:sldId id="304" r:id="rId113"/>
    <p:sldId id="305" r:id="rId114"/>
    <p:sldId id="306" r:id="rId1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512" autoAdjust="0"/>
    <p:restoredTop sz="94660"/>
  </p:normalViewPr>
  <p:slideViewPr>
    <p:cSldViewPr snapToGrid="0" snapToObjects="1">
      <p:cViewPr varScale="1">
        <p:scale>
          <a:sx n="94" d="100"/>
          <a:sy n="94"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736"/>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printerSettings" Target="printerSettings/printerSettings1.bin"/><Relationship Id="rId117" Type="http://schemas.openxmlformats.org/officeDocument/2006/relationships/presProps" Target="presProps.xml"/><Relationship Id="rId118" Type="http://schemas.openxmlformats.org/officeDocument/2006/relationships/viewProps" Target="viewProps.xml"/><Relationship Id="rId119" Type="http://schemas.openxmlformats.org/officeDocument/2006/relationships/theme" Target="theme/theme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0C62E-CB77-C046-A99C-0C0AE3912460}" type="datetimeFigureOut">
              <a:rPr lang="en-US" smtClean="0"/>
              <a:pPr/>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0C62E-CB77-C046-A99C-0C0AE3912460}" type="datetimeFigureOut">
              <a:rPr lang="en-US" smtClean="0"/>
              <a:pPr/>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0C62E-CB77-C046-A99C-0C0AE3912460}" type="datetimeFigureOut">
              <a:rPr lang="en-US" smtClean="0"/>
              <a:pPr/>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0C62E-CB77-C046-A99C-0C0AE3912460}" type="datetimeFigureOut">
              <a:rPr lang="en-US" smtClean="0"/>
              <a:pPr/>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0C62E-CB77-C046-A99C-0C0AE3912460}" type="datetimeFigureOut">
              <a:rPr lang="en-US" smtClean="0"/>
              <a:pPr/>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0C62E-CB77-C046-A99C-0C0AE3912460}" type="datetimeFigureOut">
              <a:rPr lang="en-US" smtClean="0"/>
              <a:pPr/>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0C62E-CB77-C046-A99C-0C0AE3912460}" type="datetimeFigureOut">
              <a:rPr lang="en-US" smtClean="0"/>
              <a:pPr/>
              <a:t>7/1/19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0C62E-CB77-C046-A99C-0C0AE3912460}" type="datetimeFigureOut">
              <a:rPr lang="en-US" smtClean="0"/>
              <a:pPr/>
              <a:t>7/1/19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C62E-CB77-C046-A99C-0C0AE3912460}" type="datetimeFigureOut">
              <a:rPr lang="en-US" smtClean="0"/>
              <a:pPr/>
              <a:t>7/1/19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0C62E-CB77-C046-A99C-0C0AE3912460}" type="datetimeFigureOut">
              <a:rPr lang="en-US" smtClean="0"/>
              <a:pPr/>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0C62E-CB77-C046-A99C-0C0AE3912460}" type="datetimeFigureOut">
              <a:rPr lang="en-US" smtClean="0"/>
              <a:pPr/>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0214E-C1E0-094D-A84B-40B5EF9205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0C62E-CB77-C046-A99C-0C0AE3912460}" type="datetimeFigureOut">
              <a:rPr lang="en-US" smtClean="0"/>
              <a:pPr/>
              <a:t>7/1/19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0214E-C1E0-094D-A84B-40B5EF9205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lgn="ctr">
              <a:buNone/>
            </a:pPr>
            <a:r>
              <a:rPr lang="en-US" sz="5900" dirty="0" smtClean="0">
                <a:solidFill>
                  <a:schemeClr val="bg1"/>
                </a:solidFill>
              </a:rPr>
              <a:t>2 Corinthians 5</a:t>
            </a:r>
            <a:endParaRPr lang="en-US" sz="5900" dirty="0">
              <a:solidFill>
                <a:schemeClr val="bg1"/>
              </a:solidFill>
            </a:endParaRPr>
          </a:p>
        </p:txBody>
      </p:sp>
      <p:cxnSp>
        <p:nvCxnSpPr>
          <p:cNvPr id="5" name="Straight Connector 4"/>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107294"/>
            <a:ext cx="8229600" cy="3282922"/>
          </a:xfrm>
          <a:prstGeom prst="rect">
            <a:avLst/>
          </a:prstGeom>
        </p:spPr>
        <p:txBody>
          <a:bodyPr vert="horz" lIns="91440" tIns="45720" rIns="91440" bIns="45720" rtlCol="0" anchor="ctr">
            <a:normAutofit/>
          </a:bodyPr>
          <a:lstStyle/>
          <a:p>
            <a:pPr lvl="0">
              <a:spcBef>
                <a:spcPct val="20000"/>
              </a:spcBef>
            </a:pPr>
            <a:r>
              <a:rPr lang="en-US" sz="3200" dirty="0" smtClean="0">
                <a:solidFill>
                  <a:schemeClr val="bg1"/>
                </a:solidFill>
              </a:rPr>
              <a:t>“This is my temporary home. It’s not where I belong. Windows in rooms that I’m </a:t>
            </a:r>
            <a:r>
              <a:rPr lang="en-US" sz="3200" dirty="0" err="1" smtClean="0">
                <a:solidFill>
                  <a:schemeClr val="bg1"/>
                </a:solidFill>
              </a:rPr>
              <a:t>passin</a:t>
            </a:r>
            <a:r>
              <a:rPr lang="en-US" sz="3200" dirty="0" smtClean="0">
                <a:solidFill>
                  <a:schemeClr val="bg1"/>
                </a:solidFill>
              </a:rPr>
              <a:t>’ through. This is just a stop, on the way to where I’m going. I’m not afraid because I know this is my temporary home.”</a:t>
            </a:r>
          </a:p>
          <a:p>
            <a:pPr lvl="0" algn="r">
              <a:spcBef>
                <a:spcPct val="20000"/>
              </a:spcBef>
            </a:pPr>
            <a:r>
              <a:rPr lang="en-US" sz="3200" dirty="0" smtClean="0">
                <a:solidFill>
                  <a:schemeClr val="bg1"/>
                </a:solidFill>
              </a:rPr>
              <a:t>Carrie Underwood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t">
            <a:normAutofit/>
          </a:bodyPr>
          <a:lstStyle/>
          <a:p>
            <a:pPr lvl="0" algn="ctr">
              <a:spcBef>
                <a:spcPct val="20000"/>
              </a:spcBef>
            </a:pPr>
            <a:r>
              <a:rPr lang="en-US" sz="5100" dirty="0" smtClean="0">
                <a:solidFill>
                  <a:schemeClr val="bg1"/>
                </a:solidFill>
              </a:rPr>
              <a:t>Jesus </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Rejected by family</a:t>
            </a:r>
            <a:r>
              <a:rPr lang="en-US" sz="3200" dirty="0" smtClean="0">
                <a:solidFill>
                  <a:schemeClr val="bg1"/>
                </a:solidFill>
              </a:rPr>
              <a:t> (John 7:5; Mark 3:2)</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Rejected by hometown</a:t>
            </a:r>
            <a:r>
              <a:rPr lang="en-US" sz="3200" dirty="0" smtClean="0">
                <a:solidFill>
                  <a:schemeClr val="bg1"/>
                </a:solidFill>
              </a:rPr>
              <a:t> (Luke 4:29)</a:t>
            </a:r>
          </a:p>
          <a:p>
            <a:pPr lvl="0" algn="ctr">
              <a:spcBef>
                <a:spcPct val="20000"/>
              </a:spcBef>
            </a:pPr>
            <a:r>
              <a:rPr lang="en-US" sz="3200" dirty="0" smtClean="0">
                <a:solidFill>
                  <a:schemeClr val="bg1"/>
                </a:solidFill>
              </a:rPr>
              <a:t>“Nowhere to lay His head” (Luke 9:58)</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When We Have No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t">
            <a:normAutofit lnSpcReduction="10000"/>
          </a:bodyPr>
          <a:lstStyle/>
          <a:p>
            <a:pPr lvl="0" algn="ctr">
              <a:spcBef>
                <a:spcPct val="20000"/>
              </a:spcBef>
            </a:pPr>
            <a:r>
              <a:rPr lang="en-US" sz="5100" dirty="0" smtClean="0">
                <a:solidFill>
                  <a:schemeClr val="bg1"/>
                </a:solidFill>
              </a:rPr>
              <a:t>Jesus </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Left heavenly home</a:t>
            </a:r>
            <a:r>
              <a:rPr kumimoji="0" lang="en-US" sz="3200" b="0" i="0" u="none" strike="noStrike" kern="1200" cap="none" spc="0" normalizeH="0" noProof="0" dirty="0" smtClean="0">
                <a:ln>
                  <a:noFill/>
                </a:ln>
                <a:solidFill>
                  <a:schemeClr val="bg1"/>
                </a:solidFill>
                <a:effectLst/>
                <a:uLnTx/>
                <a:uFillTx/>
                <a:latin typeface="+mn-lt"/>
                <a:ea typeface="+mn-ea"/>
                <a:cs typeface="+mn-cs"/>
              </a:rPr>
              <a:t> for rejection</a:t>
            </a:r>
            <a:r>
              <a:rPr lang="en-US" sz="3200" dirty="0" smtClean="0">
                <a:solidFill>
                  <a:schemeClr val="bg1"/>
                </a:solidFill>
              </a:rPr>
              <a:t> (John 7:5; Mark 3:2; John 1:11)</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Knew His true home</a:t>
            </a:r>
            <a:r>
              <a:rPr lang="en-US" sz="3200" dirty="0" smtClean="0">
                <a:solidFill>
                  <a:schemeClr val="bg1"/>
                </a:solidFill>
              </a:rPr>
              <a:t> (John 8:14)</a:t>
            </a:r>
          </a:p>
          <a:p>
            <a:pPr lvl="0" algn="ctr">
              <a:spcBef>
                <a:spcPct val="20000"/>
              </a:spcBef>
            </a:pPr>
            <a:r>
              <a:rPr lang="en-US" sz="3200" dirty="0" smtClean="0">
                <a:solidFill>
                  <a:schemeClr val="bg1"/>
                </a:solidFill>
              </a:rPr>
              <a:t>He kept it before Him (Heb. 12:2)</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When We Have No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1000"/>
                                        <p:tgtEl>
                                          <p:spTgt spid="22">
                                            <p:txEl>
                                              <p:pRg st="1" end="1"/>
                                            </p:txEl>
                                          </p:spTgt>
                                        </p:tgtEl>
                                      </p:cBhvr>
                                    </p:animEffect>
                                    <p:anim calcmode="lin" valueType="num">
                                      <p:cBhvr>
                                        <p:cTn id="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1000"/>
                                        <p:tgtEl>
                                          <p:spTgt spid="22">
                                            <p:txEl>
                                              <p:pRg st="2" end="2"/>
                                            </p:txEl>
                                          </p:spTgt>
                                        </p:tgtEl>
                                      </p:cBhvr>
                                    </p:animEffect>
                                    <p:anim calcmode="lin" valueType="num">
                                      <p:cBhvr>
                                        <p:cTn id="1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1000"/>
                                        <p:tgtEl>
                                          <p:spTgt spid="22">
                                            <p:txEl>
                                              <p:pRg st="3" end="3"/>
                                            </p:txEl>
                                          </p:spTgt>
                                        </p:tgtEl>
                                      </p:cBhvr>
                                    </p:animEffect>
                                    <p:anim calcmode="lin" valueType="num">
                                      <p:cBhvr>
                                        <p:cTn id="2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pPr>
            <a:r>
              <a:rPr lang="en-US" sz="3500" dirty="0" smtClean="0">
                <a:solidFill>
                  <a:schemeClr val="bg1"/>
                </a:solidFill>
              </a:rPr>
              <a:t>“Anywhere is home if Christ my Lord is there.”</a:t>
            </a:r>
          </a:p>
          <a:p>
            <a:pPr lvl="0" algn="r">
              <a:spcBef>
                <a:spcPct val="20000"/>
              </a:spcBef>
            </a:pPr>
            <a:r>
              <a:rPr lang="en-US" sz="3500" dirty="0" smtClean="0">
                <a:solidFill>
                  <a:schemeClr val="bg1"/>
                </a:solidFill>
              </a:rPr>
              <a:t>Bill Walker</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Making Home Where We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fontScale="92500" lnSpcReduction="10000"/>
          </a:bodyPr>
          <a:lstStyle/>
          <a:p>
            <a:pPr lvl="0" algn="ctr">
              <a:spcBef>
                <a:spcPct val="20000"/>
              </a:spcBef>
            </a:pPr>
            <a:r>
              <a:rPr lang="en-US" sz="6000" dirty="0" smtClean="0">
                <a:solidFill>
                  <a:schemeClr val="bg1"/>
                </a:solidFill>
              </a:rPr>
              <a:t>Ruth </a:t>
            </a:r>
          </a:p>
          <a:p>
            <a:pPr lvl="0" algn="ctr">
              <a:spcBef>
                <a:spcPct val="20000"/>
              </a:spcBef>
            </a:pPr>
            <a:r>
              <a:rPr lang="en-US" sz="3600" dirty="0" smtClean="0">
                <a:solidFill>
                  <a:schemeClr val="bg1"/>
                </a:solidFill>
              </a:rPr>
              <a:t>Widow of displaced Israelite (Ruth 1:1-5)</a:t>
            </a:r>
          </a:p>
          <a:p>
            <a:pPr lvl="0" algn="ctr">
              <a:spcBef>
                <a:spcPct val="20000"/>
              </a:spcBef>
            </a:pPr>
            <a:r>
              <a:rPr lang="en-US" sz="3600" dirty="0" smtClean="0">
                <a:solidFill>
                  <a:schemeClr val="bg1"/>
                </a:solidFill>
              </a:rPr>
              <a:t>Could have stayed in Moab (cf. Ruth 1:14)</a:t>
            </a:r>
          </a:p>
          <a:p>
            <a:pPr lvl="0" algn="ctr">
              <a:spcBef>
                <a:spcPct val="20000"/>
              </a:spcBef>
            </a:pPr>
            <a:r>
              <a:rPr lang="en-US" sz="3600" dirty="0" smtClean="0">
                <a:solidFill>
                  <a:schemeClr val="bg1"/>
                </a:solidFill>
              </a:rPr>
              <a:t>“Your people shall be my people, and your God, my God” (Ruth 1:16; 4:13-22)</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Making Home Where We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fontScale="92500" lnSpcReduction="10000"/>
          </a:bodyPr>
          <a:lstStyle/>
          <a:p>
            <a:pPr lvl="0" algn="ctr">
              <a:spcBef>
                <a:spcPct val="20000"/>
              </a:spcBef>
            </a:pPr>
            <a:r>
              <a:rPr lang="en-US" sz="6000" dirty="0" smtClean="0">
                <a:solidFill>
                  <a:schemeClr val="bg1"/>
                </a:solidFill>
              </a:rPr>
              <a:t>Abigail </a:t>
            </a:r>
          </a:p>
          <a:p>
            <a:pPr lvl="0" algn="ctr">
              <a:spcBef>
                <a:spcPct val="20000"/>
              </a:spcBef>
            </a:pPr>
            <a:r>
              <a:rPr lang="en-US" sz="3600" dirty="0" smtClean="0">
                <a:solidFill>
                  <a:schemeClr val="bg1"/>
                </a:solidFill>
              </a:rPr>
              <a:t>Wife of man named “fool” (1 Sam. 25:3)</a:t>
            </a:r>
          </a:p>
          <a:p>
            <a:pPr lvl="0" algn="ctr">
              <a:spcBef>
                <a:spcPct val="20000"/>
              </a:spcBef>
            </a:pPr>
            <a:r>
              <a:rPr lang="en-US" sz="3600" dirty="0" smtClean="0">
                <a:solidFill>
                  <a:schemeClr val="bg1"/>
                </a:solidFill>
              </a:rPr>
              <a:t>Saved him from himself (1 Sam. 25:4-13; 18-31; 32-35)</a:t>
            </a:r>
          </a:p>
          <a:p>
            <a:pPr lvl="0" algn="ctr">
              <a:spcBef>
                <a:spcPct val="20000"/>
              </a:spcBef>
            </a:pPr>
            <a:r>
              <a:rPr lang="en-US" sz="3600" dirty="0" smtClean="0">
                <a:solidFill>
                  <a:schemeClr val="bg1"/>
                </a:solidFill>
              </a:rPr>
              <a:t>Became David’s wife (1 Sam. 25:38-42)</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Making Home Where We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spcAft>
                <a:spcPts val="1200"/>
              </a:spcAft>
            </a:pPr>
            <a:r>
              <a:rPr lang="en-US" sz="3500" dirty="0" smtClean="0">
                <a:solidFill>
                  <a:schemeClr val="bg1"/>
                </a:solidFill>
              </a:rPr>
              <a:t>“How often have I lain beneath rain on a strange roof, thinking of home.”</a:t>
            </a:r>
          </a:p>
          <a:p>
            <a:pPr lvl="0" algn="r">
              <a:spcBef>
                <a:spcPct val="20000"/>
              </a:spcBef>
            </a:pPr>
            <a:r>
              <a:rPr kumimoji="0" lang="en-US" sz="3500" b="0" i="0" u="none" strike="noStrike" kern="1200" cap="none" spc="0" normalizeH="0" baseline="0" noProof="0" dirty="0" smtClean="0">
                <a:ln>
                  <a:noFill/>
                </a:ln>
                <a:solidFill>
                  <a:schemeClr val="bg1"/>
                </a:solidFill>
                <a:effectLst/>
                <a:uLnTx/>
                <a:uFillTx/>
                <a:latin typeface="+mn-lt"/>
                <a:ea typeface="+mn-ea"/>
                <a:cs typeface="+mn-cs"/>
              </a:rPr>
              <a:t>William Faulkner</a:t>
            </a:r>
          </a:p>
          <a:p>
            <a:pPr lvl="0" algn="r">
              <a:spcBef>
                <a:spcPct val="20000"/>
              </a:spcBef>
            </a:pPr>
            <a:r>
              <a:rPr lang="en-US" sz="2600" dirty="0" smtClean="0">
                <a:solidFill>
                  <a:schemeClr val="bg1"/>
                </a:solidFill>
              </a:rPr>
              <a:t>From </a:t>
            </a:r>
            <a:r>
              <a:rPr lang="en-US" sz="2600" i="1" dirty="0" smtClean="0">
                <a:solidFill>
                  <a:schemeClr val="bg1"/>
                </a:solidFill>
              </a:rPr>
              <a:t>As I Lay Dying</a:t>
            </a:r>
            <a:endParaRPr kumimoji="0" lang="en-US" sz="2600" b="0" i="1"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Looking to a Better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pPr>
            <a:r>
              <a:rPr lang="en-US" sz="5400" dirty="0" smtClean="0">
                <a:solidFill>
                  <a:schemeClr val="bg1"/>
                </a:solidFill>
              </a:rPr>
              <a:t>Abraham </a:t>
            </a:r>
          </a:p>
          <a:p>
            <a:pPr lvl="0" algn="ctr">
              <a:spcBef>
                <a:spcPct val="20000"/>
              </a:spcBef>
            </a:pPr>
            <a:r>
              <a:rPr lang="en-US" sz="3200" dirty="0" smtClean="0">
                <a:solidFill>
                  <a:schemeClr val="bg1"/>
                </a:solidFill>
              </a:rPr>
              <a:t>Only a burial cave (Heb. 11:8-9; Gen. 23:1-19)</a:t>
            </a:r>
          </a:p>
          <a:p>
            <a:pPr lvl="0" algn="ctr">
              <a:spcBef>
                <a:spcPct val="20000"/>
              </a:spcBef>
            </a:pPr>
            <a:r>
              <a:rPr lang="en-US" sz="3200" dirty="0" smtClean="0">
                <a:solidFill>
                  <a:schemeClr val="bg1"/>
                </a:solidFill>
              </a:rPr>
              <a:t>“He waited for the city which has foundations, whose builder and maker is God” (Heb. 11:10)</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Looking to a Better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pPr>
            <a:r>
              <a:rPr lang="en-US" sz="5400" dirty="0" smtClean="0">
                <a:solidFill>
                  <a:schemeClr val="bg1"/>
                </a:solidFill>
              </a:rPr>
              <a:t>Moses </a:t>
            </a:r>
          </a:p>
          <a:p>
            <a:pPr lvl="0" algn="ctr">
              <a:spcBef>
                <a:spcPct val="20000"/>
              </a:spcBef>
            </a:pPr>
            <a:r>
              <a:rPr lang="en-US" sz="3200" dirty="0" smtClean="0">
                <a:solidFill>
                  <a:schemeClr val="bg1"/>
                </a:solidFill>
              </a:rPr>
              <a:t>Rejected “passing pleasure of sin” (Heb. 11:25)</a:t>
            </a:r>
          </a:p>
          <a:p>
            <a:pPr lvl="0" algn="ctr">
              <a:spcBef>
                <a:spcPct val="20000"/>
              </a:spcBef>
            </a:pPr>
            <a:r>
              <a:rPr lang="en-US" sz="3200" dirty="0" smtClean="0">
                <a:solidFill>
                  <a:schemeClr val="bg1"/>
                </a:solidFill>
              </a:rPr>
              <a:t>Led faithless grumblers (1 Cor. 10:7-10; Num. 14:1-24)</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Looking to a Better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lnSpcReduction="10000"/>
          </a:bodyPr>
          <a:lstStyle/>
          <a:p>
            <a:pPr lvl="0" algn="ctr">
              <a:spcBef>
                <a:spcPct val="20000"/>
              </a:spcBef>
            </a:pPr>
            <a:r>
              <a:rPr lang="en-US" sz="5400" dirty="0" smtClean="0">
                <a:solidFill>
                  <a:schemeClr val="bg1"/>
                </a:solidFill>
              </a:rPr>
              <a:t>Moses </a:t>
            </a:r>
          </a:p>
          <a:p>
            <a:pPr lvl="0" algn="ctr">
              <a:spcBef>
                <a:spcPct val="20000"/>
              </a:spcBef>
            </a:pPr>
            <a:r>
              <a:rPr lang="en-US" sz="3200" dirty="0" smtClean="0">
                <a:solidFill>
                  <a:schemeClr val="bg1"/>
                </a:solidFill>
              </a:rPr>
              <a:t>Couldn’t enter Promised Land (Num. 20:1-12)</a:t>
            </a:r>
          </a:p>
          <a:p>
            <a:pPr lvl="0" algn="ctr">
              <a:spcBef>
                <a:spcPct val="20000"/>
              </a:spcBef>
            </a:pPr>
            <a:r>
              <a:rPr lang="en-US" sz="3200" dirty="0" smtClean="0">
                <a:solidFill>
                  <a:schemeClr val="bg1"/>
                </a:solidFill>
              </a:rPr>
              <a:t>“He looked to the reward” (Heb. 11:26)</a:t>
            </a:r>
          </a:p>
          <a:p>
            <a:pPr lvl="0" algn="ctr">
              <a:spcBef>
                <a:spcPct val="20000"/>
              </a:spcBef>
            </a:pPr>
            <a:r>
              <a:rPr lang="en-US" sz="3200" dirty="0" smtClean="0">
                <a:solidFill>
                  <a:schemeClr val="bg1"/>
                </a:solidFill>
              </a:rPr>
              <a:t>“He endured as seeing Him who is invisible” (Heb. 11:27)</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Looking to a Better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1000"/>
                                        <p:tgtEl>
                                          <p:spTgt spid="22">
                                            <p:txEl>
                                              <p:pRg st="1" end="1"/>
                                            </p:txEl>
                                          </p:spTgt>
                                        </p:tgtEl>
                                      </p:cBhvr>
                                    </p:animEffect>
                                    <p:anim calcmode="lin" valueType="num">
                                      <p:cBhvr>
                                        <p:cTn id="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1000"/>
                                        <p:tgtEl>
                                          <p:spTgt spid="22">
                                            <p:txEl>
                                              <p:pRg st="2" end="2"/>
                                            </p:txEl>
                                          </p:spTgt>
                                        </p:tgtEl>
                                      </p:cBhvr>
                                    </p:animEffect>
                                    <p:anim calcmode="lin" valueType="num">
                                      <p:cBhvr>
                                        <p:cTn id="1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1000"/>
                                        <p:tgtEl>
                                          <p:spTgt spid="22">
                                            <p:txEl>
                                              <p:pRg st="3" end="3"/>
                                            </p:txEl>
                                          </p:spTgt>
                                        </p:tgtEl>
                                      </p:cBhvr>
                                    </p:animEffect>
                                    <p:anim calcmode="lin" valueType="num">
                                      <p:cBhvr>
                                        <p:cTn id="2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spcAft>
                <a:spcPts val="3000"/>
              </a:spcAft>
            </a:pPr>
            <a:r>
              <a:rPr lang="en-US" sz="5400" dirty="0" smtClean="0">
                <a:solidFill>
                  <a:schemeClr val="bg1"/>
                </a:solidFill>
              </a:rPr>
              <a:t>Philippi</a:t>
            </a:r>
          </a:p>
          <a:p>
            <a:pPr lvl="0" algn="ctr">
              <a:spcBef>
                <a:spcPct val="20000"/>
              </a:spcBef>
            </a:pPr>
            <a:r>
              <a:rPr lang="en-US" sz="3200" dirty="0" smtClean="0">
                <a:solidFill>
                  <a:schemeClr val="bg1"/>
                </a:solidFill>
              </a:rPr>
              <a:t>Roman colony in Macedonia (Acts 16:12)</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Looking to a Better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91134"/>
            <a:ext cx="8229600" cy="3512592"/>
          </a:xfrm>
          <a:prstGeom prst="rect">
            <a:avLst/>
          </a:prstGeom>
        </p:spPr>
        <p:txBody>
          <a:bodyPr vert="horz" lIns="91440" tIns="45720" rIns="91440" bIns="45720" rtlCol="0" anchor="ctr">
            <a:normAutofit/>
          </a:bodyPr>
          <a:lstStyle/>
          <a:p>
            <a:pPr lvl="0">
              <a:spcBef>
                <a:spcPct val="20000"/>
              </a:spcBef>
            </a:pPr>
            <a:r>
              <a:rPr lang="en-US" sz="3200" dirty="0" smtClean="0">
                <a:solidFill>
                  <a:schemeClr val="bg1"/>
                </a:solidFill>
              </a:rPr>
              <a:t>“God give us Christian homes! Homes where the Bible is loved and taught, homes where the Master’s will is sought, homes crowned with beauty Your love has wrought; God give us Christian homes.”</a:t>
            </a:r>
          </a:p>
          <a:p>
            <a:pPr lvl="0" algn="r">
              <a:spcBef>
                <a:spcPct val="20000"/>
              </a:spcBef>
            </a:pPr>
            <a:r>
              <a:rPr lang="en-US" sz="3200" dirty="0" err="1" smtClean="0">
                <a:solidFill>
                  <a:schemeClr val="bg1"/>
                </a:solidFill>
              </a:rPr>
              <a:t>Baylus</a:t>
            </a:r>
            <a:r>
              <a:rPr lang="en-US" sz="3200" dirty="0" smtClean="0">
                <a:solidFill>
                  <a:schemeClr val="bg1"/>
                </a:solidFill>
              </a:rPr>
              <a:t> McKinney</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“For our citizenship is in heaven, from which we also eagerly wait for the Savior, the Lord Jesus Christ, who will transform our lowly body that it may be conformed to His glorious body, according to the working by which He is able even to subdue all things to Himself.”</a:t>
            </a:r>
          </a:p>
          <a:p>
            <a:pPr marL="0" indent="0" algn="r">
              <a:buNone/>
            </a:pPr>
            <a:r>
              <a:rPr lang="en-US" dirty="0" smtClean="0">
                <a:solidFill>
                  <a:schemeClr val="bg1"/>
                </a:solidFill>
              </a:rPr>
              <a:t>Philippians  3:20-21</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3"/>
            <a:ext cx="8229600" cy="2107555"/>
          </a:xfrm>
          <a:prstGeom prst="rect">
            <a:avLst/>
          </a:prstGeom>
        </p:spPr>
        <p:txBody>
          <a:bodyPr vert="horz" lIns="91440" tIns="45720" rIns="91440" bIns="45720" rtlCol="0" anchor="ctr">
            <a:normAutofit/>
          </a:bodyPr>
          <a:lstStyle/>
          <a:p>
            <a:pPr lvl="0" algn="ctr">
              <a:spcBef>
                <a:spcPct val="20000"/>
              </a:spcBef>
            </a:pPr>
            <a:r>
              <a:rPr lang="en-US" sz="4500" dirty="0" smtClean="0">
                <a:solidFill>
                  <a:schemeClr val="bg1"/>
                </a:solidFill>
              </a:rPr>
              <a:t>As Christians, our purpose is to attain this home in heaven. </a:t>
            </a:r>
            <a:endParaRPr kumimoji="0" lang="en-US" sz="4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Conclusion</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1000"/>
                                        <p:tgtEl>
                                          <p:spTgt spid="22">
                                            <p:txEl>
                                              <p:pRg st="0" end="0"/>
                                            </p:txEl>
                                          </p:spTgt>
                                        </p:tgtEl>
                                      </p:cBhvr>
                                    </p:animEffect>
                                    <p:anim calcmode="lin" valueType="num">
                                      <p:cBhvr>
                                        <p:cTn id="1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4" grpId="0"/>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3"/>
            <a:ext cx="8229600" cy="2620934"/>
          </a:xfrm>
          <a:prstGeom prst="rect">
            <a:avLst/>
          </a:prstGeom>
        </p:spPr>
        <p:txBody>
          <a:bodyPr vert="horz" lIns="91440" tIns="45720" rIns="91440" bIns="45720" rtlCol="0" anchor="ctr">
            <a:noAutofit/>
          </a:bodyPr>
          <a:lstStyle/>
          <a:p>
            <a:pPr lvl="0" algn="ctr">
              <a:spcBef>
                <a:spcPct val="20000"/>
              </a:spcBef>
            </a:pPr>
            <a:r>
              <a:rPr lang="en-US" sz="3300" dirty="0" smtClean="0">
                <a:solidFill>
                  <a:schemeClr val="bg1"/>
                </a:solidFill>
              </a:rPr>
              <a:t>We are lights (Matt. 5:14-16)</a:t>
            </a:r>
          </a:p>
          <a:p>
            <a:pPr lvl="0" algn="ctr">
              <a:spcBef>
                <a:spcPct val="20000"/>
              </a:spcBef>
            </a:pPr>
            <a:r>
              <a:rPr kumimoji="0" lang="en-US" sz="3300" b="0" i="0" u="none" strike="noStrike" kern="1200" cap="none" spc="0" normalizeH="0" baseline="0" noProof="0" dirty="0" smtClean="0">
                <a:ln>
                  <a:noFill/>
                </a:ln>
                <a:solidFill>
                  <a:schemeClr val="bg1"/>
                </a:solidFill>
                <a:effectLst/>
                <a:uLnTx/>
                <a:uFillTx/>
                <a:latin typeface="+mn-lt"/>
                <a:ea typeface="+mn-ea"/>
                <a:cs typeface="+mn-cs"/>
              </a:rPr>
              <a:t>We are </a:t>
            </a:r>
            <a:r>
              <a:rPr lang="en-US" sz="3300" dirty="0" smtClean="0">
                <a:solidFill>
                  <a:schemeClr val="bg1"/>
                </a:solidFill>
              </a:rPr>
              <a:t>servants (1 Tim. 6:12)</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a:p>
            <a:pPr lvl="0" algn="ctr">
              <a:spcBef>
                <a:spcPct val="20000"/>
              </a:spcBef>
            </a:pPr>
            <a:r>
              <a:rPr lang="en-US" sz="3300" dirty="0" smtClean="0">
                <a:solidFill>
                  <a:schemeClr val="bg1"/>
                </a:solidFill>
              </a:rPr>
              <a:t>We “fight the good fight” (1 Tim. 6:12)</a:t>
            </a:r>
          </a:p>
          <a:p>
            <a:pPr lvl="0" algn="ctr">
              <a:spcBef>
                <a:spcPct val="20000"/>
              </a:spcBef>
            </a:pPr>
            <a:r>
              <a:rPr kumimoji="0" lang="en-US" sz="3300" b="0" i="0" u="none" strike="noStrike" kern="1200" cap="none" spc="0" normalizeH="0" baseline="0" noProof="0" dirty="0" smtClean="0">
                <a:ln>
                  <a:noFill/>
                </a:ln>
                <a:solidFill>
                  <a:schemeClr val="bg1"/>
                </a:solidFill>
                <a:effectLst/>
                <a:uLnTx/>
                <a:uFillTx/>
                <a:latin typeface="+mn-lt"/>
                <a:ea typeface="+mn-ea"/>
                <a:cs typeface="+mn-cs"/>
              </a:rPr>
              <a:t>We restore the erring (Gal. 6:1)</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Conclusion</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3"/>
            <a:ext cx="8229600" cy="2620934"/>
          </a:xfrm>
          <a:prstGeom prst="rect">
            <a:avLst/>
          </a:prstGeom>
        </p:spPr>
        <p:txBody>
          <a:bodyPr vert="horz" lIns="91440" tIns="45720" rIns="91440" bIns="45720" rtlCol="0" anchor="ctr">
            <a:noAutofit/>
          </a:bodyPr>
          <a:lstStyle/>
          <a:p>
            <a:pPr lvl="0" algn="ctr">
              <a:spcBef>
                <a:spcPct val="20000"/>
              </a:spcBef>
            </a:pPr>
            <a:r>
              <a:rPr lang="en-US" sz="3300" dirty="0" smtClean="0">
                <a:solidFill>
                  <a:schemeClr val="bg1"/>
                </a:solidFill>
              </a:rPr>
              <a:t>We can’t become distracted.</a:t>
            </a:r>
          </a:p>
          <a:p>
            <a:pPr lvl="0" algn="ctr">
              <a:spcBef>
                <a:spcPct val="20000"/>
              </a:spcBef>
            </a:pPr>
            <a:r>
              <a:rPr lang="en-US" sz="3300" dirty="0" smtClean="0">
                <a:solidFill>
                  <a:schemeClr val="bg1"/>
                </a:solidFill>
              </a:rPr>
              <a:t>We must not do things that hinder this work.</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a:p>
            <a:pPr lvl="0" algn="ctr">
              <a:spcBef>
                <a:spcPct val="20000"/>
              </a:spcBef>
            </a:pPr>
            <a:r>
              <a:rPr lang="en-US" sz="3300" dirty="0" smtClean="0">
                <a:solidFill>
                  <a:schemeClr val="bg1"/>
                </a:solidFill>
              </a:rPr>
              <a:t>We are on our way home.</a:t>
            </a:r>
          </a:p>
          <a:p>
            <a:pPr lvl="0" algn="ctr">
              <a:spcBef>
                <a:spcPct val="20000"/>
              </a:spcBef>
            </a:pPr>
            <a:r>
              <a:rPr lang="en-US" sz="3300" dirty="0" smtClean="0">
                <a:solidFill>
                  <a:schemeClr val="bg1"/>
                </a:solidFill>
              </a:rPr>
              <a:t>We are trying to help others make it home.</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Conclusion</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3"/>
            <a:ext cx="8229600" cy="2310205"/>
          </a:xfrm>
          <a:prstGeom prst="rect">
            <a:avLst/>
          </a:prstGeom>
        </p:spPr>
        <p:txBody>
          <a:bodyPr vert="horz" lIns="91440" tIns="45720" rIns="91440" bIns="45720" rtlCol="0" anchor="ctr">
            <a:noAutofit/>
          </a:bodyPr>
          <a:lstStyle/>
          <a:p>
            <a:pPr lvl="0" algn="ctr">
              <a:spcBef>
                <a:spcPct val="20000"/>
              </a:spcBef>
            </a:pPr>
            <a:r>
              <a:rPr lang="en-US" sz="5200" dirty="0" smtClean="0">
                <a:solidFill>
                  <a:schemeClr val="bg1"/>
                </a:solidFill>
              </a:rPr>
              <a:t>May God help us keep this goal ever before us!</a:t>
            </a:r>
            <a:endParaRPr kumimoji="0" lang="en-US" sz="5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Conclusion</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4"/>
            <a:ext cx="8229600" cy="3580142"/>
          </a:xfrm>
          <a:prstGeom prst="rect">
            <a:avLst/>
          </a:prstGeom>
        </p:spPr>
        <p:txBody>
          <a:bodyPr vert="horz" lIns="91440" tIns="45720" rIns="91440" bIns="45720" rtlCol="0" anchor="ctr">
            <a:normAutofit/>
          </a:bodyPr>
          <a:lstStyle/>
          <a:p>
            <a:pPr lvl="0">
              <a:spcBef>
                <a:spcPct val="20000"/>
              </a:spcBef>
            </a:pPr>
            <a:r>
              <a:rPr lang="en-US" sz="3300" dirty="0" smtClean="0">
                <a:solidFill>
                  <a:schemeClr val="bg1"/>
                </a:solidFill>
              </a:rPr>
              <a:t>“Where love is in the home, there’s happiness, where love is in the home, there’s joy.”</a:t>
            </a:r>
          </a:p>
          <a:p>
            <a:pPr lvl="0" algn="r">
              <a:spcBef>
                <a:spcPct val="20000"/>
              </a:spcBef>
            </a:pPr>
            <a:r>
              <a:rPr lang="en-US" sz="3200" dirty="0" smtClean="0">
                <a:solidFill>
                  <a:schemeClr val="bg1"/>
                </a:solidFill>
              </a:rPr>
              <a:t>Joe Park</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4"/>
            <a:ext cx="8229600" cy="3580142"/>
          </a:xfrm>
          <a:prstGeom prst="rect">
            <a:avLst/>
          </a:prstGeom>
        </p:spPr>
        <p:txBody>
          <a:bodyPr vert="horz" lIns="91440" tIns="45720" rIns="91440" bIns="45720" rtlCol="0" anchor="ctr">
            <a:normAutofit/>
          </a:bodyPr>
          <a:lstStyle/>
          <a:p>
            <a:pPr lvl="0">
              <a:spcBef>
                <a:spcPct val="20000"/>
              </a:spcBef>
            </a:pPr>
            <a:r>
              <a:rPr lang="en-US" sz="3300" dirty="0" smtClean="0">
                <a:solidFill>
                  <a:schemeClr val="bg1"/>
                </a:solidFill>
              </a:rPr>
              <a:t>“I’ve a home prepared where the saints abide, just over in the glory land.”</a:t>
            </a:r>
          </a:p>
          <a:p>
            <a:pPr lvl="0" algn="r">
              <a:spcBef>
                <a:spcPct val="20000"/>
              </a:spcBef>
            </a:pPr>
            <a:r>
              <a:rPr lang="en-US" sz="3200" dirty="0" smtClean="0">
                <a:solidFill>
                  <a:schemeClr val="bg1"/>
                </a:solidFill>
              </a:rPr>
              <a:t>James </a:t>
            </a:r>
            <a:r>
              <a:rPr lang="en-US" sz="3200" dirty="0" err="1" smtClean="0">
                <a:solidFill>
                  <a:schemeClr val="bg1"/>
                </a:solidFill>
              </a:rPr>
              <a:t>Acuff</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4"/>
            <a:ext cx="8229600" cy="3580142"/>
          </a:xfrm>
          <a:prstGeom prst="rect">
            <a:avLst/>
          </a:prstGeom>
        </p:spPr>
        <p:txBody>
          <a:bodyPr vert="horz" lIns="91440" tIns="45720" rIns="91440" bIns="45720" rtlCol="0" anchor="ctr">
            <a:normAutofit/>
          </a:bodyPr>
          <a:lstStyle/>
          <a:p>
            <a:pPr lvl="0">
              <a:spcBef>
                <a:spcPct val="20000"/>
              </a:spcBef>
            </a:pPr>
            <a:r>
              <a:rPr lang="en-US" sz="3300" dirty="0" smtClean="0">
                <a:solidFill>
                  <a:schemeClr val="bg1"/>
                </a:solidFill>
              </a:rPr>
              <a:t>“This world is not my home, I’m just a </a:t>
            </a:r>
            <a:r>
              <a:rPr lang="en-US" sz="3300" dirty="0" err="1" smtClean="0">
                <a:solidFill>
                  <a:schemeClr val="bg1"/>
                </a:solidFill>
              </a:rPr>
              <a:t>passin</a:t>
            </a:r>
            <a:r>
              <a:rPr lang="en-US" sz="3300" dirty="0" smtClean="0">
                <a:solidFill>
                  <a:schemeClr val="bg1"/>
                </a:solidFill>
              </a:rPr>
              <a:t>’ through…I can’t feel at home in this world anymore.” </a:t>
            </a:r>
          </a:p>
          <a:p>
            <a:pPr lvl="0" algn="r">
              <a:spcBef>
                <a:spcPct val="20000"/>
              </a:spcBef>
            </a:pPr>
            <a:r>
              <a:rPr lang="en-US" sz="3200" dirty="0" smtClean="0">
                <a:solidFill>
                  <a:schemeClr val="bg1"/>
                </a:solidFill>
              </a:rPr>
              <a:t>Albert </a:t>
            </a:r>
            <a:r>
              <a:rPr lang="en-US" sz="3200" dirty="0" err="1" smtClean="0">
                <a:solidFill>
                  <a:schemeClr val="bg1"/>
                </a:solidFill>
              </a:rPr>
              <a:t>Brumley</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4"/>
            <a:ext cx="8229600" cy="3580142"/>
          </a:xfrm>
          <a:prstGeom prst="rect">
            <a:avLst/>
          </a:prstGeom>
        </p:spPr>
        <p:txBody>
          <a:bodyPr vert="horz" lIns="91440" tIns="45720" rIns="91440" bIns="45720" rtlCol="0" anchor="ctr">
            <a:normAutofit lnSpcReduction="10000"/>
          </a:bodyPr>
          <a:lstStyle/>
          <a:p>
            <a:pPr lvl="0">
              <a:spcBef>
                <a:spcPct val="20000"/>
              </a:spcBef>
            </a:pPr>
            <a:r>
              <a:rPr lang="en-US" sz="3300" dirty="0" smtClean="0">
                <a:solidFill>
                  <a:schemeClr val="bg1"/>
                </a:solidFill>
              </a:rPr>
              <a:t>“Softly and tenderly Jesus is calling—calling for you and for me; patiently Jesus is waiting and watching—watching for you and for me! Come home! come home! Ye who are weary, come home! Earnestly, tenderly, Jesus is calling, calling, O sinner, come home!” </a:t>
            </a:r>
          </a:p>
          <a:p>
            <a:pPr lvl="0" algn="r">
              <a:spcBef>
                <a:spcPct val="20000"/>
              </a:spcBef>
            </a:pPr>
            <a:r>
              <a:rPr lang="en-US" sz="3200" dirty="0" smtClean="0">
                <a:solidFill>
                  <a:schemeClr val="bg1"/>
                </a:solidFill>
              </a:rPr>
              <a:t>Will Thompson</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4"/>
            <a:ext cx="8229600" cy="3580142"/>
          </a:xfrm>
          <a:prstGeom prst="rect">
            <a:avLst/>
          </a:prstGeom>
        </p:spPr>
        <p:txBody>
          <a:bodyPr vert="horz" lIns="91440" tIns="45720" rIns="91440" bIns="45720" rtlCol="0" anchor="ctr">
            <a:normAutofit/>
          </a:bodyPr>
          <a:lstStyle/>
          <a:p>
            <a:pPr lvl="0">
              <a:spcBef>
                <a:spcPct val="20000"/>
              </a:spcBef>
            </a:pPr>
            <a:r>
              <a:rPr lang="en-US" sz="3300" dirty="0" smtClean="0">
                <a:solidFill>
                  <a:schemeClr val="bg1"/>
                </a:solidFill>
              </a:rPr>
              <a:t>“O for a home with God, a place in His courts to rest, sure in a safe abode with Jesus and the blest; rest for a weary soul once redeemed by the Savior’s love, where I’ll be pure and whole and live with my God above!” </a:t>
            </a:r>
          </a:p>
          <a:p>
            <a:pPr lvl="0" algn="r">
              <a:spcBef>
                <a:spcPct val="20000"/>
              </a:spcBef>
            </a:pPr>
            <a:r>
              <a:rPr lang="en-US" sz="3200" dirty="0" smtClean="0">
                <a:solidFill>
                  <a:schemeClr val="bg1"/>
                </a:solidFill>
              </a:rPr>
              <a:t>Thomas </a:t>
            </a:r>
            <a:r>
              <a:rPr lang="en-US" sz="3200" dirty="0" err="1" smtClean="0">
                <a:solidFill>
                  <a:schemeClr val="bg1"/>
                </a:solidFill>
              </a:rPr>
              <a:t>Sweatman</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sz="4100" cap="small" dirty="0" smtClean="0">
                <a:solidFill>
                  <a:schemeClr val="bg1"/>
                </a:solidFill>
              </a:rPr>
              <a:t>Paraphrase</a:t>
            </a:r>
          </a:p>
          <a:p>
            <a:pPr marL="0" indent="0">
              <a:buNone/>
            </a:pPr>
            <a:r>
              <a:rPr lang="en-US" dirty="0" smtClean="0">
                <a:solidFill>
                  <a:schemeClr val="bg1"/>
                </a:solidFill>
              </a:rPr>
              <a:t>“…Now we sigh, so great is our desire that our home which comes from heaven should be put on over us.” </a:t>
            </a:r>
          </a:p>
          <a:p>
            <a:pPr marL="0" indent="0" algn="r">
              <a:buNone/>
            </a:pPr>
            <a:r>
              <a:rPr lang="en-US" dirty="0" smtClean="0">
                <a:solidFill>
                  <a:schemeClr val="bg1"/>
                </a:solidFill>
              </a:rPr>
              <a:t>2 Corinthians 5:2, GNT</a:t>
            </a:r>
          </a:p>
          <a:p>
            <a:pPr marL="0" indent="0">
              <a:buNone/>
            </a:pPr>
            <a:endParaRPr lang="en-US" dirty="0">
              <a:solidFill>
                <a:schemeClr val="bg1"/>
              </a:solidFill>
            </a:endParaRP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359"/>
            <a:ext cx="8229600" cy="6106507"/>
          </a:xfrm>
        </p:spPr>
        <p:txBody>
          <a:bodyPr anchor="ctr">
            <a:normAutofit fontScale="92500" lnSpcReduction="10000"/>
          </a:bodyPr>
          <a:lstStyle/>
          <a:p>
            <a:pPr marL="0" indent="0">
              <a:spcAft>
                <a:spcPts val="1800"/>
              </a:spcAft>
              <a:buNone/>
            </a:pPr>
            <a:r>
              <a:rPr lang="en-US" sz="4100" cap="small" dirty="0" smtClean="0">
                <a:solidFill>
                  <a:schemeClr val="bg1"/>
                </a:solidFill>
              </a:rPr>
              <a:t>Paraphrase (Commentary)</a:t>
            </a:r>
          </a:p>
          <a:p>
            <a:pPr marL="0" indent="0">
              <a:buNone/>
            </a:pPr>
            <a:r>
              <a:rPr lang="en-US" dirty="0" smtClean="0">
                <a:solidFill>
                  <a:schemeClr val="bg1"/>
                </a:solidFill>
              </a:rPr>
              <a:t>“…We know that when these bodies of ours are taken down like tents and folded away, they will be replaced by resurrection bodies in heaven—God-made, not handmade—and we’ll never have to relocate our ‘tents’ again. Sometimes we can hardly wait to move—and so we cry out in frustration. Compared to what’s coming, living conditions around here seem like a stopover in an unfurnished shack, and we’re tired of it! We’ve been given a glimpse of the real thing, our true home, our resurrection bodies!”</a:t>
            </a:r>
          </a:p>
          <a:p>
            <a:pPr marL="0" indent="0" algn="r">
              <a:buNone/>
            </a:pPr>
            <a:r>
              <a:rPr lang="en-US" dirty="0" smtClean="0">
                <a:solidFill>
                  <a:schemeClr val="bg1"/>
                </a:solidFill>
              </a:rPr>
              <a:t>2 Corinthians 5:1-4, </a:t>
            </a:r>
            <a:r>
              <a:rPr lang="en-US" i="1" smtClean="0">
                <a:solidFill>
                  <a:schemeClr val="bg1"/>
                </a:solidFill>
              </a:rPr>
              <a:t>The Message</a:t>
            </a:r>
          </a:p>
          <a:p>
            <a:pPr marL="0" indent="0">
              <a:buNone/>
            </a:pP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4"/>
            <a:ext cx="8229600" cy="3580142"/>
          </a:xfrm>
          <a:prstGeom prst="rect">
            <a:avLst/>
          </a:prstGeom>
        </p:spPr>
        <p:txBody>
          <a:bodyPr vert="horz" lIns="91440" tIns="45720" rIns="91440" bIns="45720" rtlCol="0" anchor="ctr">
            <a:normAutofit/>
          </a:bodyPr>
          <a:lstStyle/>
          <a:p>
            <a:pPr lvl="0" algn="ctr">
              <a:spcBef>
                <a:spcPct val="20000"/>
              </a:spcBef>
            </a:pPr>
            <a:r>
              <a:rPr lang="en-US" sz="4000" dirty="0" smtClean="0">
                <a:solidFill>
                  <a:schemeClr val="bg1"/>
                </a:solidFill>
              </a:rPr>
              <a:t>The resurrection body is the home of our eternal spirits…</a:t>
            </a:r>
          </a:p>
          <a:p>
            <a:pPr lvl="0" algn="ctr">
              <a:spcBef>
                <a:spcPct val="20000"/>
              </a:spcBef>
            </a:pPr>
            <a:r>
              <a:rPr kumimoji="0" lang="en-US" sz="4000" b="0" i="0" u="none" strike="noStrike" kern="1200" cap="none" spc="0" normalizeH="0" baseline="0" noProof="0" dirty="0" smtClean="0">
                <a:ln>
                  <a:noFill/>
                </a:ln>
                <a:solidFill>
                  <a:schemeClr val="bg1"/>
                </a:solidFill>
                <a:effectLst/>
                <a:uLnTx/>
                <a:uFillTx/>
                <a:latin typeface="+mn-lt"/>
                <a:ea typeface="+mn-ea"/>
                <a:cs typeface="+mn-cs"/>
              </a:rPr>
              <a:t>But</a:t>
            </a:r>
            <a:r>
              <a:rPr lang="en-US" sz="4000" dirty="0" smtClean="0">
                <a:solidFill>
                  <a:schemeClr val="bg1"/>
                </a:solidFill>
              </a:rPr>
              <a:t>, Paul contrasts the present body with a future condition “present with the Lord.”</a:t>
            </a:r>
            <a:endParaRPr kumimoji="0" lang="en-US" sz="4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buNone/>
            </a:pPr>
            <a:r>
              <a:rPr lang="en-US" dirty="0" smtClean="0">
                <a:solidFill>
                  <a:schemeClr val="bg1"/>
                </a:solidFill>
              </a:rPr>
              <a:t>“…We know that if our earthly house, this tent, is destroyed, we have a building from God, a house not made with hands, eternal in the heavens. For in this we groan, earnestly desiring to be clothed with our habitation which is from heaven, if indeed, having been clothed, we shall not be found naked….”</a:t>
            </a:r>
            <a:endParaRPr lang="en-US" dirty="0">
              <a:solidFill>
                <a:schemeClr val="bg1"/>
              </a:solidFill>
            </a:endParaRPr>
          </a:p>
        </p:txBody>
      </p:sp>
      <p:cxnSp>
        <p:nvCxnSpPr>
          <p:cNvPr id="5" name="Straight Connector 4"/>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buNone/>
            </a:pPr>
            <a:r>
              <a:rPr lang="en-US" dirty="0" smtClean="0">
                <a:solidFill>
                  <a:schemeClr val="bg1"/>
                </a:solidFill>
              </a:rPr>
              <a:t>“Therefore we make it our aim, whether present or absent, to be well pleasing to Him. For we must all appear before the judgment seat of Christ, that each one may receive the things done in the body, according to what he has done, whether good or bad.” </a:t>
            </a:r>
          </a:p>
          <a:p>
            <a:pPr marL="0" indent="0" algn="r">
              <a:buNone/>
            </a:pPr>
            <a:r>
              <a:rPr lang="en-US" dirty="0" smtClean="0">
                <a:solidFill>
                  <a:schemeClr val="bg1"/>
                </a:solidFill>
              </a:rPr>
              <a:t>2 Corinthians 5:9-10, NKJV</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3"/>
            <a:ext cx="8229600" cy="3755773"/>
          </a:xfrm>
          <a:prstGeom prst="rect">
            <a:avLst/>
          </a:prstGeom>
        </p:spPr>
        <p:txBody>
          <a:bodyPr vert="horz" lIns="91440" tIns="45720" rIns="91440" bIns="45720" rtlCol="0" anchor="ctr">
            <a:normAutofit fontScale="92500" lnSpcReduction="20000"/>
          </a:bodyPr>
          <a:lstStyle/>
          <a:p>
            <a:pPr lvl="0" algn="ctr">
              <a:spcBef>
                <a:spcPct val="20000"/>
              </a:spcBef>
            </a:pPr>
            <a:r>
              <a:rPr lang="en-US" sz="4000" dirty="0" smtClean="0">
                <a:solidFill>
                  <a:schemeClr val="bg1"/>
                </a:solidFill>
              </a:rPr>
              <a:t>Our aim should be to attain that home with God </a:t>
            </a:r>
          </a:p>
          <a:p>
            <a:pPr lvl="0" algn="ctr">
              <a:spcBef>
                <a:spcPct val="20000"/>
              </a:spcBef>
            </a:pPr>
            <a:r>
              <a:rPr lang="en-US" sz="4000" dirty="0" smtClean="0">
                <a:solidFill>
                  <a:schemeClr val="bg1"/>
                </a:solidFill>
              </a:rPr>
              <a:t>A home clothed in the eternal habitation of a glorious resurrection body “present with the Lord” </a:t>
            </a:r>
          </a:p>
          <a:p>
            <a:pPr lvl="0" algn="ctr">
              <a:spcBef>
                <a:spcPct val="20000"/>
              </a:spcBef>
            </a:pPr>
            <a:r>
              <a:rPr lang="en-US" sz="4000" dirty="0" smtClean="0">
                <a:solidFill>
                  <a:schemeClr val="bg1"/>
                </a:solidFill>
              </a:rPr>
              <a:t>In a home “not made with hands, eternal in the heavens”</a:t>
            </a:r>
            <a:endParaRPr kumimoji="0" lang="en-US" sz="4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sz="4100" cap="small" dirty="0" smtClean="0">
                <a:solidFill>
                  <a:schemeClr val="bg1"/>
                </a:solidFill>
              </a:rPr>
              <a:t>Paraphrase</a:t>
            </a:r>
          </a:p>
          <a:p>
            <a:pPr marL="0" indent="0">
              <a:buNone/>
            </a:pPr>
            <a:r>
              <a:rPr lang="en-US" dirty="0" smtClean="0">
                <a:solidFill>
                  <a:schemeClr val="bg1"/>
                </a:solidFill>
              </a:rPr>
              <a:t>“I heard a loud voice speaking from the throne: ‘Now God’s home is with people! He will live with them, and they shall be his people. God himself will be with them, and he will be their God.’”</a:t>
            </a:r>
          </a:p>
          <a:p>
            <a:pPr marL="0" indent="0" algn="r">
              <a:buNone/>
            </a:pPr>
            <a:r>
              <a:rPr lang="en-US" dirty="0" smtClean="0">
                <a:solidFill>
                  <a:schemeClr val="bg1"/>
                </a:solidFill>
              </a:rPr>
              <a:t>Revelation 21:3, GNT</a:t>
            </a:r>
          </a:p>
          <a:p>
            <a:pPr marL="0" indent="0">
              <a:buNone/>
            </a:pPr>
            <a:endParaRPr lang="en-US" dirty="0">
              <a:solidFill>
                <a:schemeClr val="bg1"/>
              </a:solidFill>
            </a:endParaRP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4439"/>
            <a:ext cx="8229600" cy="5431009"/>
          </a:xfrm>
        </p:spPr>
        <p:txBody>
          <a:bodyPr tIns="0" anchor="ctr">
            <a:normAutofit/>
          </a:bodyPr>
          <a:lstStyle/>
          <a:p>
            <a:pPr marL="0" indent="0">
              <a:spcBef>
                <a:spcPts val="0"/>
              </a:spcBef>
              <a:spcAft>
                <a:spcPts val="1800"/>
              </a:spcAft>
              <a:buNone/>
            </a:pPr>
            <a:r>
              <a:rPr lang="en-US" sz="4100" cap="small" dirty="0" smtClean="0">
                <a:solidFill>
                  <a:schemeClr val="bg1"/>
                </a:solidFill>
              </a:rPr>
              <a:t>More Literally</a:t>
            </a:r>
          </a:p>
          <a:p>
            <a:pPr marL="0" indent="0">
              <a:buNone/>
            </a:pPr>
            <a:r>
              <a:rPr lang="en-US" dirty="0" smtClean="0">
                <a:solidFill>
                  <a:schemeClr val="bg1"/>
                </a:solidFill>
              </a:rPr>
              <a:t>“And I heard a loud voice from heaven saying, ‘Behold, the tabernacle of God is with men, and He will dwell with them, and they shall be His people. God Himself will be with them and be their God.’”</a:t>
            </a:r>
          </a:p>
          <a:p>
            <a:pPr marL="0" indent="0" algn="r">
              <a:buNone/>
            </a:pPr>
            <a:r>
              <a:rPr lang="en-US" dirty="0" smtClean="0">
                <a:solidFill>
                  <a:schemeClr val="bg1"/>
                </a:solidFill>
              </a:rPr>
              <a:t>Revelation 21:3, NKJV</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3"/>
            <a:ext cx="8229600" cy="3755773"/>
          </a:xfrm>
          <a:prstGeom prst="rect">
            <a:avLst/>
          </a:prstGeom>
        </p:spPr>
        <p:txBody>
          <a:bodyPr vert="horz" lIns="91440" tIns="45720" rIns="91440" bIns="45720" rtlCol="0" anchor="ctr">
            <a:normAutofit/>
          </a:bodyPr>
          <a:lstStyle/>
          <a:p>
            <a:pPr lvl="0" algn="ctr">
              <a:spcBef>
                <a:spcPct val="20000"/>
              </a:spcBef>
              <a:spcAft>
                <a:spcPts val="1200"/>
              </a:spcAft>
            </a:pPr>
            <a:r>
              <a:rPr lang="en-US" sz="4000" dirty="0" smtClean="0">
                <a:solidFill>
                  <a:schemeClr val="bg1"/>
                </a:solidFill>
              </a:rPr>
              <a:t>Not merely the resurrection body</a:t>
            </a:r>
          </a:p>
          <a:p>
            <a:pPr lvl="0" algn="ctr">
              <a:spcBef>
                <a:spcPct val="20000"/>
              </a:spcBef>
            </a:pPr>
            <a:r>
              <a:rPr lang="en-US" sz="4000" dirty="0" smtClean="0">
                <a:solidFill>
                  <a:schemeClr val="bg1"/>
                </a:solidFill>
              </a:rPr>
              <a:t>John had already been shown the resurrection and final judgment (Rev. 20:12-13)</a:t>
            </a:r>
            <a:endParaRPr kumimoji="0" lang="en-US" sz="4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“I will set My tabernacle among you, and My soul shall not abhor you. I will walk among you and be your God, and you shall be My people.”</a:t>
            </a:r>
          </a:p>
          <a:p>
            <a:pPr marL="0" indent="0" algn="r">
              <a:buNone/>
            </a:pPr>
            <a:r>
              <a:rPr lang="en-US" dirty="0" smtClean="0">
                <a:solidFill>
                  <a:schemeClr val="bg1"/>
                </a:solidFill>
              </a:rPr>
              <a:t>Leviticus 26:11-12</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“My tabernacle also shall be with them; indeed I will be their God, and they shall be My people.”</a:t>
            </a:r>
          </a:p>
          <a:p>
            <a:pPr marL="0" indent="0" algn="r">
              <a:buNone/>
            </a:pPr>
            <a:r>
              <a:rPr lang="en-US" dirty="0" smtClean="0">
                <a:solidFill>
                  <a:schemeClr val="bg1"/>
                </a:solidFill>
              </a:rPr>
              <a:t>Ezekiel 37:27</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3"/>
            <a:ext cx="8229600" cy="3755773"/>
          </a:xfrm>
          <a:prstGeom prst="rect">
            <a:avLst/>
          </a:prstGeom>
        </p:spPr>
        <p:txBody>
          <a:bodyPr vert="horz" lIns="91440" tIns="45720" rIns="91440" bIns="45720" rtlCol="0" anchor="ctr">
            <a:normAutofit fontScale="85000" lnSpcReduction="10000"/>
          </a:bodyPr>
          <a:lstStyle/>
          <a:p>
            <a:pPr lvl="0" algn="ctr">
              <a:spcBef>
                <a:spcPct val="20000"/>
              </a:spcBef>
              <a:spcAft>
                <a:spcPts val="1200"/>
              </a:spcAft>
            </a:pPr>
            <a:r>
              <a:rPr lang="en-US" sz="4000" dirty="0" smtClean="0">
                <a:solidFill>
                  <a:schemeClr val="bg1"/>
                </a:solidFill>
              </a:rPr>
              <a:t>John was shown a picture of souls clothed with the </a:t>
            </a:r>
            <a:r>
              <a:rPr lang="en-US" sz="4000" i="1" dirty="0" smtClean="0">
                <a:solidFill>
                  <a:schemeClr val="bg1"/>
                </a:solidFill>
              </a:rPr>
              <a:t>home </a:t>
            </a:r>
            <a:r>
              <a:rPr lang="en-US" sz="4000" dirty="0" smtClean="0">
                <a:solidFill>
                  <a:schemeClr val="bg1"/>
                </a:solidFill>
              </a:rPr>
              <a:t>of their resurrection bodies</a:t>
            </a:r>
          </a:p>
          <a:p>
            <a:pPr lvl="0" algn="ctr">
              <a:spcBef>
                <a:spcPct val="20000"/>
              </a:spcBef>
              <a:spcAft>
                <a:spcPts val="1200"/>
              </a:spcAft>
            </a:pPr>
            <a:r>
              <a:rPr lang="en-US" sz="4000" dirty="0" smtClean="0">
                <a:solidFill>
                  <a:schemeClr val="bg1"/>
                </a:solidFill>
              </a:rPr>
              <a:t>Enjoying an actual, tangible, and eternal </a:t>
            </a:r>
            <a:r>
              <a:rPr lang="en-US" sz="4000" i="1" dirty="0" smtClean="0">
                <a:solidFill>
                  <a:schemeClr val="bg1"/>
                </a:solidFill>
              </a:rPr>
              <a:t>home </a:t>
            </a:r>
            <a:r>
              <a:rPr lang="en-US" sz="4000" dirty="0" smtClean="0">
                <a:solidFill>
                  <a:schemeClr val="bg1"/>
                </a:solidFill>
              </a:rPr>
              <a:t>with God</a:t>
            </a:r>
          </a:p>
          <a:p>
            <a:pPr lvl="0" algn="ctr">
              <a:spcBef>
                <a:spcPct val="20000"/>
              </a:spcBef>
              <a:spcAft>
                <a:spcPts val="1200"/>
              </a:spcAft>
            </a:pPr>
            <a:r>
              <a:rPr lang="en-US" sz="4000" dirty="0" smtClean="0">
                <a:solidFill>
                  <a:schemeClr val="bg1"/>
                </a:solidFill>
              </a:rPr>
              <a:t>As the boundaries between heaven and earth were torn away</a:t>
            </a:r>
            <a:endParaRPr kumimoji="0" lang="en-US" sz="4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810073"/>
            <a:ext cx="8229600" cy="3350475"/>
          </a:xfrm>
          <a:prstGeom prst="rect">
            <a:avLst/>
          </a:prstGeom>
        </p:spPr>
        <p:txBody>
          <a:bodyPr vert="horz" lIns="91440" tIns="45720" rIns="91440" bIns="45720" rtlCol="0" anchor="ctr">
            <a:normAutofit/>
          </a:bodyPr>
          <a:lstStyle/>
          <a:p>
            <a:pPr lvl="0" algn="ctr">
              <a:spcBef>
                <a:spcPct val="20000"/>
              </a:spcBef>
              <a:spcAft>
                <a:spcPts val="1200"/>
              </a:spcAft>
            </a:pPr>
            <a:r>
              <a:rPr lang="en-US" sz="5100" i="1" dirty="0" smtClean="0">
                <a:solidFill>
                  <a:schemeClr val="bg1"/>
                </a:solidFill>
              </a:rPr>
              <a:t>That is our true home!</a:t>
            </a:r>
            <a:endParaRPr kumimoji="0" lang="en-US" sz="51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397858"/>
            <a:ext cx="8229600" cy="2641099"/>
          </a:xfrm>
          <a:prstGeom prst="rect">
            <a:avLst/>
          </a:prstGeom>
        </p:spPr>
        <p:txBody>
          <a:bodyPr vert="horz" lIns="91440" tIns="45720" rIns="91440" bIns="45720" rtlCol="0" anchor="ctr">
            <a:normAutofit/>
          </a:bodyPr>
          <a:lstStyle/>
          <a:p>
            <a:pPr lvl="0" algn="ctr">
              <a:spcBef>
                <a:spcPct val="20000"/>
              </a:spcBef>
            </a:pPr>
            <a:r>
              <a:rPr lang="en-US" sz="5100" dirty="0" smtClean="0">
                <a:solidFill>
                  <a:schemeClr val="bg1"/>
                </a:solidFill>
              </a:rPr>
              <a:t>What Makes Home So Important to Us?</a:t>
            </a:r>
            <a:endParaRPr kumimoji="0" lang="en-US" sz="51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3593400" y="2526259"/>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800" b="1" dirty="0" smtClean="0">
                <a:solidFill>
                  <a:schemeClr val="accent6">
                    <a:lumMod val="40000"/>
                    <a:lumOff val="60000"/>
                  </a:schemeClr>
                </a:solidFill>
                <a:latin typeface="Cambria"/>
                <a:ea typeface="Encode Sans"/>
                <a:cs typeface="Cambria"/>
                <a:sym typeface="Encode Sans"/>
              </a:rPr>
              <a:t>1</a:t>
            </a:r>
            <a:endParaRPr sz="6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buNone/>
            </a:pPr>
            <a:r>
              <a:rPr lang="en-US" dirty="0" smtClean="0">
                <a:solidFill>
                  <a:schemeClr val="bg1"/>
                </a:solidFill>
              </a:rPr>
              <a:t>“…For we who are in this tent groan, being burdened, not because we want to be unclothed, but further clothed, that mortality may be swallowed up by life. Now He who has prepared us for this very thing is God, who also has given us the Spirit as a guarantee….”</a:t>
            </a:r>
          </a:p>
          <a:p>
            <a:pPr marL="0" indent="0">
              <a:buNone/>
            </a:pPr>
            <a:endParaRPr lang="en-US" dirty="0">
              <a:solidFill>
                <a:schemeClr val="bg1"/>
              </a:solidFill>
            </a:endParaRP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t">
            <a:normAutofit/>
          </a:bodyPr>
          <a:lstStyle/>
          <a:p>
            <a:pPr lvl="0" algn="ctr">
              <a:spcBef>
                <a:spcPct val="20000"/>
              </a:spcBef>
            </a:pPr>
            <a:r>
              <a:rPr lang="en-US" sz="3500" dirty="0" smtClean="0">
                <a:solidFill>
                  <a:schemeClr val="bg1"/>
                </a:solidFill>
              </a:rPr>
              <a:t>“It is not good that man should be alone; I will make him a helper comparable to him” (Gen. 2:18).</a:t>
            </a:r>
          </a:p>
          <a:p>
            <a:pPr lvl="0" algn="ctr">
              <a:spcBef>
                <a:spcPct val="20000"/>
              </a:spcBef>
            </a:pPr>
            <a:r>
              <a:rPr kumimoji="0" lang="en-US" sz="3500" b="0" i="0" u="none" strike="noStrike" kern="1200" cap="none" spc="0" normalizeH="0" baseline="0" noProof="0" dirty="0" smtClean="0">
                <a:ln>
                  <a:noFill/>
                </a:ln>
                <a:solidFill>
                  <a:schemeClr val="bg1"/>
                </a:solidFill>
                <a:effectLst/>
                <a:uLnTx/>
                <a:uFillTx/>
                <a:latin typeface="+mn-lt"/>
                <a:ea typeface="+mn-ea"/>
                <a:cs typeface="+mn-cs"/>
              </a:rPr>
              <a:t>We</a:t>
            </a:r>
            <a:r>
              <a:rPr lang="en-US" sz="3500" dirty="0" smtClean="0">
                <a:solidFill>
                  <a:schemeClr val="bg1"/>
                </a:solidFill>
              </a:rPr>
              <a:t> can’t survive for our first years without the feeding and protection of our parents.</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Family Is</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P spid="4"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0" rtlCol="0" anchor="t">
            <a:normAutofit fontScale="92500" lnSpcReduction="10000"/>
          </a:bodyPr>
          <a:lstStyle/>
          <a:p>
            <a:pPr lvl="0" algn="ctr">
              <a:spcBef>
                <a:spcPct val="20000"/>
              </a:spcBef>
            </a:pPr>
            <a:r>
              <a:rPr lang="en-US" sz="3500" dirty="0" smtClean="0">
                <a:solidFill>
                  <a:schemeClr val="bg1"/>
                </a:solidFill>
              </a:rPr>
              <a:t>In the family, we </a:t>
            </a:r>
            <a:r>
              <a:rPr lang="en-US" sz="3500" i="1" dirty="0" smtClean="0">
                <a:solidFill>
                  <a:schemeClr val="bg1"/>
                </a:solidFill>
              </a:rPr>
              <a:t>belong </a:t>
            </a:r>
            <a:r>
              <a:rPr lang="en-US" sz="3500" dirty="0" smtClean="0">
                <a:solidFill>
                  <a:schemeClr val="bg1"/>
                </a:solidFill>
              </a:rPr>
              <a:t>to one another.</a:t>
            </a:r>
          </a:p>
          <a:p>
            <a:pPr lvl="0" algn="ctr">
              <a:spcBef>
                <a:spcPct val="20000"/>
              </a:spcBef>
            </a:pPr>
            <a:r>
              <a:rPr lang="en-US" sz="3500" dirty="0" smtClean="0">
                <a:solidFill>
                  <a:schemeClr val="bg1"/>
                </a:solidFill>
              </a:rPr>
              <a:t>Adam: “bone of my bones and flesh of my flesh” (Gen. 2:23) </a:t>
            </a:r>
          </a:p>
          <a:p>
            <a:pPr lvl="0" algn="ctr">
              <a:spcBef>
                <a:spcPct val="20000"/>
              </a:spcBef>
            </a:pPr>
            <a:r>
              <a:rPr lang="en-US" sz="3500" dirty="0" err="1" smtClean="0">
                <a:solidFill>
                  <a:schemeClr val="bg1"/>
                </a:solidFill>
              </a:rPr>
              <a:t>Laban</a:t>
            </a:r>
            <a:r>
              <a:rPr lang="en-US" sz="3500" dirty="0" smtClean="0">
                <a:solidFill>
                  <a:schemeClr val="bg1"/>
                </a:solidFill>
              </a:rPr>
              <a:t>: of his nephew, Jacob (Gen. 29:14)</a:t>
            </a:r>
          </a:p>
          <a:p>
            <a:pPr lvl="0" algn="ctr">
              <a:spcBef>
                <a:spcPct val="20000"/>
              </a:spcBef>
            </a:pPr>
            <a:r>
              <a:rPr kumimoji="0" lang="en-US" sz="3500" b="0" i="0" u="none" strike="noStrike" kern="1200" cap="none" spc="0" normalizeH="0" baseline="0" noProof="0" dirty="0" smtClean="0">
                <a:ln>
                  <a:noFill/>
                </a:ln>
                <a:solidFill>
                  <a:schemeClr val="bg1"/>
                </a:solidFill>
                <a:effectLst/>
                <a:uLnTx/>
                <a:uFillTx/>
                <a:latin typeface="+mn-lt"/>
                <a:ea typeface="+mn-ea"/>
                <a:cs typeface="+mn-cs"/>
              </a:rPr>
              <a:t>David:</a:t>
            </a:r>
            <a:r>
              <a:rPr lang="en-US" sz="3500" dirty="0" smtClean="0">
                <a:solidFill>
                  <a:schemeClr val="bg1"/>
                </a:solidFill>
              </a:rPr>
              <a:t> “You are my brethren, you are my bone and my flesh” (2 Sam. 19:12)</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Family Is</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33801"/>
            <a:ext cx="8229600" cy="2845556"/>
          </a:xfrm>
          <a:prstGeom prst="rect">
            <a:avLst/>
          </a:prstGeom>
        </p:spPr>
        <p:txBody>
          <a:bodyPr vert="horz" lIns="91440" tIns="45720" rIns="91440" bIns="0" rtlCol="0" anchor="t">
            <a:normAutofit fontScale="92500"/>
          </a:bodyPr>
          <a:lstStyle/>
          <a:p>
            <a:pPr lvl="0" algn="ctr">
              <a:spcBef>
                <a:spcPct val="20000"/>
              </a:spcBef>
            </a:pPr>
            <a:r>
              <a:rPr lang="en-US" sz="3500" dirty="0" smtClean="0">
                <a:solidFill>
                  <a:schemeClr val="bg1"/>
                </a:solidFill>
              </a:rPr>
              <a:t>Death—“gathered to his people” (Gen. 25:8, 17; 35:29; 49:33; Num. 20:24, 26; Deut. 32:50; cf. Gen. 49:29; Num. 27:13; 31:2; Judg. 2:10) </a:t>
            </a:r>
          </a:p>
          <a:p>
            <a:pPr lvl="0" algn="ctr">
              <a:spcBef>
                <a:spcPct val="20000"/>
              </a:spcBef>
            </a:pPr>
            <a:r>
              <a:rPr lang="en-US" sz="3500" dirty="0" smtClean="0">
                <a:solidFill>
                  <a:schemeClr val="bg1"/>
                </a:solidFill>
              </a:rPr>
              <a:t>Not burial—cf. Aaron (Mt. </a:t>
            </a:r>
            <a:r>
              <a:rPr lang="en-US" sz="3500" dirty="0" err="1" smtClean="0">
                <a:solidFill>
                  <a:schemeClr val="bg1"/>
                </a:solidFill>
              </a:rPr>
              <a:t>Hor</a:t>
            </a:r>
            <a:r>
              <a:rPr lang="en-US" sz="3500" dirty="0" smtClean="0">
                <a:solidFill>
                  <a:schemeClr val="bg1"/>
                </a:solidFill>
              </a:rPr>
              <a:t>, Num. 20:24-28)</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Family Is</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33801"/>
            <a:ext cx="8229600" cy="2129527"/>
          </a:xfrm>
          <a:prstGeom prst="rect">
            <a:avLst/>
          </a:prstGeom>
        </p:spPr>
        <p:txBody>
          <a:bodyPr vert="horz" lIns="91440" tIns="45720" rIns="91440" bIns="0" rtlCol="0" anchor="ctr">
            <a:normAutofit/>
          </a:bodyPr>
          <a:lstStyle/>
          <a:p>
            <a:pPr lvl="0" algn="ctr">
              <a:spcBef>
                <a:spcPct val="20000"/>
              </a:spcBef>
            </a:pPr>
            <a:r>
              <a:rPr lang="en-US" sz="3500" dirty="0" smtClean="0">
                <a:solidFill>
                  <a:schemeClr val="bg1"/>
                </a:solidFill>
              </a:rPr>
              <a:t>A picture of a place we belong after death where our “people” are waiting for us</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Family Is</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pPr>
            <a:r>
              <a:rPr lang="en-US" sz="3500" dirty="0" smtClean="0">
                <a:solidFill>
                  <a:schemeClr val="bg1"/>
                </a:solidFill>
              </a:rPr>
              <a:t>“A man travels the world over in search of what he needs and returns home to find it”</a:t>
            </a:r>
          </a:p>
          <a:p>
            <a:pPr lvl="0" algn="r">
              <a:spcBef>
                <a:spcPct val="20000"/>
              </a:spcBef>
            </a:pPr>
            <a:r>
              <a:rPr lang="en-US" sz="3300" dirty="0" smtClean="0">
                <a:solidFill>
                  <a:schemeClr val="bg1"/>
                </a:solidFill>
              </a:rPr>
              <a:t>George Augustus Moore</a:t>
            </a:r>
          </a:p>
          <a:p>
            <a:pPr lvl="0" algn="r">
              <a:spcBef>
                <a:spcPct val="20000"/>
              </a:spcBef>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19</a:t>
            </a:r>
            <a:r>
              <a:rPr kumimoji="0" lang="en-US" sz="2200" b="0" i="0" u="none" strike="noStrike" kern="1200" cap="none" spc="0" normalizeH="0" baseline="30000" noProof="0" dirty="0" smtClean="0">
                <a:ln>
                  <a:noFill/>
                </a:ln>
                <a:solidFill>
                  <a:schemeClr val="bg1"/>
                </a:solidFill>
                <a:effectLst/>
                <a:uLnTx/>
                <a:uFillTx/>
                <a:latin typeface="+mn-lt"/>
                <a:ea typeface="+mn-ea"/>
                <a:cs typeface="+mn-cs"/>
              </a:rPr>
              <a:t>th</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 Century</a:t>
            </a:r>
            <a:r>
              <a:rPr kumimoji="0" lang="en-US" sz="2200" b="0" i="0" u="none" strike="noStrike" kern="1200" cap="none" spc="0" normalizeH="0" noProof="0" dirty="0" smtClean="0">
                <a:ln>
                  <a:noFill/>
                </a:ln>
                <a:solidFill>
                  <a:schemeClr val="bg1"/>
                </a:solidFill>
                <a:effectLst/>
                <a:uLnTx/>
                <a:uFillTx/>
                <a:latin typeface="+mn-lt"/>
                <a:ea typeface="+mn-ea"/>
                <a:cs typeface="+mn-cs"/>
              </a:rPr>
              <a:t> Novelist</a:t>
            </a:r>
          </a:p>
          <a:p>
            <a:pPr lvl="0" algn="r">
              <a:spcBef>
                <a:spcPct val="20000"/>
              </a:spcBef>
            </a:pPr>
            <a:r>
              <a:rPr lang="en-US" sz="2200" baseline="0" dirty="0" smtClean="0">
                <a:solidFill>
                  <a:schemeClr val="bg1"/>
                </a:solidFill>
              </a:rPr>
              <a:t>From</a:t>
            </a:r>
            <a:r>
              <a:rPr lang="en-US" sz="2200" dirty="0" smtClean="0">
                <a:solidFill>
                  <a:schemeClr val="bg1"/>
                </a:solidFill>
              </a:rPr>
              <a:t> </a:t>
            </a:r>
            <a:r>
              <a:rPr lang="en-US" sz="2200" i="1" dirty="0" smtClean="0">
                <a:solidFill>
                  <a:schemeClr val="bg1"/>
                </a:solidFill>
              </a:rPr>
              <a:t>The Brook </a:t>
            </a:r>
            <a:r>
              <a:rPr lang="en-US" sz="2200" i="1" dirty="0" err="1" smtClean="0">
                <a:solidFill>
                  <a:schemeClr val="bg1"/>
                </a:solidFill>
              </a:rPr>
              <a:t>Kerith</a:t>
            </a:r>
            <a:r>
              <a:rPr lang="en-US" sz="2200" i="1" dirty="0" smtClean="0">
                <a:solidFill>
                  <a:schemeClr val="bg1"/>
                </a:solidFill>
              </a:rPr>
              <a:t>: A Syrian Story</a:t>
            </a:r>
            <a:endParaRPr kumimoji="0" lang="en-US" sz="2200" b="0" i="1"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Our Things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0" rIns="91440" bIns="0" rtlCol="0" anchor="ctr">
            <a:normAutofit fontScale="92500"/>
          </a:bodyPr>
          <a:lstStyle/>
          <a:p>
            <a:pPr lvl="0" algn="ctr">
              <a:spcBef>
                <a:spcPct val="20000"/>
              </a:spcBef>
              <a:spcAft>
                <a:spcPts val="600"/>
              </a:spcAft>
            </a:pPr>
            <a:r>
              <a:rPr lang="en-US" sz="3500" dirty="0" smtClean="0">
                <a:solidFill>
                  <a:schemeClr val="bg1"/>
                </a:solidFill>
              </a:rPr>
              <a:t>Abraham took from Haran “all their possessions that they had gathered” (Gen. 12:5).</a:t>
            </a:r>
          </a:p>
          <a:p>
            <a:pPr lvl="0" algn="ctr">
              <a:spcBef>
                <a:spcPct val="20000"/>
              </a:spcBef>
            </a:pPr>
            <a:r>
              <a:rPr kumimoji="0" lang="en-US" sz="3500" b="0" u="none" strike="noStrike" kern="1200" cap="none" spc="0" normalizeH="0" baseline="0" noProof="0" dirty="0" smtClean="0">
                <a:ln>
                  <a:noFill/>
                </a:ln>
                <a:solidFill>
                  <a:schemeClr val="bg1"/>
                </a:solidFill>
                <a:effectLst/>
                <a:uLnTx/>
                <a:uFillTx/>
                <a:latin typeface="+mn-lt"/>
                <a:ea typeface="+mn-ea"/>
                <a:cs typeface="+mn-cs"/>
              </a:rPr>
              <a:t>Lot and Abraham</a:t>
            </a:r>
            <a:r>
              <a:rPr kumimoji="0" lang="en-US" sz="3500" b="0" u="none" strike="noStrike" kern="1200" cap="none" spc="0" normalizeH="0" noProof="0" dirty="0" smtClean="0">
                <a:ln>
                  <a:noFill/>
                </a:ln>
                <a:solidFill>
                  <a:schemeClr val="bg1"/>
                </a:solidFill>
                <a:effectLst/>
                <a:uLnTx/>
                <a:uFillTx/>
                <a:latin typeface="+mn-lt"/>
                <a:ea typeface="+mn-ea"/>
                <a:cs typeface="+mn-cs"/>
              </a:rPr>
              <a:t> </a:t>
            </a:r>
            <a:r>
              <a:rPr lang="en-US" sz="3500" dirty="0" smtClean="0">
                <a:solidFill>
                  <a:schemeClr val="bg1"/>
                </a:solidFill>
              </a:rPr>
              <a:t>separated when “their possessions were so great that they could not dwell together” (Gen. 13:6). </a:t>
            </a:r>
            <a:endParaRPr kumimoji="0" lang="en-US" sz="22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Our Things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2"/>
            <a:ext cx="8229600" cy="1999476"/>
          </a:xfrm>
          <a:prstGeom prst="rect">
            <a:avLst/>
          </a:prstGeom>
        </p:spPr>
        <p:txBody>
          <a:bodyPr vert="horz" lIns="91440" tIns="0" rIns="91440" bIns="0" numCol="3" rtlCol="0" anchor="ctr">
            <a:noAutofit/>
          </a:bodyPr>
          <a:lstStyle/>
          <a:p>
            <a:pPr lvl="0" algn="ctr">
              <a:spcBef>
                <a:spcPct val="20000"/>
              </a:spcBef>
              <a:spcAft>
                <a:spcPts val="600"/>
              </a:spcAft>
            </a:pPr>
            <a:r>
              <a:rPr lang="en-US" sz="3500" dirty="0" smtClean="0">
                <a:solidFill>
                  <a:schemeClr val="bg1"/>
                </a:solidFill>
              </a:rPr>
              <a:t>Clothes</a:t>
            </a:r>
          </a:p>
          <a:p>
            <a:pPr lvl="0" algn="ctr">
              <a:spcBef>
                <a:spcPct val="20000"/>
              </a:spcBef>
              <a:spcAft>
                <a:spcPts val="600"/>
              </a:spcAft>
            </a:pPr>
            <a:r>
              <a:rPr lang="en-US" sz="3500" dirty="0" smtClean="0">
                <a:solidFill>
                  <a:schemeClr val="bg1"/>
                </a:solidFill>
              </a:rPr>
              <a:t>Food </a:t>
            </a:r>
          </a:p>
          <a:p>
            <a:pPr lvl="0" algn="ctr">
              <a:spcBef>
                <a:spcPct val="20000"/>
              </a:spcBef>
              <a:spcAft>
                <a:spcPts val="600"/>
              </a:spcAft>
            </a:pPr>
            <a:r>
              <a:rPr lang="en-US" sz="3500" dirty="0" smtClean="0">
                <a:solidFill>
                  <a:schemeClr val="bg1"/>
                </a:solidFill>
              </a:rPr>
              <a:t>Toiletries</a:t>
            </a:r>
          </a:p>
          <a:p>
            <a:pPr lvl="0" algn="ctr">
              <a:spcBef>
                <a:spcPct val="20000"/>
              </a:spcBef>
              <a:spcAft>
                <a:spcPts val="600"/>
              </a:spcAft>
            </a:pPr>
            <a:r>
              <a:rPr lang="en-US" sz="3500" dirty="0" smtClean="0">
                <a:solidFill>
                  <a:schemeClr val="bg1"/>
                </a:solidFill>
              </a:rPr>
              <a:t>Bedding</a:t>
            </a:r>
          </a:p>
          <a:p>
            <a:pPr lvl="0" algn="ctr">
              <a:spcBef>
                <a:spcPct val="20000"/>
              </a:spcBef>
              <a:spcAft>
                <a:spcPts val="600"/>
              </a:spcAft>
            </a:pPr>
            <a:r>
              <a:rPr lang="en-US" sz="3500" dirty="0" smtClean="0">
                <a:solidFill>
                  <a:schemeClr val="bg1"/>
                </a:solidFill>
              </a:rPr>
              <a:t>Tools</a:t>
            </a:r>
          </a:p>
          <a:p>
            <a:pPr lvl="0" algn="ctr">
              <a:spcBef>
                <a:spcPct val="20000"/>
              </a:spcBef>
              <a:spcAft>
                <a:spcPts val="600"/>
              </a:spcAft>
            </a:pPr>
            <a:r>
              <a:rPr lang="en-US" sz="3500" dirty="0" smtClean="0">
                <a:solidFill>
                  <a:schemeClr val="bg1"/>
                </a:solidFill>
              </a:rPr>
              <a:t>Books</a:t>
            </a:r>
          </a:p>
          <a:p>
            <a:pPr lvl="0" algn="ctr">
              <a:spcBef>
                <a:spcPct val="20000"/>
              </a:spcBef>
              <a:spcAft>
                <a:spcPts val="600"/>
              </a:spcAft>
            </a:pPr>
            <a:r>
              <a:rPr lang="en-US" sz="3500" dirty="0" smtClean="0">
                <a:solidFill>
                  <a:schemeClr val="bg1"/>
                </a:solidFill>
              </a:rPr>
              <a:t>Games</a:t>
            </a:r>
          </a:p>
          <a:p>
            <a:pPr lvl="0" algn="ctr">
              <a:spcBef>
                <a:spcPct val="20000"/>
              </a:spcBef>
              <a:spcAft>
                <a:spcPts val="600"/>
              </a:spcAft>
            </a:pPr>
            <a:r>
              <a:rPr lang="en-US" sz="3500" dirty="0" smtClean="0">
                <a:solidFill>
                  <a:schemeClr val="bg1"/>
                </a:solidFill>
              </a:rPr>
              <a:t>Photos</a:t>
            </a:r>
          </a:p>
          <a:p>
            <a:pPr lvl="0" algn="ctr">
              <a:spcBef>
                <a:spcPct val="20000"/>
              </a:spcBef>
              <a:spcAft>
                <a:spcPts val="600"/>
              </a:spcAft>
            </a:pPr>
            <a:r>
              <a:rPr lang="en-US" sz="3500" dirty="0" smtClean="0">
                <a:solidFill>
                  <a:schemeClr val="bg1"/>
                </a:solidFill>
              </a:rPr>
              <a:t>Mementos </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Our Things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6" name="TextBox 5"/>
          <p:cNvSpPr txBox="1"/>
          <p:nvPr/>
        </p:nvSpPr>
        <p:spPr>
          <a:xfrm>
            <a:off x="689093" y="5944388"/>
            <a:ext cx="7769191" cy="584776"/>
          </a:xfrm>
          <a:prstGeom prst="rect">
            <a:avLst/>
          </a:prstGeom>
          <a:noFill/>
        </p:spPr>
        <p:txBody>
          <a:bodyPr wrap="square" rtlCol="0">
            <a:spAutoFit/>
          </a:bodyPr>
          <a:lstStyle/>
          <a:p>
            <a:pPr algn="ctr"/>
            <a:r>
              <a:rPr lang="en-US" sz="3200" dirty="0" smtClean="0">
                <a:solidFill>
                  <a:schemeClr val="bg1"/>
                </a:solidFill>
              </a:rPr>
              <a:t>Are kept where we call “home”</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0" rIns="91440" bIns="0" rtlCol="0" anchor="ctr">
            <a:normAutofit/>
          </a:bodyPr>
          <a:lstStyle/>
          <a:p>
            <a:pPr lvl="0" algn="ctr">
              <a:spcBef>
                <a:spcPct val="20000"/>
              </a:spcBef>
              <a:spcAft>
                <a:spcPts val="600"/>
              </a:spcAft>
            </a:pPr>
            <a:r>
              <a:rPr lang="en-US" sz="3500" dirty="0" smtClean="0">
                <a:solidFill>
                  <a:schemeClr val="bg1"/>
                </a:solidFill>
              </a:rPr>
              <a:t>We must not consider the things our </a:t>
            </a:r>
            <a:r>
              <a:rPr lang="en-US" sz="3500" i="1" dirty="0" smtClean="0">
                <a:solidFill>
                  <a:schemeClr val="bg1"/>
                </a:solidFill>
              </a:rPr>
              <a:t>home</a:t>
            </a:r>
            <a:r>
              <a:rPr lang="en-US" sz="3500" dirty="0" smtClean="0">
                <a:solidFill>
                  <a:schemeClr val="bg1"/>
                </a:solidFill>
              </a:rPr>
              <a:t>.</a:t>
            </a:r>
          </a:p>
          <a:p>
            <a:pPr lvl="0" algn="ctr">
              <a:spcBef>
                <a:spcPct val="20000"/>
              </a:spcBef>
            </a:pPr>
            <a:r>
              <a:rPr lang="en-US" sz="3500" dirty="0" smtClean="0">
                <a:solidFill>
                  <a:schemeClr val="bg1"/>
                </a:solidFill>
              </a:rPr>
              <a:t>Job had all of his things taken from him (Job 1:3, 10, 20-21), but saw his home in God (Job 1:22).</a:t>
            </a:r>
            <a:endParaRPr kumimoji="0" lang="en-US" sz="22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Our Things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0" rIns="91440" bIns="0" rtlCol="0" anchor="ctr">
            <a:normAutofit fontScale="92500" lnSpcReduction="10000"/>
          </a:bodyPr>
          <a:lstStyle/>
          <a:p>
            <a:pPr lvl="0" algn="ctr">
              <a:spcBef>
                <a:spcPct val="20000"/>
              </a:spcBef>
              <a:spcAft>
                <a:spcPts val="600"/>
              </a:spcAft>
            </a:pPr>
            <a:r>
              <a:rPr lang="en-US" sz="3500" dirty="0" smtClean="0">
                <a:solidFill>
                  <a:schemeClr val="bg1"/>
                </a:solidFill>
              </a:rPr>
              <a:t>“Lay up for yourselves treasures in heaven” (Matt. 6:20)</a:t>
            </a:r>
          </a:p>
          <a:p>
            <a:pPr lvl="0" algn="ctr">
              <a:spcBef>
                <a:spcPct val="20000"/>
              </a:spcBef>
              <a:spcAft>
                <a:spcPts val="600"/>
              </a:spcAft>
            </a:pPr>
            <a:r>
              <a:rPr lang="en-US" sz="3500" dirty="0" smtClean="0">
                <a:solidFill>
                  <a:schemeClr val="bg1"/>
                </a:solidFill>
              </a:rPr>
              <a:t>An Israelites’ allotment was his “possession” (Lev. 14:34; 25:10; 25:24; et al.).</a:t>
            </a:r>
          </a:p>
          <a:p>
            <a:pPr lvl="0" algn="ctr">
              <a:spcBef>
                <a:spcPct val="20000"/>
              </a:spcBef>
              <a:spcAft>
                <a:spcPts val="600"/>
              </a:spcAft>
            </a:pPr>
            <a:r>
              <a:rPr lang="en-US" sz="3500" dirty="0" smtClean="0">
                <a:solidFill>
                  <a:schemeClr val="bg1"/>
                </a:solidFill>
              </a:rPr>
              <a:t> “You have a better and an enduring possession for yourselves in heaven” (Heb. 10:34)</a:t>
            </a:r>
            <a:endParaRPr kumimoji="0" lang="en-US" sz="22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Our Things Are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4012462"/>
            <a:ext cx="8229600" cy="2215636"/>
          </a:xfrm>
          <a:prstGeom prst="rect">
            <a:avLst/>
          </a:prstGeom>
        </p:spPr>
        <p:txBody>
          <a:bodyPr vert="horz" lIns="91440" tIns="45720" rIns="91440" bIns="45720" numCol="2" rtlCol="0" anchor="ctr">
            <a:noAutofit/>
          </a:bodyPr>
          <a:lstStyle/>
          <a:p>
            <a:pPr lvl="0" algn="ctr">
              <a:spcBef>
                <a:spcPct val="20000"/>
              </a:spcBef>
              <a:spcAft>
                <a:spcPts val="1200"/>
              </a:spcAft>
            </a:pPr>
            <a:r>
              <a:rPr lang="en-US" sz="3300" dirty="0" smtClean="0">
                <a:solidFill>
                  <a:schemeClr val="bg1"/>
                </a:solidFill>
              </a:rPr>
              <a:t>A tent (Gen. 4:20) </a:t>
            </a:r>
          </a:p>
          <a:p>
            <a:pPr lvl="0" algn="ctr">
              <a:spcBef>
                <a:spcPct val="20000"/>
              </a:spcBef>
              <a:spcAft>
                <a:spcPts val="1200"/>
              </a:spcAft>
            </a:pPr>
            <a:r>
              <a:rPr lang="en-US" sz="3300" dirty="0" smtClean="0">
                <a:solidFill>
                  <a:schemeClr val="bg1"/>
                </a:solidFill>
              </a:rPr>
              <a:t>A booth (Lev. 23:42) </a:t>
            </a:r>
          </a:p>
          <a:p>
            <a:pPr lvl="0" algn="ctr">
              <a:spcBef>
                <a:spcPct val="20000"/>
              </a:spcBef>
            </a:pPr>
            <a:r>
              <a:rPr lang="en-US" sz="3300" dirty="0" smtClean="0">
                <a:solidFill>
                  <a:schemeClr val="bg1"/>
                </a:solidFill>
              </a:rPr>
              <a:t>A cave (Gen. 19:30) </a:t>
            </a:r>
          </a:p>
          <a:p>
            <a:pPr lvl="0" algn="ctr">
              <a:spcBef>
                <a:spcPct val="20000"/>
              </a:spcBef>
            </a:pPr>
            <a:r>
              <a:rPr lang="en-US" sz="3300" dirty="0" smtClean="0">
                <a:solidFill>
                  <a:schemeClr val="bg1"/>
                </a:solidFill>
              </a:rPr>
              <a:t>“Houses of clay” (Job 4:19)</a:t>
            </a:r>
          </a:p>
          <a:p>
            <a:pPr lvl="0" algn="ctr">
              <a:spcBef>
                <a:spcPct val="20000"/>
              </a:spcBef>
            </a:pPr>
            <a:r>
              <a:rPr lang="en-US" sz="3300" dirty="0" smtClean="0">
                <a:solidFill>
                  <a:schemeClr val="bg1"/>
                </a:solidFill>
              </a:rPr>
              <a:t>Or stone, plaster, and timber (Lev. 14:45)</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We Live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buNone/>
            </a:pPr>
            <a:r>
              <a:rPr lang="en-US" dirty="0" smtClean="0">
                <a:solidFill>
                  <a:schemeClr val="bg1"/>
                </a:solidFill>
              </a:rPr>
              <a:t>“…So we are always confident, knowing that while we are at home in the body we are absent from the Lord. For we walk by faith, not by sight. We are confident, yes, well pleased rather to be absent from the body and to be present with the Lord.” </a:t>
            </a:r>
          </a:p>
          <a:p>
            <a:pPr marL="0" indent="0" algn="r">
              <a:buNone/>
            </a:pPr>
            <a:r>
              <a:rPr lang="en-US" dirty="0" smtClean="0">
                <a:solidFill>
                  <a:schemeClr val="bg1"/>
                </a:solidFill>
              </a:rPr>
              <a:t>2 Corinthians 5:1-8, NKJV</a:t>
            </a:r>
          </a:p>
          <a:p>
            <a:pPr marL="0" indent="0">
              <a:buNone/>
            </a:pPr>
            <a:endParaRPr lang="en-US" dirty="0">
              <a:solidFill>
                <a:schemeClr val="bg1"/>
              </a:solidFill>
            </a:endParaRP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810075"/>
          </a:xfrm>
          <a:prstGeom prst="rect">
            <a:avLst/>
          </a:prstGeom>
        </p:spPr>
        <p:txBody>
          <a:bodyPr vert="horz" lIns="640080" tIns="45720" rIns="640080" bIns="45720" numCol="1" rtlCol="0" anchor="ctr">
            <a:noAutofit/>
          </a:bodyPr>
          <a:lstStyle/>
          <a:p>
            <a:pPr lvl="0" algn="ctr">
              <a:spcBef>
                <a:spcPct val="20000"/>
              </a:spcBef>
              <a:spcAft>
                <a:spcPts val="1200"/>
              </a:spcAft>
            </a:pPr>
            <a:r>
              <a:rPr lang="en-US" sz="3300" dirty="0" smtClean="0">
                <a:solidFill>
                  <a:schemeClr val="bg1"/>
                </a:solidFill>
              </a:rPr>
              <a:t>Home is where we sleep and eat and… </a:t>
            </a:r>
          </a:p>
          <a:p>
            <a:pPr lvl="0" algn="ctr">
              <a:spcBef>
                <a:spcPct val="20000"/>
              </a:spcBef>
              <a:spcAft>
                <a:spcPts val="1200"/>
              </a:spcAft>
            </a:pPr>
            <a:r>
              <a:rPr lang="en-US" sz="3300" i="1" dirty="0" smtClean="0">
                <a:solidFill>
                  <a:schemeClr val="bg1"/>
                </a:solidFill>
              </a:rPr>
              <a:t>“stay at home” </a:t>
            </a:r>
          </a:p>
          <a:p>
            <a:pPr lvl="0" algn="ctr">
              <a:spcBef>
                <a:spcPct val="20000"/>
              </a:spcBef>
              <a:spcAft>
                <a:spcPts val="1200"/>
              </a:spcAft>
            </a:pPr>
            <a:r>
              <a:rPr lang="en-US" sz="3300" dirty="0" smtClean="0">
                <a:solidFill>
                  <a:schemeClr val="bg1"/>
                </a:solidFill>
              </a:rPr>
              <a:t>It doesn’t have to be the place of our birth or family</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We Live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4417762"/>
            <a:ext cx="8229600" cy="1958945"/>
          </a:xfrm>
          <a:prstGeom prst="rect">
            <a:avLst/>
          </a:prstGeom>
        </p:spPr>
        <p:txBody>
          <a:bodyPr vert="horz" lIns="0" tIns="0" rIns="0" bIns="0" numCol="2" rtlCol="0" anchor="ctr">
            <a:noAutofit/>
          </a:bodyPr>
          <a:lstStyle/>
          <a:p>
            <a:pPr lvl="0" algn="ctr">
              <a:spcBef>
                <a:spcPct val="20000"/>
              </a:spcBef>
              <a:spcAft>
                <a:spcPts val="600"/>
              </a:spcAft>
            </a:pPr>
            <a:r>
              <a:rPr lang="en-US" sz="3100" dirty="0" smtClean="0">
                <a:solidFill>
                  <a:schemeClr val="bg1"/>
                </a:solidFill>
              </a:rPr>
              <a:t>Ur (Gen. 11:31) </a:t>
            </a:r>
          </a:p>
          <a:p>
            <a:pPr lvl="0" algn="ctr">
              <a:spcBef>
                <a:spcPct val="20000"/>
              </a:spcBef>
              <a:spcAft>
                <a:spcPts val="600"/>
              </a:spcAft>
            </a:pPr>
            <a:r>
              <a:rPr lang="en-US" sz="3100" dirty="0" smtClean="0">
                <a:solidFill>
                  <a:schemeClr val="bg1"/>
                </a:solidFill>
              </a:rPr>
              <a:t>Haran (Gen. 11:31)</a:t>
            </a:r>
          </a:p>
          <a:p>
            <a:pPr lvl="0" algn="ctr">
              <a:spcBef>
                <a:spcPct val="20000"/>
              </a:spcBef>
              <a:spcAft>
                <a:spcPts val="600"/>
              </a:spcAft>
            </a:pPr>
            <a:r>
              <a:rPr lang="en-US" sz="3100" dirty="0" smtClean="0">
                <a:solidFill>
                  <a:schemeClr val="bg1"/>
                </a:solidFill>
              </a:rPr>
              <a:t> Egypt (Gen. 12:10) </a:t>
            </a:r>
          </a:p>
          <a:p>
            <a:pPr lvl="0" algn="ctr">
              <a:spcBef>
                <a:spcPct val="20000"/>
              </a:spcBef>
              <a:spcAft>
                <a:spcPts val="600"/>
              </a:spcAft>
            </a:pPr>
            <a:r>
              <a:rPr lang="en-US" sz="3100" dirty="0" smtClean="0">
                <a:solidFill>
                  <a:schemeClr val="bg1"/>
                </a:solidFill>
              </a:rPr>
              <a:t>Hebron (Gen. 13:18) </a:t>
            </a:r>
          </a:p>
          <a:p>
            <a:pPr lvl="0" algn="ctr">
              <a:spcBef>
                <a:spcPct val="20000"/>
              </a:spcBef>
              <a:spcAft>
                <a:spcPts val="600"/>
              </a:spcAft>
            </a:pPr>
            <a:r>
              <a:rPr lang="en-US" sz="3100" dirty="0" err="1" smtClean="0">
                <a:solidFill>
                  <a:schemeClr val="bg1"/>
                </a:solidFill>
              </a:rPr>
              <a:t>Gerar</a:t>
            </a:r>
            <a:r>
              <a:rPr lang="en-US" sz="3100" dirty="0" smtClean="0">
                <a:solidFill>
                  <a:schemeClr val="bg1"/>
                </a:solidFill>
              </a:rPr>
              <a:t> (Gen. 20:1) </a:t>
            </a:r>
          </a:p>
          <a:p>
            <a:pPr lvl="0" algn="ctr">
              <a:spcBef>
                <a:spcPct val="20000"/>
              </a:spcBef>
              <a:spcAft>
                <a:spcPts val="600"/>
              </a:spcAft>
            </a:pPr>
            <a:r>
              <a:rPr lang="en-US" sz="3100" dirty="0" smtClean="0">
                <a:solidFill>
                  <a:schemeClr val="bg1"/>
                </a:solidFill>
              </a:rPr>
              <a:t>Beersheba (22:19)</a:t>
            </a:r>
            <a:endParaRPr kumimoji="0" lang="en-US" sz="31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We Live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6" name="Content Placeholder 2"/>
          <p:cNvSpPr txBox="1">
            <a:spLocks/>
          </p:cNvSpPr>
          <p:nvPr/>
        </p:nvSpPr>
        <p:spPr>
          <a:xfrm>
            <a:off x="457200" y="3596510"/>
            <a:ext cx="8229600" cy="821252"/>
          </a:xfrm>
          <a:prstGeom prst="rect">
            <a:avLst/>
          </a:prstGeom>
        </p:spPr>
        <p:txBody>
          <a:bodyPr vert="horz" lIns="640080" tIns="0" rIns="640080" bIns="0" numCol="1" rtlCol="0" anchor="t">
            <a:noAutofit/>
          </a:bodyPr>
          <a:lstStyle/>
          <a:p>
            <a:pPr lvl="0" algn="ctr">
              <a:spcBef>
                <a:spcPct val="20000"/>
              </a:spcBef>
              <a:spcAft>
                <a:spcPts val="600"/>
              </a:spcAft>
            </a:pPr>
            <a:r>
              <a:rPr lang="en-US" sz="4900" dirty="0" smtClean="0">
                <a:solidFill>
                  <a:schemeClr val="bg1"/>
                </a:solidFill>
              </a:rPr>
              <a:t>Abraham</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337227"/>
          </a:xfrm>
          <a:prstGeom prst="rect">
            <a:avLst/>
          </a:prstGeom>
        </p:spPr>
        <p:txBody>
          <a:bodyPr vert="horz" lIns="640080" tIns="45720" rIns="640080" bIns="45720" numCol="1" rtlCol="0" anchor="ctr">
            <a:noAutofit/>
          </a:bodyPr>
          <a:lstStyle/>
          <a:p>
            <a:pPr lvl="0" algn="ctr">
              <a:spcBef>
                <a:spcPct val="20000"/>
              </a:spcBef>
              <a:spcAft>
                <a:spcPts val="1200"/>
              </a:spcAft>
            </a:pPr>
            <a:r>
              <a:rPr lang="en-US" sz="4000" dirty="0" smtClean="0">
                <a:solidFill>
                  <a:schemeClr val="bg1"/>
                </a:solidFill>
              </a:rPr>
              <a:t>“He waited for the city which has foundations, whose builder and maker is God” (Heb. 11:10)</a:t>
            </a:r>
            <a:endParaRPr kumimoji="0" lang="en-US" sz="4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Home Is Where We Live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Home Is Where We Relax and Recuperate</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6" name="Content Placeholder 2"/>
          <p:cNvSpPr txBox="1">
            <a:spLocks/>
          </p:cNvSpPr>
          <p:nvPr/>
        </p:nvSpPr>
        <p:spPr>
          <a:xfrm>
            <a:off x="457200" y="3596509"/>
            <a:ext cx="8229600" cy="2455959"/>
          </a:xfrm>
          <a:prstGeom prst="rect">
            <a:avLst/>
          </a:prstGeom>
        </p:spPr>
        <p:txBody>
          <a:bodyPr vert="horz" lIns="91440" tIns="45720" rIns="91440" bIns="45720" rtlCol="0" anchor="ctr">
            <a:normAutofit/>
          </a:bodyPr>
          <a:lstStyle/>
          <a:p>
            <a:pPr lvl="0" algn="ctr">
              <a:spcBef>
                <a:spcPct val="20000"/>
              </a:spcBef>
            </a:pPr>
            <a:r>
              <a:rPr lang="en-US" sz="3900" dirty="0" smtClean="0">
                <a:solidFill>
                  <a:schemeClr val="bg1"/>
                </a:solidFill>
              </a:rPr>
              <a:t>“Make yourself at home”</a:t>
            </a:r>
          </a:p>
          <a:p>
            <a:pPr lvl="0" algn="ctr">
              <a:spcBef>
                <a:spcPct val="20000"/>
              </a:spcBef>
            </a:pPr>
            <a:r>
              <a:rPr lang="en-US" sz="3900" i="1" dirty="0" smtClean="0">
                <a:solidFill>
                  <a:schemeClr val="bg1"/>
                </a:solidFill>
              </a:rPr>
              <a:t>“I want you to feel comfortable, at ease, and relaxed”</a:t>
            </a:r>
            <a:endParaRPr kumimoji="0" lang="en-US" sz="39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bldLvl="2"/>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Home Is Where We Relax and Recuperate</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7" name="Content Placeholder 2"/>
          <p:cNvSpPr txBox="1">
            <a:spLocks/>
          </p:cNvSpPr>
          <p:nvPr/>
        </p:nvSpPr>
        <p:spPr>
          <a:xfrm>
            <a:off x="457200" y="3596509"/>
            <a:ext cx="8229600" cy="2969338"/>
          </a:xfrm>
          <a:prstGeom prst="rect">
            <a:avLst/>
          </a:prstGeom>
        </p:spPr>
        <p:txBody>
          <a:bodyPr vert="horz" lIns="91440" tIns="45720" rIns="91440" bIns="45720" rtlCol="0" anchor="t">
            <a:normAutofit/>
          </a:bodyPr>
          <a:lstStyle/>
          <a:p>
            <a:pPr lvl="0" algn="ctr">
              <a:spcBef>
                <a:spcPct val="20000"/>
              </a:spcBef>
            </a:pPr>
            <a:r>
              <a:rPr lang="en-US" sz="3900" dirty="0" smtClean="0">
                <a:solidFill>
                  <a:schemeClr val="bg1"/>
                </a:solidFill>
              </a:rPr>
              <a:t>“Be hospitable to one another without grumbling” (1 Pet. 4:9)</a:t>
            </a:r>
          </a:p>
          <a:p>
            <a:pPr lvl="0" algn="ctr">
              <a:spcBef>
                <a:spcPct val="20000"/>
              </a:spcBef>
            </a:pPr>
            <a:r>
              <a:rPr lang="en-US" sz="3900" i="1" dirty="0" smtClean="0">
                <a:solidFill>
                  <a:schemeClr val="bg1"/>
                </a:solidFill>
              </a:rPr>
              <a:t>Help those who enter our home feel comfortable, welcomed, and at ease.</a:t>
            </a:r>
            <a:endParaRPr kumimoji="0" lang="en-US" sz="39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Home Is Where We Relax and Recuperate</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7" name="Content Placeholder 2"/>
          <p:cNvSpPr txBox="1">
            <a:spLocks/>
          </p:cNvSpPr>
          <p:nvPr/>
        </p:nvSpPr>
        <p:spPr>
          <a:xfrm>
            <a:off x="457200" y="3596509"/>
            <a:ext cx="8229600" cy="2969338"/>
          </a:xfrm>
          <a:prstGeom prst="rect">
            <a:avLst/>
          </a:prstGeom>
        </p:spPr>
        <p:txBody>
          <a:bodyPr vert="horz" lIns="91440" tIns="45720" rIns="91440" bIns="45720" rtlCol="0" anchor="t">
            <a:noAutofit/>
          </a:bodyPr>
          <a:lstStyle/>
          <a:p>
            <a:pPr lvl="0" algn="ctr">
              <a:spcBef>
                <a:spcPct val="20000"/>
              </a:spcBef>
              <a:spcAft>
                <a:spcPts val="1200"/>
              </a:spcAft>
            </a:pPr>
            <a:r>
              <a:rPr lang="en-US" sz="3200" dirty="0" smtClean="0">
                <a:solidFill>
                  <a:schemeClr val="bg1"/>
                </a:solidFill>
              </a:rPr>
              <a:t>Abraham wanted the visiting angels to rest, eat, and “refresh” their hearts (Gen. 18:4-5).</a:t>
            </a:r>
          </a:p>
          <a:p>
            <a:pPr lvl="0" algn="ctr">
              <a:spcBef>
                <a:spcPct val="20000"/>
              </a:spcBef>
              <a:spcAft>
                <a:spcPts val="1200"/>
              </a:spcAft>
            </a:pPr>
            <a:r>
              <a:rPr lang="en-US" sz="3200" dirty="0" smtClean="0">
                <a:solidFill>
                  <a:schemeClr val="bg1"/>
                </a:solidFill>
              </a:rPr>
              <a:t>Hospitality draws its significance from the fact that home should be a refreshing place of nourishment, and rest</a:t>
            </a:r>
            <a:r>
              <a:rPr lang="en-US" sz="3200" i="1" dirty="0" smtClean="0">
                <a:solidFill>
                  <a:schemeClr val="bg1"/>
                </a:solidFill>
              </a:rPr>
              <a:t>.</a:t>
            </a:r>
            <a:endParaRPr kumimoji="0" lang="en-US" sz="32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Home Is Where We Relax and Recuperate</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7" name="Content Placeholder 2"/>
          <p:cNvSpPr txBox="1">
            <a:spLocks/>
          </p:cNvSpPr>
          <p:nvPr/>
        </p:nvSpPr>
        <p:spPr>
          <a:xfrm>
            <a:off x="457200" y="3596509"/>
            <a:ext cx="8229600" cy="2969338"/>
          </a:xfrm>
          <a:prstGeom prst="rect">
            <a:avLst/>
          </a:prstGeom>
        </p:spPr>
        <p:txBody>
          <a:bodyPr vert="horz" lIns="91440" tIns="45720" rIns="91440" bIns="45720" rtlCol="0" anchor="t">
            <a:noAutofit/>
          </a:bodyPr>
          <a:lstStyle/>
          <a:p>
            <a:pPr lvl="0" algn="ctr">
              <a:spcBef>
                <a:spcPct val="20000"/>
              </a:spcBef>
              <a:spcAft>
                <a:spcPts val="1200"/>
              </a:spcAft>
            </a:pPr>
            <a:r>
              <a:rPr lang="en-US" sz="3400" dirty="0" smtClean="0">
                <a:solidFill>
                  <a:schemeClr val="bg1"/>
                </a:solidFill>
              </a:rPr>
              <a:t>How important it is that these characteristics are found in our homes.</a:t>
            </a:r>
          </a:p>
          <a:p>
            <a:pPr lvl="0" algn="ctr">
              <a:spcBef>
                <a:spcPct val="20000"/>
              </a:spcBef>
              <a:spcAft>
                <a:spcPts val="1200"/>
              </a:spcAft>
            </a:pPr>
            <a:r>
              <a:rPr lang="en-US" sz="3400" dirty="0" smtClean="0">
                <a:solidFill>
                  <a:schemeClr val="bg1"/>
                </a:solidFill>
              </a:rPr>
              <a:t>We must not allow them to be places of stress and tension, or it will hinder how we view heaven</a:t>
            </a:r>
            <a:r>
              <a:rPr lang="en-US" sz="3400" i="1" dirty="0" smtClean="0">
                <a:solidFill>
                  <a:schemeClr val="bg1"/>
                </a:solidFill>
              </a:rPr>
              <a:t>.</a:t>
            </a:r>
            <a:endParaRPr kumimoji="0" lang="en-US" sz="34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Home Is Where We Relax and Recuperate</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
        <p:nvSpPr>
          <p:cNvPr id="7" name="Content Placeholder 2"/>
          <p:cNvSpPr txBox="1">
            <a:spLocks/>
          </p:cNvSpPr>
          <p:nvPr/>
        </p:nvSpPr>
        <p:spPr>
          <a:xfrm>
            <a:off x="457200" y="3596509"/>
            <a:ext cx="8229600" cy="2969338"/>
          </a:xfrm>
          <a:prstGeom prst="rect">
            <a:avLst/>
          </a:prstGeom>
        </p:spPr>
        <p:txBody>
          <a:bodyPr vert="horz" lIns="91440" tIns="45720" rIns="91440" bIns="45720" rtlCol="0" anchor="t">
            <a:noAutofit/>
          </a:bodyPr>
          <a:lstStyle/>
          <a:p>
            <a:pPr lvl="0" algn="ctr">
              <a:spcBef>
                <a:spcPct val="20000"/>
              </a:spcBef>
              <a:spcAft>
                <a:spcPts val="1200"/>
              </a:spcAft>
            </a:pPr>
            <a:r>
              <a:rPr lang="en-US" sz="3400" dirty="0" smtClean="0">
                <a:solidFill>
                  <a:schemeClr val="bg1"/>
                </a:solidFill>
              </a:rPr>
              <a:t>Heaven: “Rest from their labors, and their works follow them” (Rev. 14:10).</a:t>
            </a:r>
          </a:p>
          <a:p>
            <a:pPr lvl="0" algn="ctr">
              <a:spcBef>
                <a:spcPct val="20000"/>
              </a:spcBef>
              <a:spcAft>
                <a:spcPts val="1200"/>
              </a:spcAft>
            </a:pPr>
            <a:r>
              <a:rPr lang="en-US" sz="3400" dirty="0" smtClean="0">
                <a:solidFill>
                  <a:schemeClr val="bg1"/>
                </a:solidFill>
              </a:rPr>
              <a:t>“They shall neither hunger anymore nor thirst anymore; the sun shall not strike them, nor any heat” (Rev. 7:16)</a:t>
            </a:r>
            <a:r>
              <a:rPr lang="en-US" sz="3400" i="1" dirty="0" smtClean="0">
                <a:solidFill>
                  <a:schemeClr val="bg1"/>
                </a:solidFill>
              </a:rPr>
              <a:t>.</a:t>
            </a:r>
            <a:endParaRPr kumimoji="0" lang="en-US" sz="3400" b="0"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3023378"/>
          </a:xfrm>
          <a:prstGeom prst="rect">
            <a:avLst/>
          </a:prstGeom>
        </p:spPr>
        <p:txBody>
          <a:bodyPr vert="horz" lIns="91440" tIns="45720" rIns="91440" bIns="45720" rtlCol="0" anchor="t">
            <a:noAutofit/>
          </a:bodyPr>
          <a:lstStyle/>
          <a:p>
            <a:pPr lvl="0" algn="ctr">
              <a:spcBef>
                <a:spcPct val="20000"/>
              </a:spcBef>
              <a:spcAft>
                <a:spcPts val="1200"/>
              </a:spcAft>
            </a:pPr>
            <a:r>
              <a:rPr lang="en-US" sz="3000" dirty="0" err="1" smtClean="0">
                <a:solidFill>
                  <a:schemeClr val="bg1"/>
                </a:solidFill>
              </a:rPr>
              <a:t>Laban</a:t>
            </a:r>
            <a:r>
              <a:rPr lang="en-US" sz="3000" dirty="0" smtClean="0">
                <a:solidFill>
                  <a:schemeClr val="bg1"/>
                </a:solidFill>
              </a:rPr>
              <a:t>: “embraced him and kissed him, and brought him to his house” (Gen. 29:13)</a:t>
            </a:r>
          </a:p>
          <a:p>
            <a:pPr lvl="0" algn="ctr">
              <a:spcBef>
                <a:spcPct val="20000"/>
              </a:spcBef>
              <a:spcAft>
                <a:spcPts val="1200"/>
              </a:spcAft>
            </a:pPr>
            <a:r>
              <a:rPr lang="en-US" sz="3000" dirty="0" smtClean="0">
                <a:solidFill>
                  <a:schemeClr val="bg1"/>
                </a:solidFill>
              </a:rPr>
              <a:t>Jacob to Joseph’s sons (Gen. 48:10)</a:t>
            </a:r>
          </a:p>
          <a:p>
            <a:pPr lvl="0" algn="ctr">
              <a:spcBef>
                <a:spcPct val="20000"/>
              </a:spcBef>
              <a:spcAft>
                <a:spcPts val="1200"/>
              </a:spcAft>
            </a:pPr>
            <a:r>
              <a:rPr kumimoji="0" lang="en-US" sz="3000" b="0" u="none" strike="noStrike" kern="1200" cap="none" spc="0" normalizeH="0" baseline="0" noProof="0" dirty="0" smtClean="0">
                <a:ln>
                  <a:noFill/>
                </a:ln>
                <a:solidFill>
                  <a:schemeClr val="bg1"/>
                </a:solidFill>
                <a:effectLst/>
                <a:uLnTx/>
                <a:uFillTx/>
                <a:latin typeface="+mn-lt"/>
                <a:ea typeface="+mn-ea"/>
                <a:cs typeface="+mn-cs"/>
              </a:rPr>
              <a:t>Elisha:</a:t>
            </a:r>
            <a:r>
              <a:rPr lang="en-US" sz="3000" dirty="0" smtClean="0">
                <a:solidFill>
                  <a:schemeClr val="bg1"/>
                </a:solidFill>
              </a:rPr>
              <a:t> “About this time next year you shall embrace a son” (2 Kings 4:16)</a:t>
            </a:r>
            <a:endParaRPr kumimoji="0" lang="en-US" sz="30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700" b="1" dirty="0" smtClean="0">
                <a:solidFill>
                  <a:schemeClr val="accent6">
                    <a:lumMod val="40000"/>
                    <a:lumOff val="60000"/>
                  </a:schemeClr>
                </a:solidFill>
                <a:latin typeface="Cambria"/>
                <a:ea typeface="Encode Sans"/>
                <a:cs typeface="Cambria"/>
                <a:sym typeface="Encode Sans"/>
              </a:rPr>
              <a:t>Home Is Where Love and Affection Are</a:t>
            </a:r>
            <a:endParaRPr sz="37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fade">
                                      <p:cBhvr>
                                        <p:cTn id="26" dur="1000"/>
                                        <p:tgtEl>
                                          <p:spTgt spid="22">
                                            <p:txEl>
                                              <p:pRg st="2" end="2"/>
                                            </p:txEl>
                                          </p:spTgt>
                                        </p:tgtEl>
                                      </p:cBhvr>
                                    </p:animEffect>
                                    <p:anim calcmode="lin" valueType="num">
                                      <p:cBhvr>
                                        <p:cTn id="2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P spid="4"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658608"/>
          </a:xfrm>
          <a:prstGeom prst="rect">
            <a:avLst/>
          </a:prstGeom>
        </p:spPr>
        <p:txBody>
          <a:bodyPr vert="horz" lIns="91440" tIns="45720" rIns="91440" bIns="45720" rtlCol="0" anchor="ctr">
            <a:noAutofit/>
          </a:bodyPr>
          <a:lstStyle/>
          <a:p>
            <a:pPr lvl="0" algn="ctr">
              <a:spcBef>
                <a:spcPct val="20000"/>
              </a:spcBef>
              <a:spcAft>
                <a:spcPts val="1200"/>
              </a:spcAft>
            </a:pPr>
            <a:r>
              <a:rPr lang="en-US" sz="3000" dirty="0" smtClean="0">
                <a:solidFill>
                  <a:schemeClr val="bg1"/>
                </a:solidFill>
              </a:rPr>
              <a:t>Home is where children are nursed, and a mother “comforts” her children as they are “carried upon her hip, and bounced upon her knees” (Isa. 66:12-13, ESV)</a:t>
            </a:r>
            <a:endParaRPr kumimoji="0" lang="en-US" sz="30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700" b="1" dirty="0" smtClean="0">
                <a:solidFill>
                  <a:schemeClr val="accent6">
                    <a:lumMod val="40000"/>
                    <a:lumOff val="60000"/>
                  </a:schemeClr>
                </a:solidFill>
                <a:latin typeface="Cambria"/>
                <a:ea typeface="Encode Sans"/>
                <a:cs typeface="Cambria"/>
                <a:sym typeface="Encode Sans"/>
              </a:rPr>
              <a:t>Home Is Where Love and Affection Are</a:t>
            </a:r>
            <a:endParaRPr sz="37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701995"/>
            <a:ext cx="8229600" cy="3850342"/>
          </a:xfrm>
          <a:prstGeom prst="rect">
            <a:avLst/>
          </a:prstGeom>
        </p:spPr>
        <p:txBody>
          <a:bodyPr vert="horz" lIns="91440" tIns="45720" rIns="91440" bIns="45720" rtlCol="0" anchor="t">
            <a:normAutofit/>
          </a:bodyPr>
          <a:lstStyle/>
          <a:p>
            <a:pPr lvl="0" algn="ctr">
              <a:spcBef>
                <a:spcPct val="20000"/>
              </a:spcBef>
              <a:spcAft>
                <a:spcPts val="600"/>
              </a:spcAft>
            </a:pPr>
            <a:r>
              <a:rPr lang="en-US" sz="4000" dirty="0" smtClean="0">
                <a:solidFill>
                  <a:schemeClr val="bg1"/>
                </a:solidFill>
              </a:rPr>
              <a:t>Few concepts are as universal</a:t>
            </a:r>
          </a:p>
          <a:p>
            <a:pPr lvl="0" algn="ctr">
              <a:spcBef>
                <a:spcPct val="20000"/>
              </a:spcBef>
              <a:spcAft>
                <a:spcPts val="600"/>
              </a:spcAft>
            </a:pPr>
            <a:r>
              <a:rPr lang="en-US" sz="4000" dirty="0" smtClean="0">
                <a:solidFill>
                  <a:schemeClr val="bg1"/>
                </a:solidFill>
              </a:rPr>
              <a:t>Few touch the heart &amp; soul so deeply</a:t>
            </a:r>
          </a:p>
          <a:p>
            <a:pPr lvl="0" algn="ctr">
              <a:spcBef>
                <a:spcPct val="20000"/>
              </a:spcBef>
              <a:spcAft>
                <a:spcPts val="600"/>
              </a:spcAft>
            </a:pPr>
            <a:r>
              <a:rPr lang="en-US" sz="4000" dirty="0" smtClean="0">
                <a:solidFill>
                  <a:schemeClr val="bg1"/>
                </a:solidFill>
              </a:rPr>
              <a:t>Few shape our sense of identity, belonging, and purpose more than the idea of home.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3036888"/>
          </a:xfrm>
          <a:prstGeom prst="rect">
            <a:avLst/>
          </a:prstGeom>
        </p:spPr>
        <p:txBody>
          <a:bodyPr vert="horz" lIns="91440" tIns="45720" rIns="91440" bIns="45720" rtlCol="0" anchor="ctr">
            <a:noAutofit/>
          </a:bodyPr>
          <a:lstStyle/>
          <a:p>
            <a:pPr lvl="0" algn="ctr">
              <a:spcAft>
                <a:spcPts val="600"/>
              </a:spcAft>
            </a:pPr>
            <a:r>
              <a:rPr lang="en-US" sz="2900" dirty="0" smtClean="0">
                <a:solidFill>
                  <a:schemeClr val="bg1"/>
                </a:solidFill>
              </a:rPr>
              <a:t>A bride to her husband:  “the wife of his bosom” (Deut. 28:54)</a:t>
            </a:r>
          </a:p>
          <a:p>
            <a:pPr lvl="0" algn="ctr">
              <a:spcAft>
                <a:spcPts val="600"/>
              </a:spcAft>
            </a:pPr>
            <a:r>
              <a:rPr lang="en-US" sz="2900" dirty="0" smtClean="0">
                <a:solidFill>
                  <a:schemeClr val="bg1"/>
                </a:solidFill>
              </a:rPr>
              <a:t>Groom to wife: “the husband of her bosom” (Deut. 28:56). </a:t>
            </a:r>
          </a:p>
          <a:p>
            <a:pPr lvl="0" algn="ctr">
              <a:spcAft>
                <a:spcPts val="600"/>
              </a:spcAft>
            </a:pPr>
            <a:r>
              <a:rPr lang="en-US" sz="2900" dirty="0" smtClean="0">
                <a:solidFill>
                  <a:schemeClr val="bg1"/>
                </a:solidFill>
              </a:rPr>
              <a:t>Taking of a child to the bosom (2 Sam. 12:3; Ruth 4:16; cf. John 1:18)</a:t>
            </a:r>
            <a:endParaRPr kumimoji="0" lang="en-US" sz="29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700" b="1" dirty="0" smtClean="0">
                <a:solidFill>
                  <a:schemeClr val="accent6">
                    <a:lumMod val="40000"/>
                    <a:lumOff val="60000"/>
                  </a:schemeClr>
                </a:solidFill>
                <a:latin typeface="Cambria"/>
                <a:ea typeface="Encode Sans"/>
                <a:cs typeface="Cambria"/>
                <a:sym typeface="Encode Sans"/>
              </a:rPr>
              <a:t>Home Is Where Love and Affection Are</a:t>
            </a:r>
            <a:endParaRPr sz="37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3036888"/>
          </a:xfrm>
          <a:prstGeom prst="rect">
            <a:avLst/>
          </a:prstGeom>
        </p:spPr>
        <p:txBody>
          <a:bodyPr vert="horz" lIns="91440" tIns="45720" rIns="91440" bIns="45720" rtlCol="0" anchor="ctr">
            <a:noAutofit/>
          </a:bodyPr>
          <a:lstStyle/>
          <a:p>
            <a:pPr lvl="0" algn="ctr">
              <a:spcAft>
                <a:spcPts val="1200"/>
              </a:spcAft>
            </a:pPr>
            <a:r>
              <a:rPr lang="en-US" sz="2900" dirty="0" smtClean="0">
                <a:solidFill>
                  <a:schemeClr val="bg1"/>
                </a:solidFill>
              </a:rPr>
              <a:t>“Abraham’s bosom” (Luke 16:22; cf. Babylonian Talmud, </a:t>
            </a:r>
            <a:r>
              <a:rPr lang="en-US" sz="2900" i="1" dirty="0" err="1" smtClean="0">
                <a:solidFill>
                  <a:schemeClr val="bg1"/>
                </a:solidFill>
              </a:rPr>
              <a:t>Kiddushin</a:t>
            </a:r>
            <a:r>
              <a:rPr lang="en-US" sz="2900" dirty="0" smtClean="0">
                <a:solidFill>
                  <a:schemeClr val="bg1"/>
                </a:solidFill>
              </a:rPr>
              <a:t> 72b)</a:t>
            </a:r>
          </a:p>
          <a:p>
            <a:pPr lvl="0" algn="ctr">
              <a:spcAft>
                <a:spcPts val="1200"/>
              </a:spcAft>
            </a:pPr>
            <a:r>
              <a:rPr lang="en-US" sz="2900" dirty="0" smtClean="0">
                <a:solidFill>
                  <a:schemeClr val="bg1"/>
                </a:solidFill>
              </a:rPr>
              <a:t>Not eternal home (cf. Rev. 20:13-14). </a:t>
            </a:r>
          </a:p>
          <a:p>
            <a:pPr lvl="0" algn="ctr">
              <a:spcAft>
                <a:spcPts val="1200"/>
              </a:spcAft>
            </a:pPr>
            <a:r>
              <a:rPr lang="en-US" sz="2900" dirty="0" smtClean="0">
                <a:solidFill>
                  <a:schemeClr val="bg1"/>
                </a:solidFill>
              </a:rPr>
              <a:t>Foreshadows the love, tenderness, and affection that will characterize eternal life</a:t>
            </a:r>
            <a:endParaRPr kumimoji="0" lang="en-US" sz="29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700" b="1" dirty="0" smtClean="0">
                <a:solidFill>
                  <a:schemeClr val="accent6">
                    <a:lumMod val="40000"/>
                    <a:lumOff val="60000"/>
                  </a:schemeClr>
                </a:solidFill>
                <a:latin typeface="Cambria"/>
                <a:ea typeface="Encode Sans"/>
                <a:cs typeface="Cambria"/>
                <a:sym typeface="Encode Sans"/>
              </a:rPr>
              <a:t>Home Is Where Love and Affection Are</a:t>
            </a:r>
            <a:endParaRPr sz="37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618079"/>
          </a:xfrm>
          <a:prstGeom prst="rect">
            <a:avLst/>
          </a:prstGeom>
        </p:spPr>
        <p:txBody>
          <a:bodyPr vert="horz" lIns="91440" tIns="45720" rIns="91440" bIns="45720" rtlCol="0" anchor="ctr">
            <a:noAutofit/>
          </a:bodyPr>
          <a:lstStyle/>
          <a:p>
            <a:pPr lvl="0" algn="ctr">
              <a:spcAft>
                <a:spcPts val="1200"/>
              </a:spcAft>
            </a:pPr>
            <a:r>
              <a:rPr lang="en-US" sz="3600" dirty="0" smtClean="0">
                <a:solidFill>
                  <a:schemeClr val="bg1"/>
                </a:solidFill>
              </a:rPr>
              <a:t>Heaven will be a home of eternal love and affection with God forevermore.</a:t>
            </a:r>
            <a:endParaRPr kumimoji="0" lang="en-US" sz="3600"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700" b="1" dirty="0" smtClean="0">
                <a:solidFill>
                  <a:schemeClr val="accent6">
                    <a:lumMod val="40000"/>
                    <a:lumOff val="60000"/>
                  </a:schemeClr>
                </a:solidFill>
                <a:latin typeface="Cambria"/>
                <a:ea typeface="Encode Sans"/>
                <a:cs typeface="Cambria"/>
                <a:sym typeface="Encode Sans"/>
              </a:rPr>
              <a:t>Home Is Where Love and Affection Are</a:t>
            </a:r>
            <a:endParaRPr sz="37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397858"/>
            <a:ext cx="8229600" cy="2641099"/>
          </a:xfrm>
          <a:prstGeom prst="rect">
            <a:avLst/>
          </a:prstGeom>
        </p:spPr>
        <p:txBody>
          <a:bodyPr vert="horz" lIns="91440" tIns="45720" rIns="91440" bIns="45720" rtlCol="0" anchor="ctr">
            <a:normAutofit/>
          </a:bodyPr>
          <a:lstStyle/>
          <a:p>
            <a:pPr lvl="0" algn="ctr">
              <a:spcBef>
                <a:spcPct val="20000"/>
              </a:spcBef>
            </a:pPr>
            <a:r>
              <a:rPr lang="en-US" sz="5100" dirty="0" smtClean="0">
                <a:solidFill>
                  <a:schemeClr val="bg1"/>
                </a:solidFill>
              </a:rPr>
              <a:t>The Importance of Sound Concepts of the Home</a:t>
            </a:r>
            <a:endParaRPr kumimoji="0" lang="en-US" sz="51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3593400" y="2526259"/>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800" b="1" dirty="0" smtClean="0">
                <a:solidFill>
                  <a:schemeClr val="accent6">
                    <a:lumMod val="40000"/>
                    <a:lumOff val="60000"/>
                  </a:schemeClr>
                </a:solidFill>
                <a:latin typeface="Cambria"/>
                <a:ea typeface="Encode Sans"/>
                <a:cs typeface="Cambria"/>
                <a:sym typeface="Encode Sans"/>
              </a:rPr>
              <a:t>2</a:t>
            </a:r>
            <a:endParaRPr sz="6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600"/>
            <a:ext cx="8229600" cy="2877626"/>
          </a:xfrm>
          <a:prstGeom prst="rect">
            <a:avLst/>
          </a:prstGeom>
        </p:spPr>
        <p:txBody>
          <a:bodyPr vert="horz" lIns="91440" tIns="45720" rIns="91440" bIns="0" rtlCol="0" anchor="t">
            <a:normAutofit fontScale="85000" lnSpcReduction="20000"/>
          </a:bodyPr>
          <a:lstStyle/>
          <a:p>
            <a:pPr marL="635000" lvl="0">
              <a:spcAft>
                <a:spcPts val="600"/>
              </a:spcAft>
            </a:pPr>
            <a:r>
              <a:rPr lang="en-US" sz="3500" dirty="0" smtClean="0">
                <a:solidFill>
                  <a:schemeClr val="bg1"/>
                </a:solidFill>
              </a:rPr>
              <a:t>Pa: “How do you like your room?” </a:t>
            </a:r>
          </a:p>
          <a:p>
            <a:pPr marL="1662113" lvl="0" indent="-1027113">
              <a:spcAft>
                <a:spcPts val="600"/>
              </a:spcAft>
            </a:pPr>
            <a:r>
              <a:rPr lang="en-US" sz="3500" dirty="0" smtClean="0">
                <a:solidFill>
                  <a:schemeClr val="bg1"/>
                </a:solidFill>
              </a:rPr>
              <a:t>Laura: “It’s wonderful. Yeah. And I’ve decided something.” </a:t>
            </a:r>
          </a:p>
          <a:p>
            <a:pPr marL="635000" lvl="0">
              <a:spcAft>
                <a:spcPts val="600"/>
              </a:spcAft>
            </a:pPr>
            <a:r>
              <a:rPr lang="en-US" sz="3500" dirty="0" smtClean="0">
                <a:solidFill>
                  <a:schemeClr val="bg1"/>
                </a:solidFill>
              </a:rPr>
              <a:t>Pa: “What’s that, half-pint?”</a:t>
            </a:r>
          </a:p>
          <a:p>
            <a:pPr marL="635000" lvl="0">
              <a:spcAft>
                <a:spcPts val="1200"/>
              </a:spcAft>
            </a:pPr>
            <a:r>
              <a:rPr lang="en-US" sz="3500" dirty="0" smtClean="0">
                <a:solidFill>
                  <a:schemeClr val="bg1"/>
                </a:solidFill>
              </a:rPr>
              <a:t>Laura: “Home, is the nicest word there is.”</a:t>
            </a:r>
          </a:p>
          <a:p>
            <a:pPr lvl="0" algn="r">
              <a:spcBef>
                <a:spcPct val="20000"/>
              </a:spcBef>
            </a:pPr>
            <a:r>
              <a:rPr lang="en-US" sz="2378" dirty="0" smtClean="0">
                <a:solidFill>
                  <a:schemeClr val="bg1"/>
                </a:solidFill>
              </a:rPr>
              <a:t>“A Harvest of Friends,” </a:t>
            </a:r>
            <a:r>
              <a:rPr lang="en-US" sz="2378" i="1" dirty="0" smtClean="0">
                <a:solidFill>
                  <a:schemeClr val="bg1"/>
                </a:solidFill>
              </a:rPr>
              <a:t>Little House on the Prairie</a:t>
            </a:r>
          </a:p>
          <a:p>
            <a:pPr lvl="0" algn="r">
              <a:spcBef>
                <a:spcPct val="20000"/>
              </a:spcBef>
            </a:pPr>
            <a:r>
              <a:rPr lang="en-US" sz="2378" dirty="0" smtClean="0">
                <a:solidFill>
                  <a:schemeClr val="bg1"/>
                </a:solidFill>
              </a:rPr>
              <a:t>by John Hawkins and William Putman, 1974</a:t>
            </a:r>
            <a:endParaRPr kumimoji="0" lang="en-US" sz="2378"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600"/>
            <a:ext cx="8229600" cy="2232748"/>
          </a:xfrm>
          <a:prstGeom prst="rect">
            <a:avLst/>
          </a:prstGeom>
        </p:spPr>
        <p:txBody>
          <a:bodyPr vert="horz" lIns="1371600" tIns="45720" rIns="1371600" bIns="45720" rtlCol="0" anchor="ctr">
            <a:normAutofit/>
          </a:bodyPr>
          <a:lstStyle/>
          <a:p>
            <a:pPr lvl="0" algn="ctr">
              <a:lnSpc>
                <a:spcPct val="110000"/>
              </a:lnSpc>
              <a:spcAft>
                <a:spcPts val="1200"/>
              </a:spcAft>
            </a:pPr>
            <a:r>
              <a:rPr lang="en-US" sz="3800" dirty="0" smtClean="0">
                <a:solidFill>
                  <a:schemeClr val="bg1"/>
                </a:solidFill>
              </a:rPr>
              <a:t>Unfortunately, that’s not how all see it </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P spid="4"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600"/>
            <a:ext cx="8229600" cy="2877626"/>
          </a:xfrm>
          <a:prstGeom prst="rect">
            <a:avLst/>
          </a:prstGeom>
        </p:spPr>
        <p:txBody>
          <a:bodyPr vert="horz" lIns="91440" tIns="45720" rIns="91440" bIns="45720" rtlCol="0" anchor="t">
            <a:normAutofit fontScale="85000" lnSpcReduction="10000"/>
          </a:bodyPr>
          <a:lstStyle/>
          <a:p>
            <a:pPr lvl="0" algn="ctr">
              <a:lnSpc>
                <a:spcPct val="110000"/>
              </a:lnSpc>
              <a:spcAft>
                <a:spcPts val="1200"/>
              </a:spcAft>
            </a:pPr>
            <a:r>
              <a:rPr lang="en-US" sz="3500" dirty="0" smtClean="0">
                <a:solidFill>
                  <a:schemeClr val="bg1"/>
                </a:solidFill>
              </a:rPr>
              <a:t>Homes are shattered </a:t>
            </a:r>
          </a:p>
          <a:p>
            <a:pPr lvl="0" algn="ctr">
              <a:lnSpc>
                <a:spcPct val="110000"/>
              </a:lnSpc>
              <a:spcAft>
                <a:spcPts val="1200"/>
              </a:spcAft>
            </a:pPr>
            <a:r>
              <a:rPr lang="en-US" sz="3500" dirty="0" smtClean="0">
                <a:solidFill>
                  <a:schemeClr val="bg1"/>
                </a:solidFill>
              </a:rPr>
              <a:t>Souls have their faith derailed in homes that aren’t what they should be.</a:t>
            </a:r>
          </a:p>
          <a:p>
            <a:pPr lvl="0" algn="ctr">
              <a:lnSpc>
                <a:spcPct val="110000"/>
              </a:lnSpc>
              <a:spcAft>
                <a:spcPts val="1200"/>
              </a:spcAft>
            </a:pPr>
            <a:r>
              <a:rPr lang="en-US" sz="3500" dirty="0" smtClean="0">
                <a:solidFill>
                  <a:schemeClr val="bg1"/>
                </a:solidFill>
              </a:rPr>
              <a:t>To hear heaven described as a </a:t>
            </a:r>
            <a:r>
              <a:rPr lang="en-US" sz="3500" i="1" dirty="0" smtClean="0">
                <a:solidFill>
                  <a:schemeClr val="bg1"/>
                </a:solidFill>
              </a:rPr>
              <a:t>home </a:t>
            </a:r>
            <a:r>
              <a:rPr lang="en-US" sz="3500" dirty="0" smtClean="0">
                <a:solidFill>
                  <a:schemeClr val="bg1"/>
                </a:solidFill>
              </a:rPr>
              <a:t>with God is something they find very difficult to aspire toward.</a:t>
            </a:r>
            <a:endParaRPr kumimoji="0" lang="en-US" sz="2378"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599"/>
            <a:ext cx="8229600" cy="2935267"/>
          </a:xfrm>
          <a:prstGeom prst="rect">
            <a:avLst/>
          </a:prstGeom>
        </p:spPr>
        <p:txBody>
          <a:bodyPr vert="horz" lIns="91440" tIns="45720" rIns="91440" bIns="45720" rtlCol="0" anchor="ctr">
            <a:normAutofit/>
          </a:bodyPr>
          <a:lstStyle/>
          <a:p>
            <a:pPr lvl="0" algn="ctr">
              <a:lnSpc>
                <a:spcPct val="110000"/>
              </a:lnSpc>
              <a:spcAft>
                <a:spcPts val="1200"/>
              </a:spcAft>
            </a:pPr>
            <a:r>
              <a:rPr lang="en-US" sz="4500" i="1" dirty="0" smtClean="0">
                <a:solidFill>
                  <a:schemeClr val="bg1"/>
                </a:solidFill>
              </a:rPr>
              <a:t>Is it the work of the church to teach on the home?</a:t>
            </a:r>
            <a:r>
              <a:rPr lang="en-US" sz="4500" dirty="0" smtClean="0">
                <a:solidFill>
                  <a:schemeClr val="bg1"/>
                </a:solidFill>
              </a:rPr>
              <a:t> </a:t>
            </a:r>
          </a:p>
          <a:p>
            <a:pPr lvl="0" algn="ctr">
              <a:lnSpc>
                <a:spcPct val="110000"/>
              </a:lnSpc>
              <a:spcAft>
                <a:spcPts val="1200"/>
              </a:spcAft>
            </a:pPr>
            <a:r>
              <a:rPr lang="en-US" sz="3500" i="1" dirty="0" smtClean="0">
                <a:solidFill>
                  <a:schemeClr val="bg1"/>
                </a:solidFill>
              </a:rPr>
              <a:t> </a:t>
            </a:r>
            <a:r>
              <a:rPr lang="en-US" sz="3500" dirty="0" smtClean="0">
                <a:solidFill>
                  <a:schemeClr val="bg1"/>
                </a:solidFill>
              </a:rPr>
              <a:t>Is part of spreading the gospel helping people see what the home ought to be?</a:t>
            </a:r>
            <a:endParaRPr kumimoji="0" lang="en-US" sz="2378"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599"/>
            <a:ext cx="8229600" cy="2935267"/>
          </a:xfrm>
          <a:prstGeom prst="rect">
            <a:avLst/>
          </a:prstGeom>
        </p:spPr>
        <p:txBody>
          <a:bodyPr vert="horz" lIns="91440" tIns="45720" rIns="91440" bIns="45720" rtlCol="0" anchor="ctr">
            <a:normAutofit fontScale="92500" lnSpcReduction="20000"/>
          </a:bodyPr>
          <a:lstStyle/>
          <a:p>
            <a:pPr lvl="0" algn="ctr">
              <a:lnSpc>
                <a:spcPct val="110000"/>
              </a:lnSpc>
              <a:spcAft>
                <a:spcPts val="1200"/>
              </a:spcAft>
            </a:pPr>
            <a:r>
              <a:rPr lang="en-US" sz="3500" dirty="0" smtClean="0">
                <a:solidFill>
                  <a:schemeClr val="bg1"/>
                </a:solidFill>
              </a:rPr>
              <a:t>We used to get help from our culture </a:t>
            </a:r>
          </a:p>
          <a:p>
            <a:pPr lvl="0" algn="ctr">
              <a:lnSpc>
                <a:spcPct val="110000"/>
              </a:lnSpc>
              <a:spcAft>
                <a:spcPts val="1200"/>
              </a:spcAft>
            </a:pPr>
            <a:r>
              <a:rPr lang="en-US" sz="3500" i="1" dirty="0" smtClean="0">
                <a:solidFill>
                  <a:schemeClr val="bg1"/>
                </a:solidFill>
              </a:rPr>
              <a:t> </a:t>
            </a:r>
            <a:r>
              <a:rPr lang="en-US" sz="3500" dirty="0" smtClean="0">
                <a:solidFill>
                  <a:schemeClr val="bg1"/>
                </a:solidFill>
              </a:rPr>
              <a:t>Now Dysfunction is expected</a:t>
            </a:r>
          </a:p>
          <a:p>
            <a:pPr lvl="0" algn="ctr">
              <a:lnSpc>
                <a:spcPct val="110000"/>
              </a:lnSpc>
              <a:spcAft>
                <a:spcPts val="1200"/>
              </a:spcAft>
            </a:pPr>
            <a:r>
              <a:rPr kumimoji="0" lang="en-US" sz="3500" b="0" u="none" strike="noStrike" kern="1200" cap="none" spc="0" normalizeH="0" baseline="0" noProof="0" dirty="0" smtClean="0">
                <a:ln>
                  <a:noFill/>
                </a:ln>
                <a:solidFill>
                  <a:schemeClr val="bg1"/>
                </a:solidFill>
                <a:effectLst/>
                <a:uLnTx/>
                <a:uFillTx/>
                <a:latin typeface="+mn-lt"/>
                <a:ea typeface="+mn-ea"/>
                <a:cs typeface="+mn-cs"/>
              </a:rPr>
              <a:t>Healthy families are mocked and </a:t>
            </a:r>
            <a:r>
              <a:rPr lang="en-US" sz="3500" dirty="0" smtClean="0">
                <a:solidFill>
                  <a:schemeClr val="bg1"/>
                </a:solidFill>
              </a:rPr>
              <a:t>suspect</a:t>
            </a:r>
          </a:p>
          <a:p>
            <a:pPr lvl="0" algn="ctr">
              <a:lnSpc>
                <a:spcPct val="110000"/>
              </a:lnSpc>
              <a:spcAft>
                <a:spcPts val="1200"/>
              </a:spcAft>
            </a:pPr>
            <a:r>
              <a:rPr kumimoji="0" lang="en-US" sz="3500" b="0" u="none" strike="noStrike" kern="1200" cap="none" spc="0" normalizeH="0" baseline="0" noProof="0" dirty="0" smtClean="0">
                <a:ln>
                  <a:noFill/>
                </a:ln>
                <a:solidFill>
                  <a:schemeClr val="bg1"/>
                </a:solidFill>
                <a:effectLst/>
                <a:uLnTx/>
                <a:uFillTx/>
                <a:latin typeface="+mn-lt"/>
                <a:ea typeface="+mn-ea"/>
                <a:cs typeface="+mn-cs"/>
              </a:rPr>
              <a:t>This g</a:t>
            </a:r>
            <a:r>
              <a:rPr kumimoji="0" lang="en-US" sz="3500" b="0" u="none" strike="noStrike" kern="1200" cap="none" spc="0" normalizeH="0" noProof="0" dirty="0" smtClean="0">
                <a:ln>
                  <a:noFill/>
                </a:ln>
                <a:solidFill>
                  <a:schemeClr val="bg1"/>
                </a:solidFill>
                <a:effectLst/>
                <a:uLnTx/>
                <a:uFillTx/>
                <a:latin typeface="+mn-lt"/>
                <a:ea typeface="+mn-ea"/>
                <a:cs typeface="+mn-cs"/>
              </a:rPr>
              <a:t>eneration can’t conceive spiritual comparisons to the home. </a:t>
            </a:r>
            <a:endParaRPr kumimoji="0" lang="en-US" sz="2378" b="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599"/>
            <a:ext cx="8229600" cy="2935267"/>
          </a:xfrm>
          <a:prstGeom prst="rect">
            <a:avLst/>
          </a:prstGeom>
        </p:spPr>
        <p:txBody>
          <a:bodyPr vert="horz" lIns="91440" tIns="45720" rIns="91440" bIns="45720" rtlCol="0" anchor="ctr">
            <a:normAutofit fontScale="92500"/>
          </a:bodyPr>
          <a:lstStyle/>
          <a:p>
            <a:pPr lvl="0" algn="ctr">
              <a:lnSpc>
                <a:spcPct val="110000"/>
              </a:lnSpc>
              <a:spcAft>
                <a:spcPts val="1200"/>
              </a:spcAft>
            </a:pPr>
            <a:r>
              <a:rPr lang="en-US" sz="3500" dirty="0" smtClean="0">
                <a:solidFill>
                  <a:schemeClr val="bg1"/>
                </a:solidFill>
              </a:rPr>
              <a:t>Husbands: love wives as Christ loves the church (Eph. 5:25), as their own bodies (Eph. 5:28), not bitter to them (Col. 3:19)</a:t>
            </a:r>
          </a:p>
          <a:p>
            <a:pPr lvl="0" algn="ctr">
              <a:lnSpc>
                <a:spcPct val="110000"/>
              </a:lnSpc>
              <a:spcAft>
                <a:spcPts val="1200"/>
              </a:spcAft>
            </a:pPr>
            <a:r>
              <a:rPr lang="en-US" sz="3500" i="1" dirty="0" smtClean="0">
                <a:solidFill>
                  <a:schemeClr val="bg1"/>
                </a:solidFill>
              </a:rPr>
              <a:t> </a:t>
            </a:r>
            <a:r>
              <a:rPr lang="en-US" sz="3500" dirty="0" smtClean="0">
                <a:solidFill>
                  <a:schemeClr val="bg1"/>
                </a:solidFill>
              </a:rPr>
              <a:t>Wives: love husbands (Titus 2:4), respect them (Eph. 5:33), submit to them (Eph. 5:22)</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945173"/>
            <a:ext cx="8229600" cy="3445043"/>
          </a:xfrm>
          <a:prstGeom prst="rect">
            <a:avLst/>
          </a:prstGeom>
        </p:spPr>
        <p:txBody>
          <a:bodyPr vert="horz" lIns="91440" tIns="45720" rIns="91440" bIns="45720" rtlCol="0" anchor="ctr">
            <a:normAutofit/>
          </a:bodyPr>
          <a:lstStyle/>
          <a:p>
            <a:pPr lvl="0">
              <a:spcBef>
                <a:spcPct val="20000"/>
              </a:spcBef>
            </a:pPr>
            <a:r>
              <a:rPr lang="en-US" sz="3200" dirty="0">
                <a:solidFill>
                  <a:schemeClr val="bg1"/>
                </a:solidFill>
              </a:rPr>
              <a:t>“Another winter day has come and gone away in either Paris or Rome and I </a:t>
            </a:r>
            <a:r>
              <a:rPr lang="en-US" sz="3200" dirty="0" err="1">
                <a:solidFill>
                  <a:schemeClr val="bg1"/>
                </a:solidFill>
              </a:rPr>
              <a:t>wanna</a:t>
            </a:r>
            <a:r>
              <a:rPr lang="en-US" sz="3200" dirty="0">
                <a:solidFill>
                  <a:schemeClr val="bg1"/>
                </a:solidFill>
              </a:rPr>
              <a:t> go home. Let me go home</a:t>
            </a:r>
            <a:r>
              <a:rPr lang="en-US" sz="3200" dirty="0" smtClean="0">
                <a:solidFill>
                  <a:schemeClr val="bg1"/>
                </a:solidFill>
              </a:rPr>
              <a:t>.”</a:t>
            </a:r>
          </a:p>
          <a:p>
            <a:pPr lvl="0" algn="r">
              <a:spcBef>
                <a:spcPct val="20000"/>
              </a:spcBef>
            </a:pPr>
            <a:r>
              <a:rPr lang="en-US" sz="3200" dirty="0">
                <a:solidFill>
                  <a:schemeClr val="bg1"/>
                </a:solidFill>
              </a:rPr>
              <a:t>Michael </a:t>
            </a:r>
            <a:r>
              <a:rPr lang="en-US" sz="3200" dirty="0" err="1">
                <a:solidFill>
                  <a:schemeClr val="bg1"/>
                </a:solidFill>
              </a:rPr>
              <a:t>Bublé</a:t>
            </a:r>
            <a:r>
              <a:rPr lang="en-US" sz="3200" dirty="0">
                <a:solidFill>
                  <a:schemeClr val="bg1"/>
                </a:solidFill>
              </a:rPr>
              <a:t> (or Blake Shelton)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599"/>
            <a:ext cx="8229600" cy="2935267"/>
          </a:xfrm>
          <a:prstGeom prst="rect">
            <a:avLst/>
          </a:prstGeom>
        </p:spPr>
        <p:txBody>
          <a:bodyPr vert="horz" lIns="91440" tIns="45720" rIns="91440" bIns="45720" rtlCol="0" anchor="ctr">
            <a:normAutofit/>
          </a:bodyPr>
          <a:lstStyle/>
          <a:p>
            <a:pPr lvl="0" algn="ctr">
              <a:lnSpc>
                <a:spcPct val="110000"/>
              </a:lnSpc>
              <a:spcAft>
                <a:spcPts val="1200"/>
              </a:spcAft>
            </a:pPr>
            <a:r>
              <a:rPr lang="en-US" sz="3500" dirty="0" smtClean="0">
                <a:solidFill>
                  <a:schemeClr val="bg1"/>
                </a:solidFill>
              </a:rPr>
              <a:t>Husbands and wives: to be faithful to each other (Heb. 13:4), love their children (Titus 2:4),“in the training and admonition of the Lord” (Eph. 6:4)</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600"/>
            <a:ext cx="8229600" cy="2651558"/>
          </a:xfrm>
          <a:prstGeom prst="rect">
            <a:avLst/>
          </a:prstGeom>
        </p:spPr>
        <p:txBody>
          <a:bodyPr vert="horz" lIns="91440" tIns="45720" rIns="91440" bIns="45720" rtlCol="0" anchor="ctr">
            <a:normAutofit/>
          </a:bodyPr>
          <a:lstStyle/>
          <a:p>
            <a:pPr lvl="0" algn="ctr">
              <a:lnSpc>
                <a:spcPct val="110000"/>
              </a:lnSpc>
              <a:spcAft>
                <a:spcPts val="1200"/>
              </a:spcAft>
            </a:pPr>
            <a:r>
              <a:rPr lang="en-US" sz="3500" dirty="0" smtClean="0">
                <a:solidFill>
                  <a:schemeClr val="bg1"/>
                </a:solidFill>
              </a:rPr>
              <a:t>“Blameless and harmless, children of God without fault in the midst of a crooked and perverse generation, among whom you shine as lights in the world” (Phil. 2:15)</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599"/>
            <a:ext cx="8229600" cy="2935267"/>
          </a:xfrm>
          <a:prstGeom prst="rect">
            <a:avLst/>
          </a:prstGeom>
        </p:spPr>
        <p:txBody>
          <a:bodyPr vert="horz" lIns="91440" tIns="45720" rIns="91440" bIns="45720" rtlCol="0" anchor="ctr">
            <a:normAutofit lnSpcReduction="10000"/>
          </a:bodyPr>
          <a:lstStyle/>
          <a:p>
            <a:pPr lvl="0" algn="ctr">
              <a:lnSpc>
                <a:spcPct val="110000"/>
              </a:lnSpc>
              <a:spcAft>
                <a:spcPts val="1200"/>
              </a:spcAft>
            </a:pPr>
            <a:r>
              <a:rPr lang="en-US" sz="3500" dirty="0" smtClean="0">
                <a:solidFill>
                  <a:schemeClr val="bg1"/>
                </a:solidFill>
              </a:rPr>
              <a:t>It is the work of the church to act as “the pillar and ground of the truth” (1 Tim. 3:15). </a:t>
            </a:r>
          </a:p>
          <a:p>
            <a:pPr lvl="0" algn="ctr">
              <a:lnSpc>
                <a:spcPct val="110000"/>
              </a:lnSpc>
              <a:spcAft>
                <a:spcPts val="1200"/>
              </a:spcAft>
            </a:pPr>
            <a:r>
              <a:rPr lang="en-US" sz="3500" dirty="0" smtClean="0">
                <a:solidFill>
                  <a:schemeClr val="bg1"/>
                </a:solidFill>
              </a:rPr>
              <a:t>It is to make known the “manifold wisdom of God” even to “the principalities and powers in the heavenly places” (Eph. 3:10).</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657599"/>
            <a:ext cx="8229600" cy="2935267"/>
          </a:xfrm>
          <a:prstGeom prst="rect">
            <a:avLst/>
          </a:prstGeom>
        </p:spPr>
        <p:txBody>
          <a:bodyPr vert="horz" lIns="91440" tIns="45720" rIns="91440" bIns="45720" rtlCol="0" anchor="ctr">
            <a:normAutofit/>
          </a:bodyPr>
          <a:lstStyle/>
          <a:p>
            <a:pPr lvl="0" algn="ctr">
              <a:lnSpc>
                <a:spcPct val="110000"/>
              </a:lnSpc>
              <a:spcAft>
                <a:spcPts val="1800"/>
              </a:spcAft>
            </a:pPr>
            <a:r>
              <a:rPr lang="en-US" sz="3500" dirty="0" smtClean="0">
                <a:solidFill>
                  <a:schemeClr val="bg1"/>
                </a:solidFill>
              </a:rPr>
              <a:t>Yes, we are to teach truth on any subject. </a:t>
            </a:r>
          </a:p>
          <a:p>
            <a:pPr lvl="0" algn="ctr">
              <a:lnSpc>
                <a:spcPct val="110000"/>
              </a:lnSpc>
              <a:spcAft>
                <a:spcPts val="1200"/>
              </a:spcAft>
            </a:pPr>
            <a:r>
              <a:rPr lang="en-US" sz="3500" dirty="0" smtClean="0">
                <a:solidFill>
                  <a:schemeClr val="bg1"/>
                </a:solidFill>
              </a:rPr>
              <a:t>That doesn’t mean we establish and collectively support institutions.</a:t>
            </a: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When Home Is Not What It Should Be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96301"/>
            <a:ext cx="8229600" cy="2783055"/>
          </a:xfrm>
          <a:prstGeom prst="rect">
            <a:avLst/>
          </a:prstGeom>
        </p:spPr>
        <p:txBody>
          <a:bodyPr vert="horz" lIns="457200" tIns="45720" rIns="457200" bIns="45720" rtlCol="0" anchor="t">
            <a:noAutofit/>
          </a:bodyPr>
          <a:lstStyle/>
          <a:p>
            <a:pPr lvl="0" algn="ctr">
              <a:spcAft>
                <a:spcPts val="1200"/>
              </a:spcAft>
            </a:pPr>
            <a:r>
              <a:rPr lang="en-US" sz="3200" dirty="0" smtClean="0">
                <a:solidFill>
                  <a:schemeClr val="bg1"/>
                </a:solidFill>
              </a:rPr>
              <a:t>Naturalistic and materialistic views of human nature influence how people respond to the gospel.</a:t>
            </a:r>
          </a:p>
          <a:p>
            <a:pPr lvl="0" algn="ctr">
              <a:spcAft>
                <a:spcPts val="1200"/>
              </a:spcAft>
            </a:pPr>
            <a:r>
              <a:rPr lang="en-US" sz="3200" dirty="0" smtClean="0">
                <a:solidFill>
                  <a:schemeClr val="bg1"/>
                </a:solidFill>
              </a:rPr>
              <a:t>“If the dead do not rise, ‘Let us eat and drink, for tomorrow we die!’” (1 Cor. 15:3).</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There Will Be an “Everlasting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P spid="4"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96301"/>
            <a:ext cx="8229600" cy="2783055"/>
          </a:xfrm>
          <a:prstGeom prst="rect">
            <a:avLst/>
          </a:prstGeom>
        </p:spPr>
        <p:txBody>
          <a:bodyPr vert="horz" lIns="457200" tIns="45720" rIns="457200" bIns="45720" rtlCol="0" anchor="t">
            <a:noAutofit/>
          </a:bodyPr>
          <a:lstStyle/>
          <a:p>
            <a:pPr lvl="0" algn="ctr">
              <a:spcAft>
                <a:spcPts val="1200"/>
              </a:spcAft>
            </a:pPr>
            <a:r>
              <a:rPr lang="en-US" sz="3200" dirty="0" smtClean="0">
                <a:solidFill>
                  <a:schemeClr val="bg1"/>
                </a:solidFill>
              </a:rPr>
              <a:t>The Parable of the Unjust Steward</a:t>
            </a:r>
          </a:p>
          <a:p>
            <a:pPr lvl="0" algn="ctr">
              <a:spcAft>
                <a:spcPts val="1200"/>
              </a:spcAft>
            </a:pPr>
            <a:r>
              <a:rPr lang="en-US" sz="3200" dirty="0" smtClean="0">
                <a:solidFill>
                  <a:schemeClr val="bg1"/>
                </a:solidFill>
              </a:rPr>
              <a:t>Steward accused of wasting master’s goods</a:t>
            </a:r>
          </a:p>
          <a:p>
            <a:pPr lvl="0" algn="ctr">
              <a:spcAft>
                <a:spcPts val="1200"/>
              </a:spcAft>
            </a:pPr>
            <a:r>
              <a:rPr lang="en-US" sz="3200" dirty="0" smtClean="0">
                <a:solidFill>
                  <a:schemeClr val="bg1"/>
                </a:solidFill>
              </a:rPr>
              <a:t>Quickly negotiates with his master’s debtors to lower their bills (Luke 16:1-7)</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There Will Be an “Everlasting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buNone/>
            </a:pPr>
            <a:r>
              <a:rPr lang="en-US" dirty="0" smtClean="0">
                <a:solidFill>
                  <a:schemeClr val="bg1"/>
                </a:solidFill>
              </a:rPr>
              <a:t>“So the master commended the unjust steward because he had dealt shrewdly. For the sons of this world are more shrewd in their generation than the sons of light. And I say to you, make friends for yourselves by unrighteous mammon, that when you fail, they may receive you into an everlasting home.”</a:t>
            </a:r>
          </a:p>
          <a:p>
            <a:pPr marL="0" indent="0" algn="r">
              <a:buNone/>
            </a:pPr>
            <a:r>
              <a:rPr lang="en-US" dirty="0" smtClean="0">
                <a:solidFill>
                  <a:schemeClr val="bg1"/>
                </a:solidFill>
              </a:rPr>
              <a:t>Luke 16:8-9</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850342"/>
            <a:ext cx="8229600" cy="2729014"/>
          </a:xfrm>
          <a:prstGeom prst="rect">
            <a:avLst/>
          </a:prstGeom>
        </p:spPr>
        <p:txBody>
          <a:bodyPr vert="horz" lIns="457200" tIns="45720" rIns="457200" bIns="45720" rtlCol="0" anchor="t">
            <a:noAutofit/>
          </a:bodyPr>
          <a:lstStyle/>
          <a:p>
            <a:pPr lvl="0" algn="ctr">
              <a:spcAft>
                <a:spcPts val="1200"/>
              </a:spcAft>
            </a:pPr>
            <a:r>
              <a:rPr lang="en-US" sz="2700" dirty="0" smtClean="0">
                <a:solidFill>
                  <a:schemeClr val="bg1"/>
                </a:solidFill>
              </a:rPr>
              <a:t>The Christian must use the things of this world—i.e., “unrighteous mammon,” in ways that prepare us for  an “everlasting home.”</a:t>
            </a:r>
          </a:p>
          <a:p>
            <a:pPr lvl="0" algn="ctr">
              <a:spcAft>
                <a:spcPts val="1200"/>
              </a:spcAft>
            </a:pPr>
            <a:r>
              <a:rPr lang="en-US" sz="2700" dirty="0" smtClean="0">
                <a:solidFill>
                  <a:schemeClr val="bg1"/>
                </a:solidFill>
              </a:rPr>
              <a:t>Life in the age to come—whether in condemnation or heaven—will be our “everlasting home.”</a:t>
            </a:r>
            <a:endParaRPr kumimoji="0" lang="en-US" sz="27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There Will Be an “Everlasting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971932"/>
            <a:ext cx="8229600" cy="2607424"/>
          </a:xfrm>
          <a:prstGeom prst="rect">
            <a:avLst/>
          </a:prstGeom>
        </p:spPr>
        <p:txBody>
          <a:bodyPr vert="horz" lIns="457200" tIns="45720" rIns="457200" bIns="45720" rtlCol="0" anchor="t">
            <a:noAutofit/>
          </a:bodyPr>
          <a:lstStyle/>
          <a:p>
            <a:pPr lvl="0" algn="ctr">
              <a:spcAft>
                <a:spcPts val="1800"/>
              </a:spcAft>
            </a:pPr>
            <a:r>
              <a:rPr lang="en-US" sz="3900" dirty="0" smtClean="0">
                <a:solidFill>
                  <a:schemeClr val="bg1"/>
                </a:solidFill>
              </a:rPr>
              <a:t>The Ending of Ecclesiastes</a:t>
            </a:r>
          </a:p>
          <a:p>
            <a:pPr lvl="0" algn="ctr">
              <a:spcAft>
                <a:spcPts val="1200"/>
              </a:spcAft>
            </a:pPr>
            <a:r>
              <a:rPr lang="en-US" sz="3600" dirty="0" smtClean="0">
                <a:solidFill>
                  <a:schemeClr val="bg1"/>
                </a:solidFill>
              </a:rPr>
              <a:t>Preacher of Ecclesiastes, who was likely Solomon (Eccl. 1:1)</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There Will Be an “Everlasting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“Remember now your Creator in the days of your youth, before the difficult days come, and the years draw near when you say, ‘I have no pleasure in them’: while the sun and the light, the moon and the stars, are not darkened, and the clouds do not return after the rain; in the day when the keepers of the house tremble, and the strong men bow down...”</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945173"/>
            <a:ext cx="8229600" cy="3445043"/>
          </a:xfrm>
          <a:prstGeom prst="rect">
            <a:avLst/>
          </a:prstGeom>
        </p:spPr>
        <p:txBody>
          <a:bodyPr vert="horz" lIns="91440" tIns="45720" rIns="91440" bIns="45720" rtlCol="0" anchor="ctr">
            <a:normAutofit/>
          </a:bodyPr>
          <a:lstStyle/>
          <a:p>
            <a:pPr lvl="0">
              <a:spcBef>
                <a:spcPct val="20000"/>
              </a:spcBef>
            </a:pPr>
            <a:r>
              <a:rPr lang="en-US" sz="3700" dirty="0" smtClean="0">
                <a:solidFill>
                  <a:schemeClr val="bg1"/>
                </a:solidFill>
              </a:rPr>
              <a:t>“Country roads, take me home to the place I belong.”</a:t>
            </a:r>
          </a:p>
          <a:p>
            <a:pPr lvl="0" algn="r">
              <a:spcBef>
                <a:spcPct val="20000"/>
              </a:spcBef>
            </a:pPr>
            <a:r>
              <a:rPr lang="en-US" sz="3200" dirty="0" smtClean="0">
                <a:solidFill>
                  <a:schemeClr val="bg1"/>
                </a:solidFill>
              </a:rPr>
              <a:t>John Denver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“…when the grinders cease because they are few, and those that look through the windows grow dim; when the doors are shut in the streets, and the sound of grinding is low; when one rises up at the sound of a bird, and all the daughters of music are brought low; also they are afraid of height, and of terrors in the way...”</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“…when the almond tree blossoms, the grasshopper is a burden, and desire fails. For man goes to his eternal home, and the mourners go about the streets.”</a:t>
            </a:r>
          </a:p>
          <a:p>
            <a:pPr marL="0" indent="0" algn="r">
              <a:buNone/>
            </a:pPr>
            <a:r>
              <a:rPr lang="en-US" dirty="0" smtClean="0">
                <a:solidFill>
                  <a:schemeClr val="bg1"/>
                </a:solidFill>
              </a:rPr>
              <a:t>Ecclesiastes 12:1-5</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96301"/>
            <a:ext cx="8229600" cy="2783055"/>
          </a:xfrm>
          <a:prstGeom prst="rect">
            <a:avLst/>
          </a:prstGeom>
        </p:spPr>
        <p:txBody>
          <a:bodyPr vert="horz" lIns="457200" tIns="45720" rIns="457200" bIns="45720" rtlCol="0" anchor="t">
            <a:noAutofit/>
          </a:bodyPr>
          <a:lstStyle/>
          <a:p>
            <a:pPr lvl="0" algn="ctr">
              <a:spcAft>
                <a:spcPts val="1200"/>
              </a:spcAft>
            </a:pPr>
            <a:r>
              <a:rPr lang="en-US" sz="3200" dirty="0" err="1" smtClean="0">
                <a:solidFill>
                  <a:schemeClr val="bg1"/>
                </a:solidFill>
              </a:rPr>
              <a:t>Annihilationists</a:t>
            </a:r>
            <a:r>
              <a:rPr lang="en-US" sz="3200" dirty="0" smtClean="0">
                <a:solidFill>
                  <a:schemeClr val="bg1"/>
                </a:solidFill>
              </a:rPr>
              <a:t> claim OT doesn’t teach life after death, heaven, and hell.</a:t>
            </a:r>
          </a:p>
          <a:p>
            <a:pPr lvl="0" algn="ctr">
              <a:spcAft>
                <a:spcPts val="1200"/>
              </a:spcAft>
            </a:pPr>
            <a:r>
              <a:rPr lang="en-US" sz="3200" dirty="0" smtClean="0">
                <a:solidFill>
                  <a:schemeClr val="bg1"/>
                </a:solidFill>
              </a:rPr>
              <a:t>Why does this speak of an “eternal home” (lit. “house”)?</a:t>
            </a:r>
          </a:p>
          <a:p>
            <a:pPr lvl="0" algn="ctr">
              <a:spcAft>
                <a:spcPts val="1200"/>
              </a:spcAft>
            </a:pPr>
            <a:r>
              <a:rPr lang="en-US" sz="3200" dirty="0" smtClean="0">
                <a:solidFill>
                  <a:schemeClr val="bg1"/>
                </a:solidFill>
              </a:rPr>
              <a:t>We are going to live somewhere eternally.</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There Will Be an “Everlasting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spcAft>
                <a:spcPts val="1200"/>
              </a:spcAft>
            </a:pPr>
            <a:r>
              <a:rPr lang="en-US" sz="3500" dirty="0" smtClean="0">
                <a:solidFill>
                  <a:schemeClr val="bg1"/>
                </a:solidFill>
              </a:rPr>
              <a:t>“A Psalm of David” (Ps. 27:1a).</a:t>
            </a:r>
          </a:p>
          <a:p>
            <a:pPr lvl="0" algn="ctr">
              <a:spcBef>
                <a:spcPct val="20000"/>
              </a:spcBef>
              <a:spcAft>
                <a:spcPts val="1200"/>
              </a:spcAft>
            </a:pPr>
            <a:r>
              <a:rPr lang="en-US" sz="3500" dirty="0" smtClean="0">
                <a:solidFill>
                  <a:schemeClr val="bg1"/>
                </a:solidFill>
              </a:rPr>
              <a:t>“Strength” of his life (Ps. 27:1c)</a:t>
            </a:r>
          </a:p>
          <a:p>
            <a:pPr lvl="0" algn="ctr">
              <a:spcBef>
                <a:spcPct val="20000"/>
              </a:spcBef>
              <a:spcAft>
                <a:spcPts val="1200"/>
              </a:spcAft>
            </a:pPr>
            <a:r>
              <a:rPr lang="en-US" sz="3500" dirty="0" smtClean="0">
                <a:solidFill>
                  <a:schemeClr val="bg1"/>
                </a:solidFill>
              </a:rPr>
              <a:t>Praises God for deliverance from his enemies (Ps. 27:2-3)</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Hope to Live in the  “House of the Lord”</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fade">
                                      <p:cBhvr>
                                        <p:cTn id="26" dur="1000"/>
                                        <p:tgtEl>
                                          <p:spTgt spid="22">
                                            <p:txEl>
                                              <p:pRg st="2" end="2"/>
                                            </p:txEl>
                                          </p:spTgt>
                                        </p:tgtEl>
                                      </p:cBhvr>
                                    </p:animEffect>
                                    <p:anim calcmode="lin" valueType="num">
                                      <p:cBhvr>
                                        <p:cTn id="2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P spid="4"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“One thing I have desired of the LORD, that will I seek: that I may dwell in the house of the LORD all the days of my life, to behold the beauty of the LORD, and to inquire in His temple. For in the time of trouble He shall hide me in His pavilion...”</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“…in the secret place of His tabernacle He shall hide me; He shall set me high upon a rock. And now my head shall be lifted up above my enemies all around me; therefore I will offer sacrifices of joy in His tabernacle; I will sing, yes, I will sing praises to the LORD.”</a:t>
            </a:r>
          </a:p>
          <a:p>
            <a:pPr marL="0" indent="0" algn="r">
              <a:buNone/>
            </a:pPr>
            <a:r>
              <a:rPr lang="en-US" dirty="0" smtClean="0">
                <a:solidFill>
                  <a:schemeClr val="bg1"/>
                </a:solidFill>
              </a:rPr>
              <a:t>Psalm 27:4-6</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lnSpcReduction="10000"/>
          </a:bodyPr>
          <a:lstStyle/>
          <a:p>
            <a:pPr lvl="0" algn="ctr">
              <a:spcBef>
                <a:spcPct val="20000"/>
              </a:spcBef>
              <a:spcAft>
                <a:spcPts val="1200"/>
              </a:spcAft>
            </a:pPr>
            <a:r>
              <a:rPr lang="en-US" sz="3500" dirty="0" smtClean="0">
                <a:solidFill>
                  <a:schemeClr val="bg1"/>
                </a:solidFill>
              </a:rPr>
              <a:t>What does this mean?</a:t>
            </a:r>
          </a:p>
          <a:p>
            <a:pPr lvl="0" algn="ctr">
              <a:spcBef>
                <a:spcPct val="20000"/>
              </a:spcBef>
              <a:spcAft>
                <a:spcPts val="1200"/>
              </a:spcAft>
            </a:pPr>
            <a:r>
              <a:rPr lang="en-US" sz="3500" dirty="0" smtClean="0">
                <a:solidFill>
                  <a:schemeClr val="bg1"/>
                </a:solidFill>
              </a:rPr>
              <a:t>David wasn’t a priest or Levite</a:t>
            </a:r>
          </a:p>
          <a:p>
            <a:pPr lvl="0" algn="ctr">
              <a:spcBef>
                <a:spcPct val="20000"/>
              </a:spcBef>
              <a:spcAft>
                <a:spcPts val="1200"/>
              </a:spcAft>
            </a:pPr>
            <a:r>
              <a:rPr lang="en-US" sz="3500" dirty="0" smtClean="0">
                <a:solidFill>
                  <a:schemeClr val="bg1"/>
                </a:solidFill>
              </a:rPr>
              <a:t>The “temple” had not yet been built.</a:t>
            </a:r>
          </a:p>
          <a:p>
            <a:pPr lvl="0" algn="ctr">
              <a:spcBef>
                <a:spcPct val="20000"/>
              </a:spcBef>
              <a:spcAft>
                <a:spcPts val="1200"/>
              </a:spcAft>
            </a:pPr>
            <a:r>
              <a:rPr kumimoji="0" lang="en-US" sz="3500" b="0" i="0" u="none" strike="noStrike" kern="1200" cap="none" spc="0" normalizeH="0" baseline="0" noProof="0" dirty="0" smtClean="0">
                <a:ln>
                  <a:noFill/>
                </a:ln>
                <a:solidFill>
                  <a:schemeClr val="bg1"/>
                </a:solidFill>
                <a:effectLst/>
                <a:uLnTx/>
                <a:uFillTx/>
                <a:latin typeface="+mn-lt"/>
                <a:ea typeface="+mn-ea"/>
                <a:cs typeface="+mn-cs"/>
              </a:rPr>
              <a:t>What</a:t>
            </a:r>
            <a:r>
              <a:rPr kumimoji="0" lang="en-US" sz="3500" b="0" i="0" u="none" strike="noStrike" kern="1200" cap="none" spc="0" normalizeH="0" noProof="0" dirty="0" smtClean="0">
                <a:ln>
                  <a:noFill/>
                </a:ln>
                <a:solidFill>
                  <a:schemeClr val="bg1"/>
                </a:solidFill>
                <a:effectLst/>
                <a:uLnTx/>
                <a:uFillTx/>
                <a:latin typeface="+mn-lt"/>
                <a:ea typeface="+mn-ea"/>
                <a:cs typeface="+mn-cs"/>
              </a:rPr>
              <a:t> “house”?</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Hope to Live in the  “House of the Lord”</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spcAft>
                <a:spcPts val="1200"/>
              </a:spcAft>
            </a:pPr>
            <a:r>
              <a:rPr lang="en-US" sz="3500" dirty="0" smtClean="0">
                <a:solidFill>
                  <a:schemeClr val="bg1"/>
                </a:solidFill>
              </a:rPr>
              <a:t>He wants it “all the days of his life”</a:t>
            </a:r>
          </a:p>
          <a:p>
            <a:pPr lvl="0" algn="ctr">
              <a:spcBef>
                <a:spcPct val="20000"/>
              </a:spcBef>
              <a:spcAft>
                <a:spcPts val="1200"/>
              </a:spcAft>
            </a:pPr>
            <a:r>
              <a:rPr lang="en-US" sz="3500" dirty="0" smtClean="0">
                <a:solidFill>
                  <a:schemeClr val="bg1"/>
                </a:solidFill>
              </a:rPr>
              <a:t>Psalm 23:6— “Surely goodness and mercy shall follow me all the days of my life; and I will dwell in the house of the LORD forever.”</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Hope to Live in the  “House of the Lord”</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a:bodyPr>
          <a:lstStyle/>
          <a:p>
            <a:pPr lvl="0" algn="ctr">
              <a:spcBef>
                <a:spcPct val="20000"/>
              </a:spcBef>
              <a:spcAft>
                <a:spcPts val="1200"/>
              </a:spcAft>
            </a:pPr>
            <a:r>
              <a:rPr lang="en-US" sz="3800" dirty="0" smtClean="0">
                <a:solidFill>
                  <a:schemeClr val="bg1"/>
                </a:solidFill>
              </a:rPr>
              <a:t>David equates “all the days” with dwelling with the Lord “forever.” </a:t>
            </a:r>
          </a:p>
          <a:p>
            <a:pPr lvl="0" algn="ctr">
              <a:spcBef>
                <a:spcPct val="20000"/>
              </a:spcBef>
              <a:spcAft>
                <a:spcPts val="1200"/>
              </a:spcAft>
            </a:pPr>
            <a:r>
              <a:rPr lang="en-US" sz="3800" dirty="0" smtClean="0">
                <a:solidFill>
                  <a:schemeClr val="bg1"/>
                </a:solidFill>
              </a:rPr>
              <a:t>He is talking about a home with God beyond this life.</a:t>
            </a:r>
            <a:endParaRPr kumimoji="0" lang="en-US" sz="3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Hope to Live in the  “House of the Lord”</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428939"/>
          </a:xfrm>
          <a:prstGeom prst="rect">
            <a:avLst/>
          </a:prstGeom>
        </p:spPr>
        <p:txBody>
          <a:bodyPr vert="horz" lIns="91440" tIns="45720" rIns="91440" bIns="45720" rtlCol="0" anchor="ctr">
            <a:normAutofit/>
          </a:bodyPr>
          <a:lstStyle/>
          <a:p>
            <a:pPr lvl="0" algn="ctr">
              <a:spcBef>
                <a:spcPct val="20000"/>
              </a:spcBef>
              <a:spcAft>
                <a:spcPts val="1800"/>
              </a:spcAft>
            </a:pPr>
            <a:r>
              <a:rPr lang="en-US" sz="4700" dirty="0" smtClean="0">
                <a:solidFill>
                  <a:schemeClr val="bg1"/>
                </a:solidFill>
              </a:rPr>
              <a:t>Psalm 84</a:t>
            </a:r>
            <a:r>
              <a:rPr lang="en-US" sz="3800" dirty="0" smtClean="0">
                <a:solidFill>
                  <a:schemeClr val="bg1"/>
                </a:solidFill>
              </a:rPr>
              <a:t> </a:t>
            </a:r>
          </a:p>
          <a:p>
            <a:pPr lvl="0" algn="ctr">
              <a:spcBef>
                <a:spcPct val="20000"/>
              </a:spcBef>
              <a:spcAft>
                <a:spcPts val="1200"/>
              </a:spcAft>
            </a:pPr>
            <a:r>
              <a:rPr lang="en-US" sz="3800" dirty="0" smtClean="0">
                <a:solidFill>
                  <a:schemeClr val="bg1"/>
                </a:solidFill>
              </a:rPr>
              <a:t>Attributed to “Sons of </a:t>
            </a:r>
            <a:r>
              <a:rPr lang="en-US" sz="3800" dirty="0" err="1" smtClean="0">
                <a:solidFill>
                  <a:schemeClr val="bg1"/>
                </a:solidFill>
              </a:rPr>
              <a:t>Korah</a:t>
            </a:r>
            <a:r>
              <a:rPr lang="en-US" sz="3800" dirty="0" smtClean="0">
                <a:solidFill>
                  <a:schemeClr val="bg1"/>
                </a:solidFill>
              </a:rPr>
              <a:t>” (Ps. 84:1a)</a:t>
            </a:r>
            <a:endParaRPr kumimoji="0" lang="en-US" sz="3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Hope to Live in the  “House of the Lord”</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945173"/>
            <a:ext cx="8229600" cy="3445043"/>
          </a:xfrm>
          <a:prstGeom prst="rect">
            <a:avLst/>
          </a:prstGeom>
        </p:spPr>
        <p:txBody>
          <a:bodyPr vert="horz" lIns="91440" tIns="45720" rIns="91440" bIns="45720" rtlCol="0" anchor="ctr">
            <a:normAutofit/>
          </a:bodyPr>
          <a:lstStyle/>
          <a:p>
            <a:pPr lvl="0">
              <a:spcBef>
                <a:spcPct val="20000"/>
              </a:spcBef>
            </a:pPr>
            <a:r>
              <a:rPr lang="en-US" sz="3200" dirty="0" smtClean="0">
                <a:solidFill>
                  <a:schemeClr val="bg1"/>
                </a:solidFill>
              </a:rPr>
              <a:t>“Sweet home Alabama. Where skies are blue. Sweet home Alabama… I’m </a:t>
            </a:r>
            <a:r>
              <a:rPr lang="en-US" sz="3200" dirty="0" err="1" smtClean="0">
                <a:solidFill>
                  <a:schemeClr val="bg1"/>
                </a:solidFill>
              </a:rPr>
              <a:t>comin</a:t>
            </a:r>
            <a:r>
              <a:rPr lang="en-US" sz="3200" dirty="0" smtClean="0">
                <a:solidFill>
                  <a:schemeClr val="bg1"/>
                </a:solidFill>
              </a:rPr>
              <a:t>’ home to you.”</a:t>
            </a:r>
          </a:p>
          <a:p>
            <a:pPr lvl="0" algn="r">
              <a:spcBef>
                <a:spcPct val="20000"/>
              </a:spcBef>
            </a:pPr>
            <a:r>
              <a:rPr lang="en-US" sz="3200" dirty="0" err="1" smtClean="0">
                <a:solidFill>
                  <a:schemeClr val="bg1"/>
                </a:solidFill>
              </a:rPr>
              <a:t>Lynyrd</a:t>
            </a:r>
            <a:r>
              <a:rPr lang="en-US" sz="3200" dirty="0" smtClean="0">
                <a:solidFill>
                  <a:schemeClr val="bg1"/>
                </a:solidFill>
              </a:rPr>
              <a:t> </a:t>
            </a:r>
            <a:r>
              <a:rPr lang="en-US" sz="3200" dirty="0" err="1" smtClean="0">
                <a:solidFill>
                  <a:schemeClr val="bg1"/>
                </a:solidFill>
              </a:rPr>
              <a:t>Skynyrd</a:t>
            </a:r>
            <a:endParaRPr lang="en-US" sz="3200" dirty="0" smtClean="0">
              <a:solidFill>
                <a:schemeClr val="bg1"/>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“How lovely is Your tabernacle, O LORD of hosts! My soul longs, yes, even faints for the courts of the LORD; My heart and my flesh cry out for the living God. Even the sparrow has found a home...”</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“…and the swallow a nest for herself, where she may lay her young—even Your altars, O LORD of hosts, my King and my God. Blessed are those who dwell in Your house; they will still be praising You. Selah.”</a:t>
            </a:r>
          </a:p>
          <a:p>
            <a:pPr marL="0" indent="0" algn="r">
              <a:buNone/>
            </a:pPr>
            <a:r>
              <a:rPr lang="en-US" dirty="0" smtClean="0">
                <a:solidFill>
                  <a:schemeClr val="bg1"/>
                </a:solidFill>
              </a:rPr>
              <a:t>Psalm 84:1b-4</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ctr">
            <a:normAutofit fontScale="92500" lnSpcReduction="10000"/>
          </a:bodyPr>
          <a:lstStyle/>
          <a:p>
            <a:pPr lvl="0" algn="ctr">
              <a:spcBef>
                <a:spcPct val="20000"/>
              </a:spcBef>
              <a:spcAft>
                <a:spcPts val="1200"/>
              </a:spcAft>
            </a:pPr>
            <a:r>
              <a:rPr lang="en-US" sz="3800" dirty="0" smtClean="0">
                <a:solidFill>
                  <a:schemeClr val="bg1"/>
                </a:solidFill>
              </a:rPr>
              <a:t>The earthly tabernacle was a “copy and shadow of the heavenly things” (Heb. 8:5). </a:t>
            </a:r>
          </a:p>
          <a:p>
            <a:pPr lvl="0" algn="ctr">
              <a:spcBef>
                <a:spcPct val="20000"/>
              </a:spcBef>
              <a:spcAft>
                <a:spcPts val="1200"/>
              </a:spcAft>
            </a:pPr>
            <a:r>
              <a:rPr lang="en-US" sz="3800" dirty="0" smtClean="0">
                <a:solidFill>
                  <a:schemeClr val="bg1"/>
                </a:solidFill>
              </a:rPr>
              <a:t>Aspires to a time when God’s faithful can dwell in His house—not on the earth, but in an eternal home with God.</a:t>
            </a:r>
            <a:endParaRPr kumimoji="0" lang="en-US" sz="3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500" b="1" dirty="0" smtClean="0">
                <a:solidFill>
                  <a:schemeClr val="accent6">
                    <a:lumMod val="40000"/>
                    <a:lumOff val="60000"/>
                  </a:schemeClr>
                </a:solidFill>
                <a:latin typeface="Cambria"/>
                <a:ea typeface="Encode Sans"/>
                <a:cs typeface="Cambria"/>
                <a:sym typeface="Encode Sans"/>
              </a:rPr>
              <a:t>Hope to Live in the  “House of the Lord”</a:t>
            </a:r>
            <a:endParaRPr sz="35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618079"/>
          </a:xfrm>
          <a:prstGeom prst="rect">
            <a:avLst/>
          </a:prstGeom>
        </p:spPr>
        <p:txBody>
          <a:bodyPr vert="horz" lIns="91440" tIns="45720" rIns="91440" bIns="45720" rtlCol="0" anchor="ctr">
            <a:normAutofit/>
          </a:bodyPr>
          <a:lstStyle/>
          <a:p>
            <a:pPr lvl="0" algn="ctr">
              <a:spcBef>
                <a:spcPct val="20000"/>
              </a:spcBef>
            </a:pPr>
            <a:r>
              <a:rPr lang="en-US" sz="3200" dirty="0" smtClean="0">
                <a:solidFill>
                  <a:schemeClr val="bg1"/>
                </a:solidFill>
              </a:rPr>
              <a:t>Augustine compared the Scriptures to “letters” written to man from the Holy City of God to Christian “pilgrims” from those “awaiting our arrival” (</a:t>
            </a:r>
            <a:r>
              <a:rPr lang="en-US" sz="3200" i="1" dirty="0" smtClean="0">
                <a:solidFill>
                  <a:schemeClr val="bg1"/>
                </a:solidFill>
              </a:rPr>
              <a:t>Exposition on Psalms</a:t>
            </a:r>
            <a:r>
              <a:rPr lang="en-US" sz="3200" dirty="0" smtClean="0">
                <a:solidFill>
                  <a:schemeClr val="bg1"/>
                </a:solidFill>
              </a:rPr>
              <a:t> 91.13).</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3050398"/>
          </a:xfrm>
          <a:prstGeom prst="rect">
            <a:avLst/>
          </a:prstGeom>
        </p:spPr>
        <p:txBody>
          <a:bodyPr vert="horz" lIns="91440" tIns="45720" rIns="91440" bIns="45720" rtlCol="0" anchor="ctr">
            <a:normAutofit/>
          </a:bodyPr>
          <a:lstStyle/>
          <a:p>
            <a:pPr lvl="0" algn="ctr">
              <a:spcBef>
                <a:spcPct val="20000"/>
              </a:spcBef>
              <a:spcAft>
                <a:spcPts val="600"/>
              </a:spcAft>
            </a:pPr>
            <a:r>
              <a:rPr lang="en-US" sz="4100" dirty="0" smtClean="0">
                <a:solidFill>
                  <a:schemeClr val="bg1"/>
                </a:solidFill>
              </a:rPr>
              <a:t>God’s people don’t truly belong to this world.</a:t>
            </a:r>
          </a:p>
          <a:p>
            <a:pPr lvl="0" algn="ctr">
              <a:spcBef>
                <a:spcPct val="20000"/>
              </a:spcBef>
              <a:spcAft>
                <a:spcPts val="1200"/>
              </a:spcAft>
            </a:pPr>
            <a:r>
              <a:rPr lang="en-US" sz="4100" dirty="0" smtClean="0">
                <a:solidFill>
                  <a:schemeClr val="bg1"/>
                </a:solidFill>
              </a:rPr>
              <a:t>We are wandering pilgrims awaiting our return to another home.</a:t>
            </a:r>
            <a:endParaRPr kumimoji="0" lang="en-US" sz="41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“But who am I, and who are my people, that we should be able to offer so willingly as this? For all things come from You, and of Your own we have given You. For we are aliens and pilgrims before You, as were all our fathers; our days on earth are as a shadow, and without hope.”</a:t>
            </a:r>
          </a:p>
          <a:p>
            <a:pPr marL="0" indent="0" algn="r">
              <a:buNone/>
            </a:pPr>
            <a:r>
              <a:rPr lang="en-US" dirty="0" smtClean="0">
                <a:solidFill>
                  <a:schemeClr val="bg1"/>
                </a:solidFill>
              </a:rPr>
              <a:t>1 Chronicles 29:14-15</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t">
            <a:normAutofit/>
          </a:bodyPr>
          <a:lstStyle/>
          <a:p>
            <a:pPr lvl="0" algn="ctr">
              <a:spcBef>
                <a:spcPct val="20000"/>
              </a:spcBef>
            </a:pPr>
            <a:r>
              <a:rPr lang="en-US" sz="3500" dirty="0" smtClean="0">
                <a:solidFill>
                  <a:schemeClr val="bg1"/>
                </a:solidFill>
              </a:rPr>
              <a:t>How were they “aliens and pilgrims”?</a:t>
            </a:r>
          </a:p>
          <a:p>
            <a:pPr lvl="0" algn="ctr">
              <a:spcBef>
                <a:spcPct val="20000"/>
              </a:spcBef>
            </a:pPr>
            <a:r>
              <a:rPr lang="en-US" sz="3500" dirty="0" smtClean="0">
                <a:solidFill>
                  <a:schemeClr val="bg1"/>
                </a:solidFill>
              </a:rPr>
              <a:t>Key: “our days on earth are as a shadow, and without hope.”</a:t>
            </a:r>
          </a:p>
          <a:p>
            <a:pPr lvl="0" algn="ctr">
              <a:spcBef>
                <a:spcPct val="20000"/>
              </a:spcBef>
            </a:pPr>
            <a:r>
              <a:rPr lang="en-US" sz="3500" dirty="0" smtClean="0">
                <a:solidFill>
                  <a:schemeClr val="bg1"/>
                </a:solidFill>
              </a:rPr>
              <a:t>They were “aliens and pilgrims” because life here at its longest is “as a shadow.”</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buNone/>
            </a:pPr>
            <a:r>
              <a:rPr lang="en-US" dirty="0" smtClean="0">
                <a:solidFill>
                  <a:schemeClr val="bg1"/>
                </a:solidFill>
              </a:rPr>
              <a:t>“Beloved, I beg you as sojourners and pilgrims, abstain from fleshly lusts which war against the soul, having your conduct honorable among the Gentiles, that when they speak against you as evildoers, they may, by your good works which they observe, glorify God in the day of visitation.”</a:t>
            </a:r>
          </a:p>
          <a:p>
            <a:pPr marL="0" indent="0" algn="r">
              <a:buNone/>
            </a:pPr>
            <a:r>
              <a:rPr lang="en-US" dirty="0" smtClean="0">
                <a:solidFill>
                  <a:schemeClr val="bg1"/>
                </a:solidFill>
              </a:rPr>
              <a:t>1 Peter 2:11-12</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810075"/>
          </a:xfrm>
          <a:prstGeom prst="rect">
            <a:avLst/>
          </a:prstGeom>
        </p:spPr>
        <p:txBody>
          <a:bodyPr vert="horz" lIns="91440" tIns="45720" rIns="91440" bIns="45720" rtlCol="0" anchor="t">
            <a:normAutofit/>
          </a:bodyPr>
          <a:lstStyle/>
          <a:p>
            <a:pPr lvl="0" algn="ctr">
              <a:spcAft>
                <a:spcPts val="1200"/>
              </a:spcAft>
            </a:pPr>
            <a:r>
              <a:rPr lang="en-US" sz="3500" dirty="0" smtClean="0">
                <a:solidFill>
                  <a:schemeClr val="bg1"/>
                </a:solidFill>
              </a:rPr>
              <a:t>“Sojourners,” (Gr. </a:t>
            </a:r>
            <a:r>
              <a:rPr lang="en-US" sz="3500" i="1" dirty="0" err="1" smtClean="0">
                <a:solidFill>
                  <a:schemeClr val="bg1"/>
                </a:solidFill>
              </a:rPr>
              <a:t>paroikos</a:t>
            </a:r>
            <a:r>
              <a:rPr lang="en-US" sz="3500" dirty="0" smtClean="0">
                <a:solidFill>
                  <a:schemeClr val="bg1"/>
                </a:solidFill>
              </a:rPr>
              <a:t> [</a:t>
            </a:r>
            <a:r>
              <a:rPr lang="en-US" sz="3500" dirty="0" err="1" smtClean="0">
                <a:solidFill>
                  <a:schemeClr val="bg1"/>
                </a:solidFill>
              </a:rPr>
              <a:t>πάροικος</a:t>
            </a:r>
            <a:r>
              <a:rPr lang="en-US" sz="3500" dirty="0" smtClean="0">
                <a:solidFill>
                  <a:schemeClr val="bg1"/>
                </a:solidFill>
              </a:rPr>
              <a:t>]—“alongside the house”)</a:t>
            </a:r>
          </a:p>
          <a:p>
            <a:pPr lvl="0" algn="ctr">
              <a:spcBef>
                <a:spcPct val="20000"/>
              </a:spcBef>
            </a:pPr>
            <a:r>
              <a:rPr lang="en-US" sz="3500" dirty="0" smtClean="0">
                <a:solidFill>
                  <a:schemeClr val="bg1"/>
                </a:solidFill>
              </a:rPr>
              <a:t>“Pilgrims” (Gr.</a:t>
            </a:r>
            <a:r>
              <a:rPr lang="en-US" sz="3500" i="1" dirty="0" smtClean="0">
                <a:solidFill>
                  <a:schemeClr val="bg1"/>
                </a:solidFill>
              </a:rPr>
              <a:t> </a:t>
            </a:r>
            <a:r>
              <a:rPr lang="en-US" sz="3500" i="1" dirty="0" err="1" smtClean="0">
                <a:solidFill>
                  <a:schemeClr val="bg1"/>
                </a:solidFill>
              </a:rPr>
              <a:t>parepidēmos</a:t>
            </a:r>
            <a:r>
              <a:rPr lang="en-US" sz="3500" dirty="0" smtClean="0">
                <a:solidFill>
                  <a:schemeClr val="bg1"/>
                </a:solidFill>
              </a:rPr>
              <a:t> [</a:t>
            </a:r>
            <a:r>
              <a:rPr lang="en-US" sz="3500" dirty="0" err="1" smtClean="0">
                <a:solidFill>
                  <a:schemeClr val="bg1"/>
                </a:solidFill>
              </a:rPr>
              <a:t>παρεπίδημος</a:t>
            </a:r>
            <a:r>
              <a:rPr lang="en-US" sz="3500" dirty="0" smtClean="0">
                <a:solidFill>
                  <a:schemeClr val="bg1"/>
                </a:solidFill>
              </a:rPr>
              <a:t>] —“alongside the people”)</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810075"/>
          </a:xfrm>
          <a:prstGeom prst="rect">
            <a:avLst/>
          </a:prstGeom>
        </p:spPr>
        <p:txBody>
          <a:bodyPr vert="horz" lIns="91440" tIns="45720" rIns="91440" bIns="45720" rtlCol="0" anchor="t">
            <a:normAutofit fontScale="92500"/>
          </a:bodyPr>
          <a:lstStyle/>
          <a:p>
            <a:pPr lvl="0" algn="ctr">
              <a:spcAft>
                <a:spcPts val="1200"/>
              </a:spcAft>
            </a:pPr>
            <a:r>
              <a:rPr lang="en-US" sz="3500" dirty="0" smtClean="0">
                <a:solidFill>
                  <a:schemeClr val="bg1"/>
                </a:solidFill>
              </a:rPr>
              <a:t>We live </a:t>
            </a:r>
            <a:r>
              <a:rPr lang="en-US" sz="3500" i="1" dirty="0" smtClean="0">
                <a:solidFill>
                  <a:schemeClr val="bg1"/>
                </a:solidFill>
              </a:rPr>
              <a:t>alongside </a:t>
            </a:r>
            <a:r>
              <a:rPr lang="en-US" sz="3500" dirty="0" smtClean="0">
                <a:solidFill>
                  <a:schemeClr val="bg1"/>
                </a:solidFill>
              </a:rPr>
              <a:t>the people and dwellings of this world, but await the “day of visitation.” </a:t>
            </a:r>
          </a:p>
          <a:p>
            <a:pPr lvl="0" algn="ctr">
              <a:spcAft>
                <a:spcPts val="1200"/>
              </a:spcAft>
            </a:pPr>
            <a:r>
              <a:rPr lang="en-US" sz="3500" dirty="0" smtClean="0">
                <a:solidFill>
                  <a:schemeClr val="bg1"/>
                </a:solidFill>
              </a:rPr>
              <a:t>We live to glorify God  to those around us looking to the time our pilgrimage is ended, and we are at last home with God.</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2945173"/>
            <a:ext cx="8229600" cy="3445043"/>
          </a:xfrm>
          <a:prstGeom prst="rect">
            <a:avLst/>
          </a:prstGeom>
        </p:spPr>
        <p:txBody>
          <a:bodyPr vert="horz" lIns="91440" tIns="45720" rIns="91440" bIns="45720" rtlCol="0" anchor="ctr">
            <a:normAutofit/>
          </a:bodyPr>
          <a:lstStyle/>
          <a:p>
            <a:pPr lvl="0">
              <a:spcBef>
                <a:spcPct val="20000"/>
              </a:spcBef>
            </a:pPr>
            <a:r>
              <a:rPr lang="en-US" sz="3200" dirty="0" smtClean="0">
                <a:solidFill>
                  <a:schemeClr val="bg1"/>
                </a:solidFill>
              </a:rPr>
              <a:t>“Yes, they’ll all come to meet me, arms reaching, smiling sweetly. It’s good to touch the green, green grass of home.”</a:t>
            </a:r>
          </a:p>
          <a:p>
            <a:pPr lvl="0" algn="r">
              <a:spcBef>
                <a:spcPct val="20000"/>
              </a:spcBef>
            </a:pPr>
            <a:r>
              <a:rPr lang="en-US" sz="3200" dirty="0" smtClean="0">
                <a:solidFill>
                  <a:schemeClr val="bg1"/>
                </a:solidFill>
              </a:rPr>
              <a:t>Porter Wagner (or Tom Jones)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“These all died in faith, not having received the promises, but having seen them afar off were assured of them, embraced them and confessed that they were strangers and pilgrims on the earth. For those who say such things declare plainly that they seek a homeland…”</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1658"/>
            <a:ext cx="8229600" cy="5133790"/>
          </a:xfrm>
        </p:spPr>
        <p:txBody>
          <a:bodyPr anchor="ctr">
            <a:normAutofit/>
          </a:bodyPr>
          <a:lstStyle/>
          <a:p>
            <a:pPr marL="0" indent="0">
              <a:spcAft>
                <a:spcPts val="1800"/>
              </a:spcAft>
              <a:buNone/>
            </a:pPr>
            <a:r>
              <a:rPr lang="en-US" dirty="0" smtClean="0">
                <a:solidFill>
                  <a:schemeClr val="bg1"/>
                </a:solidFill>
              </a:rPr>
              <a:t>“…And truly if they had called to mind that country from which they had come out, they would have had opportunity to return. But now they desire a better, that is, a heavenly country. Therefore God is not ashamed to be called their God, for He has prepared a city for them.”</a:t>
            </a:r>
          </a:p>
          <a:p>
            <a:pPr marL="0" indent="0" algn="r">
              <a:buNone/>
            </a:pPr>
            <a:r>
              <a:rPr lang="en-US" dirty="0" smtClean="0">
                <a:solidFill>
                  <a:schemeClr val="bg1"/>
                </a:solidFill>
              </a:rPr>
              <a:t>Hebrews  11:13-16</a:t>
            </a:r>
          </a:p>
        </p:txBody>
      </p:sp>
      <p:cxnSp>
        <p:nvCxnSpPr>
          <p:cNvPr id="4" name="Straight Connector 3"/>
          <p:cNvCxnSpPr/>
          <p:nvPr/>
        </p:nvCxnSpPr>
        <p:spPr>
          <a:xfrm>
            <a:off x="1230630" y="5697789"/>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821012" y="6213000"/>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7542" y="806489"/>
            <a:ext cx="6205820" cy="1588"/>
          </a:xfrm>
          <a:prstGeom prst="line">
            <a:avLst/>
          </a:prstGeom>
          <a:ln w="12700">
            <a:solidFill>
              <a:schemeClr val="bg1">
                <a:alpha val="42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0630" y="1176332"/>
            <a:ext cx="6796202" cy="1588"/>
          </a:xfrm>
          <a:prstGeom prst="line">
            <a:avLst/>
          </a:prstGeom>
          <a:ln w="12700">
            <a:solidFill>
              <a:schemeClr val="bg1">
                <a:alpha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810075"/>
          </a:xfrm>
          <a:prstGeom prst="rect">
            <a:avLst/>
          </a:prstGeom>
        </p:spPr>
        <p:txBody>
          <a:bodyPr vert="horz" lIns="91440" tIns="45720" rIns="91440" bIns="45720" rtlCol="0" anchor="t">
            <a:normAutofit/>
          </a:bodyPr>
          <a:lstStyle/>
          <a:p>
            <a:pPr lvl="0" algn="ctr">
              <a:spcAft>
                <a:spcPts val="600"/>
              </a:spcAft>
            </a:pPr>
            <a:r>
              <a:rPr lang="en-US" sz="3500" dirty="0" smtClean="0">
                <a:solidFill>
                  <a:schemeClr val="bg1"/>
                </a:solidFill>
              </a:rPr>
              <a:t>“Strangers and Pilgrims”</a:t>
            </a:r>
          </a:p>
          <a:p>
            <a:pPr lvl="0" algn="ctr">
              <a:spcBef>
                <a:spcPct val="20000"/>
              </a:spcBef>
              <a:spcAft>
                <a:spcPts val="600"/>
              </a:spcAft>
            </a:pPr>
            <a:r>
              <a:rPr lang="en-US" sz="3500" dirty="0" smtClean="0">
                <a:solidFill>
                  <a:schemeClr val="bg1"/>
                </a:solidFill>
              </a:rPr>
              <a:t>Seeking “a homeland”</a:t>
            </a:r>
          </a:p>
          <a:p>
            <a:pPr lvl="0" algn="ctr">
              <a:spcBef>
                <a:spcPct val="20000"/>
              </a:spcBef>
              <a:spcAft>
                <a:spcPts val="600"/>
              </a:spcAft>
            </a:pPr>
            <a:r>
              <a:rPr lang="en-US" sz="3500" dirty="0" smtClean="0">
                <a:solidFill>
                  <a:schemeClr val="bg1"/>
                </a:solidFill>
              </a:rPr>
              <a:t>“Better, that is, a heavenly country”</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026497"/>
          </a:xfrm>
          <a:prstGeom prst="rect">
            <a:avLst/>
          </a:prstGeom>
        </p:spPr>
        <p:txBody>
          <a:bodyPr vert="horz" lIns="91440" tIns="45720" rIns="91440" bIns="45720" rtlCol="0" anchor="ctr">
            <a:normAutofit/>
          </a:bodyPr>
          <a:lstStyle/>
          <a:p>
            <a:pPr lvl="0" algn="ctr">
              <a:spcAft>
                <a:spcPts val="1200"/>
              </a:spcAft>
            </a:pPr>
            <a:r>
              <a:rPr lang="en-US" sz="5000" dirty="0" smtClean="0">
                <a:solidFill>
                  <a:schemeClr val="bg1"/>
                </a:solidFill>
              </a:rPr>
              <a:t>Escapism or Realism?</a:t>
            </a:r>
            <a:endParaRPr kumimoji="0" lang="en-US" sz="5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810075"/>
          </a:xfrm>
          <a:prstGeom prst="rect">
            <a:avLst/>
          </a:prstGeom>
        </p:spPr>
        <p:txBody>
          <a:bodyPr vert="horz" lIns="91440" tIns="45720" rIns="91440" bIns="45720" rtlCol="0" anchor="t">
            <a:normAutofit/>
          </a:bodyPr>
          <a:lstStyle/>
          <a:p>
            <a:pPr lvl="0" algn="ctr">
              <a:spcAft>
                <a:spcPts val="1200"/>
              </a:spcAft>
            </a:pPr>
            <a:r>
              <a:rPr lang="en-US" sz="3500" dirty="0" smtClean="0">
                <a:solidFill>
                  <a:schemeClr val="bg1"/>
                </a:solidFill>
              </a:rPr>
              <a:t>We know what’s temporary and eternal.</a:t>
            </a:r>
          </a:p>
          <a:p>
            <a:pPr lvl="0" algn="ctr">
              <a:spcBef>
                <a:spcPct val="20000"/>
              </a:spcBef>
              <a:spcAft>
                <a:spcPts val="1200"/>
              </a:spcAft>
            </a:pPr>
            <a:r>
              <a:rPr lang="en-US" sz="3500" dirty="0" smtClean="0">
                <a:solidFill>
                  <a:schemeClr val="bg1"/>
                </a:solidFill>
              </a:rPr>
              <a:t>A different perspective on everything</a:t>
            </a:r>
          </a:p>
          <a:p>
            <a:pPr lvl="0" algn="ctr">
              <a:spcBef>
                <a:spcPct val="20000"/>
              </a:spcBef>
              <a:spcAft>
                <a:spcPts val="1200"/>
              </a:spcAft>
            </a:pPr>
            <a:r>
              <a:rPr lang="en-US" sz="3500" dirty="0" smtClean="0">
                <a:solidFill>
                  <a:schemeClr val="bg1"/>
                </a:solidFill>
              </a:rPr>
              <a:t>We will not live here forever.</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769281"/>
            <a:ext cx="8229600" cy="2810075"/>
          </a:xfrm>
          <a:prstGeom prst="rect">
            <a:avLst/>
          </a:prstGeom>
        </p:spPr>
        <p:txBody>
          <a:bodyPr vert="horz" lIns="91440" tIns="45720" rIns="91440" bIns="45720" rtlCol="0" anchor="t">
            <a:normAutofit lnSpcReduction="10000"/>
          </a:bodyPr>
          <a:lstStyle/>
          <a:p>
            <a:pPr lvl="0" algn="ctr">
              <a:spcAft>
                <a:spcPts val="1200"/>
              </a:spcAft>
            </a:pPr>
            <a:r>
              <a:rPr lang="en-US" sz="3500" dirty="0" smtClean="0">
                <a:solidFill>
                  <a:schemeClr val="bg1"/>
                </a:solidFill>
              </a:rPr>
              <a:t>God’s word teaches us how these foretastes of the eternal are intended to function.</a:t>
            </a:r>
          </a:p>
          <a:p>
            <a:pPr lvl="0" algn="ctr">
              <a:spcBef>
                <a:spcPct val="20000"/>
              </a:spcBef>
              <a:spcAft>
                <a:spcPts val="1200"/>
              </a:spcAft>
            </a:pPr>
            <a:r>
              <a:rPr lang="en-US" sz="3500" dirty="0" smtClean="0">
                <a:solidFill>
                  <a:schemeClr val="bg1"/>
                </a:solidFill>
              </a:rPr>
              <a:t>They rest on the presumption that positive qualities of the present compare with the positive qualities of a future home.</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4066502"/>
            <a:ext cx="8229600" cy="2512854"/>
          </a:xfrm>
          <a:prstGeom prst="rect">
            <a:avLst/>
          </a:prstGeom>
        </p:spPr>
        <p:txBody>
          <a:bodyPr vert="horz" lIns="91440" tIns="45720" rIns="91440" bIns="45720" rtlCol="0" anchor="t">
            <a:normAutofit/>
          </a:bodyPr>
          <a:lstStyle/>
          <a:p>
            <a:pPr lvl="0" algn="ctr">
              <a:spcAft>
                <a:spcPts val="1200"/>
              </a:spcAft>
            </a:pPr>
            <a:r>
              <a:rPr lang="en-US" sz="3500" dirty="0" smtClean="0">
                <a:solidFill>
                  <a:schemeClr val="bg1"/>
                </a:solidFill>
              </a:rPr>
              <a:t>May our failures in the home never hinder the faith of those within our homes, or those around us who witness our behavior.</a:t>
            </a: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3800" b="1" dirty="0" smtClean="0">
                <a:solidFill>
                  <a:schemeClr val="accent6">
                    <a:lumMod val="40000"/>
                    <a:lumOff val="60000"/>
                  </a:schemeClr>
                </a:solidFill>
                <a:latin typeface="Cambria"/>
                <a:ea typeface="Encode Sans"/>
                <a:cs typeface="Cambria"/>
                <a:sym typeface="Encode Sans"/>
              </a:rPr>
              <a:t>This World Is Not Our Home</a:t>
            </a:r>
            <a:endParaRPr sz="3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1162000" y="3397858"/>
            <a:ext cx="6944981" cy="2641099"/>
          </a:xfrm>
          <a:prstGeom prst="rect">
            <a:avLst/>
          </a:prstGeom>
        </p:spPr>
        <p:txBody>
          <a:bodyPr vert="horz" lIns="91440" tIns="45720" rIns="91440" bIns="45720" rtlCol="0" anchor="ctr">
            <a:normAutofit/>
          </a:bodyPr>
          <a:lstStyle/>
          <a:p>
            <a:pPr lvl="0" algn="ctr">
              <a:spcBef>
                <a:spcPct val="20000"/>
              </a:spcBef>
            </a:pPr>
            <a:r>
              <a:rPr lang="en-US" sz="5100" dirty="0" smtClean="0">
                <a:solidFill>
                  <a:schemeClr val="bg1"/>
                </a:solidFill>
              </a:rPr>
              <a:t>Examples That Teach Us about Home</a:t>
            </a:r>
            <a:endParaRPr kumimoji="0" lang="en-US" sz="51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3593400" y="2526259"/>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800" b="1" dirty="0" smtClean="0">
                <a:solidFill>
                  <a:schemeClr val="accent6">
                    <a:lumMod val="40000"/>
                    <a:lumOff val="60000"/>
                  </a:schemeClr>
                </a:solidFill>
                <a:latin typeface="Cambria"/>
                <a:ea typeface="Encode Sans"/>
                <a:cs typeface="Cambria"/>
                <a:sym typeface="Encode Sans"/>
              </a:rPr>
              <a:t>3</a:t>
            </a:r>
            <a:endParaRPr sz="68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t">
            <a:normAutofit/>
          </a:bodyPr>
          <a:lstStyle/>
          <a:p>
            <a:pPr lvl="0" algn="ctr">
              <a:spcBef>
                <a:spcPct val="20000"/>
              </a:spcBef>
            </a:pPr>
            <a:r>
              <a:rPr lang="en-US" sz="5100" dirty="0" smtClean="0">
                <a:solidFill>
                  <a:schemeClr val="bg1"/>
                </a:solidFill>
              </a:rPr>
              <a:t>Jacob </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Displaced </a:t>
            </a:r>
            <a:r>
              <a:rPr lang="en-US" sz="3200" dirty="0" smtClean="0">
                <a:solidFill>
                  <a:schemeClr val="bg1"/>
                </a:solidFill>
              </a:rPr>
              <a:t>from home by sin (Gen. 27:1-41)</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Made home where </a:t>
            </a:r>
            <a:r>
              <a:rPr lang="en-US" sz="3200" dirty="0" smtClean="0">
                <a:solidFill>
                  <a:schemeClr val="bg1"/>
                </a:solidFill>
              </a:rPr>
              <a:t>he was (Gen. 31:17-18)</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Repented and returned home</a:t>
            </a:r>
            <a:r>
              <a:rPr lang="en-US" sz="3200" dirty="0" smtClean="0">
                <a:solidFill>
                  <a:schemeClr val="bg1"/>
                </a:solidFill>
              </a:rPr>
              <a:t> (Gen. 33:1-15)</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When We Have No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fade">
                                      <p:cBhvr>
                                        <p:cTn id="26" dur="1000"/>
                                        <p:tgtEl>
                                          <p:spTgt spid="22">
                                            <p:txEl>
                                              <p:pRg st="2" end="2"/>
                                            </p:txEl>
                                          </p:spTgt>
                                        </p:tgtEl>
                                      </p:cBhvr>
                                    </p:animEffect>
                                    <p:anim calcmode="lin" valueType="num">
                                      <p:cBhvr>
                                        <p:cTn id="2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animEffect transition="in" filter="fade">
                                      <p:cBhvr>
                                        <p:cTn id="33" dur="1000"/>
                                        <p:tgtEl>
                                          <p:spTgt spid="22">
                                            <p:txEl>
                                              <p:pRg st="3" end="3"/>
                                            </p:txEl>
                                          </p:spTgt>
                                        </p:tgtEl>
                                      </p:cBhvr>
                                    </p:animEffect>
                                    <p:anim calcmode="lin" valueType="num">
                                      <p:cBhvr>
                                        <p:cTn id="3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P spid="4" grpId="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Content Placeholder 20" descr="home2.png"/>
          <p:cNvPicPr>
            <a:picLocks noGrp="1" noChangeAspect="1"/>
          </p:cNvPicPr>
          <p:nvPr>
            <p:ph idx="1"/>
          </p:nvPr>
        </p:nvPicPr>
        <p:blipFill>
          <a:blip r:embed="rId2"/>
          <a:stretch>
            <a:fillRect/>
          </a:stretch>
        </p:blipFill>
        <p:spPr>
          <a:xfrm>
            <a:off x="0" y="14707"/>
            <a:ext cx="9144000" cy="2511552"/>
          </a:xfrm>
          <a:effectLst>
            <a:outerShdw blurRad="304800" dist="38100" dir="2700000">
              <a:srgbClr val="000000">
                <a:alpha val="43000"/>
              </a:srgbClr>
            </a:outerShdw>
          </a:effectLst>
        </p:spPr>
      </p:pic>
      <p:sp>
        <p:nvSpPr>
          <p:cNvPr id="22" name="Content Placeholder 2"/>
          <p:cNvSpPr txBox="1">
            <a:spLocks/>
          </p:cNvSpPr>
          <p:nvPr/>
        </p:nvSpPr>
        <p:spPr>
          <a:xfrm>
            <a:off x="457200" y="3596509"/>
            <a:ext cx="8229600" cy="2982848"/>
          </a:xfrm>
          <a:prstGeom prst="rect">
            <a:avLst/>
          </a:prstGeom>
        </p:spPr>
        <p:txBody>
          <a:bodyPr vert="horz" lIns="91440" tIns="45720" rIns="91440" bIns="45720" rtlCol="0" anchor="t">
            <a:normAutofit fontScale="92500"/>
          </a:bodyPr>
          <a:lstStyle/>
          <a:p>
            <a:pPr lvl="0" algn="ctr">
              <a:spcBef>
                <a:spcPct val="20000"/>
              </a:spcBef>
            </a:pPr>
            <a:r>
              <a:rPr lang="en-US" sz="5100" dirty="0" smtClean="0">
                <a:solidFill>
                  <a:schemeClr val="bg1"/>
                </a:solidFill>
              </a:rPr>
              <a:t>David </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Forced to flee from Saul</a:t>
            </a:r>
            <a:r>
              <a:rPr lang="en-US" sz="3200" dirty="0" smtClean="0">
                <a:solidFill>
                  <a:schemeClr val="bg1"/>
                </a:solidFill>
              </a:rPr>
              <a:t> (2 Sam. 18:6-9; 19:1-22:19)</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Assurance of brighter future</a:t>
            </a:r>
            <a:r>
              <a:rPr lang="en-US" sz="3200" dirty="0" smtClean="0">
                <a:solidFill>
                  <a:schemeClr val="bg1"/>
                </a:solidFill>
              </a:rPr>
              <a:t> (1 Sam. 16:1, 12-13)</a:t>
            </a:r>
          </a:p>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Made the Lord his home</a:t>
            </a:r>
            <a:r>
              <a:rPr lang="en-US" sz="3200" dirty="0" smtClean="0">
                <a:solidFill>
                  <a:schemeClr val="bg1"/>
                </a:solidFill>
              </a:rPr>
              <a:t> (Ps. 67:1)</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Google Shape;25;p4"/>
          <p:cNvSpPr txBox="1"/>
          <p:nvPr/>
        </p:nvSpPr>
        <p:spPr>
          <a:xfrm>
            <a:off x="0" y="2756033"/>
            <a:ext cx="9144000" cy="641825"/>
          </a:xfrm>
          <a:prstGeom prst="rect">
            <a:avLst/>
          </a:prstGeom>
          <a:noFill/>
          <a:ln>
            <a:noFill/>
          </a:ln>
        </p:spPr>
        <p:txBody>
          <a:bodyPr spcFirstLastPara="1" wrap="square" lIns="91425" tIns="91425" rIns="91425" bIns="91425" anchor="t" anchorCtr="0">
            <a:noAutofit/>
          </a:bodyPr>
          <a:lstStyle/>
          <a:p>
            <a:pPr lvl="0" algn="ctr"/>
            <a:r>
              <a:rPr lang="en-US" sz="4200" b="1" dirty="0" smtClean="0">
                <a:solidFill>
                  <a:schemeClr val="accent6">
                    <a:lumMod val="40000"/>
                    <a:lumOff val="60000"/>
                  </a:schemeClr>
                </a:solidFill>
                <a:latin typeface="Cambria"/>
                <a:ea typeface="Encode Sans"/>
                <a:cs typeface="Cambria"/>
                <a:sym typeface="Encode Sans"/>
              </a:rPr>
              <a:t>When We Have No Home</a:t>
            </a:r>
            <a:endParaRPr sz="4200" b="1" dirty="0">
              <a:solidFill>
                <a:schemeClr val="accent6">
                  <a:lumMod val="40000"/>
                  <a:lumOff val="60000"/>
                </a:schemeClr>
              </a:solidFill>
              <a:latin typeface="Cambria"/>
              <a:ea typeface="Encode Sans"/>
              <a:cs typeface="Cambria"/>
              <a:sym typeface="Encode Sans"/>
            </a:endParaRPr>
          </a:p>
        </p:txBody>
      </p:sp>
      <p:cxnSp>
        <p:nvCxnSpPr>
          <p:cNvPr id="5" name="Google Shape;23;p4"/>
          <p:cNvCxnSpPr/>
          <p:nvPr/>
        </p:nvCxnSpPr>
        <p:spPr>
          <a:xfrm>
            <a:off x="3527100" y="3596509"/>
            <a:ext cx="2089800" cy="0"/>
          </a:xfrm>
          <a:prstGeom prst="straightConnector1">
            <a:avLst/>
          </a:prstGeom>
          <a:noFill/>
          <a:ln w="19050" cap="flat" cmpd="sng">
            <a:solidFill>
              <a:schemeClr val="accent6">
                <a:lumMod val="40000"/>
                <a:lumOff val="60000"/>
              </a:schemeClr>
            </a:solidFill>
            <a:prstDash val="solid"/>
            <a:round/>
            <a:headEnd type="diamond" w="med" len="med"/>
            <a:tailEnd type="diamond"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fade">
                                      <p:cBhvr>
                                        <p:cTn id="28" dur="1000"/>
                                        <p:tgtEl>
                                          <p:spTgt spid="22">
                                            <p:txEl>
                                              <p:pRg st="3" end="3"/>
                                            </p:txEl>
                                          </p:spTgt>
                                        </p:tgtEl>
                                      </p:cBhvr>
                                    </p:animEffect>
                                    <p:anim calcmode="lin" valueType="num">
                                      <p:cBhvr>
                                        <p:cTn id="2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3306</TotalTime>
  <Words>5089</Words>
  <Application>Microsoft Macintosh PowerPoint</Application>
  <PresentationFormat>On-screen Show (4:3)</PresentationFormat>
  <Paragraphs>344</Paragraphs>
  <Slides>114</Slides>
  <Notes>0</Notes>
  <HiddenSlides>0</HiddenSlides>
  <MMClips>0</MMClips>
  <ScaleCrop>false</ScaleCrop>
  <HeadingPairs>
    <vt:vector size="4" baseType="variant">
      <vt:variant>
        <vt:lpstr>Design Template</vt:lpstr>
      </vt:variant>
      <vt:variant>
        <vt:i4>1</vt:i4>
      </vt:variant>
      <vt:variant>
        <vt:lpstr>Slide Titles</vt:lpstr>
      </vt:variant>
      <vt:variant>
        <vt:i4>114</vt:i4>
      </vt:variant>
    </vt:vector>
  </HeadingPairs>
  <TitlesOfParts>
    <vt:vector size="1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56</cp:revision>
  <dcterms:created xsi:type="dcterms:W3CDTF">2019-07-01T23:03:12Z</dcterms:created>
  <dcterms:modified xsi:type="dcterms:W3CDTF">2019-07-01T23:03:42Z</dcterms:modified>
</cp:coreProperties>
</file>