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jpeg" ContentType="image/jpeg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Default Extension="rels" ContentType="application/vnd.openxmlformats-package.relationship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slides/slide2.xml" ContentType="application/vnd.openxmlformats-officedocument.presentationml.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fntdata" ContentType="application/x-fontdata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tags/tag7.xml" ContentType="application/vnd.openxmlformats-officedocument.presentationml.tags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tags/tag3.xml" ContentType="application/vnd.openxmlformats-officedocument.presentationml.tags+xml"/>
  <Override PartName="/ppt/slides/slide3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18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tags/tag4.xml" ContentType="application/vnd.openxmlformats-officedocument.presentationml.tags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  <p:sldMasterId id="2147483650" r:id="rId2"/>
  </p:sldMasterIdLst>
  <p:notesMasterIdLst>
    <p:notesMasterId r:id="rId22"/>
  </p:notesMasterIdLst>
  <p:sldIdLst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embeddedFontLst>
    <p:embeddedFont>
      <p:font typeface="Copperplate Gothic Bold"/>
      <p:regular r:id="rId2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00"/>
    <p:restoredTop sz="94600"/>
  </p:normalViewPr>
  <p:slideViewPr>
    <p:cSldViewPr snapToGrid="0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056" y="-128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font" Target="fonts/font1.fntdata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AF2116C-9EE9-9C4A-B4D1-355183BE3B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486873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2116C-9EE9-9C4A-B4D1-355183BE3B5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4" Type="http://schemas.openxmlformats.org/officeDocument/2006/relationships/image" Target="../media/image2.jpeg"/><Relationship Id="rId1" Type="http://schemas.openxmlformats.org/officeDocument/2006/relationships/tags" Target="../tags/tag3.xml"/><Relationship Id="rId2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4" Type="http://schemas.openxmlformats.org/officeDocument/2006/relationships/image" Target="../media/image2.jpeg"/><Relationship Id="rId1" Type="http://schemas.openxmlformats.org/officeDocument/2006/relationships/tags" Target="../tags/tag7.xml"/><Relationship Id="rId2" Type="http://schemas.openxmlformats.org/officeDocument/2006/relationships/tags" Target="../tags/tag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90EB9AF-3097-BC4D-A3BF-3795FACDF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EDB26F9-A6BD-9C42-995B-CC3076CB4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2E9052-A74C-3447-863E-15E36715E1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403E471-6966-D94A-BF42-E1F2F67096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D0D511CB-FBA0-4045-B918-7E6BFA2F34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E6898C4D-F6F1-7644-99D2-C13F6E397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2906170-AB39-F347-B0EB-E074533DE9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06454A4-4ADF-E94F-A026-49AC993DCD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61EAB516-17A1-EF42-80F8-473B80877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A06F81F7-EB3E-514A-82C3-33342DFBA5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ADF2101-3800-AD46-999E-16A167B70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A737993-F5BD-0E42-A75E-682355D3B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EC218F4F-25C5-A64A-B9A6-62C7357181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B86BFC55-6F81-594B-89BE-BA46B49842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0545C3BC-95F6-6E44-B8EE-D7032A37E4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8E99E0D-491A-4E48-AE32-DCC7F5B4E9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4D8794A-BDE1-CB4E-8151-D45E89B4B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683E4F-30C2-8C47-8F2F-50C60DBE23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653903-6289-F242-BE10-E3216ABDC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FF76D5F-4A91-E844-A13F-95D45D38A4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8F96D17-E0F9-D947-BBC8-8FF69F5058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2D4E60E-CC5B-0042-B757-ACF7D2C52C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tags" Target="../tags/tag1.xml"/><Relationship Id="rId14" Type="http://schemas.openxmlformats.org/officeDocument/2006/relationships/tags" Target="../tags/tag2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tags" Target="../tags/tag5.xml"/><Relationship Id="rId14" Type="http://schemas.openxmlformats.org/officeDocument/2006/relationships/tags" Target="../tags/tag6.xml"/><Relationship Id="rId15" Type="http://schemas.openxmlformats.org/officeDocument/2006/relationships/image" Target="../media/image1.jpeg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66AF68-45C5-004B-8E1B-D1D95ECA045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5_vector-banners.jpg"/>
          <p:cNvPicPr>
            <a:picLocks noChangeAspect="1"/>
          </p:cNvPicPr>
          <p:nvPr userDrawn="1"/>
        </p:nvPicPr>
        <p:blipFill>
          <a:blip r:embed="rId16">
            <a:lum bright="-42000"/>
          </a:blip>
          <a:srcRect l="1739" t="34727" b="35537"/>
          <a:stretch>
            <a:fillRect/>
          </a:stretch>
        </p:blipFill>
        <p:spPr>
          <a:xfrm>
            <a:off x="0" y="-2"/>
            <a:ext cx="9144000" cy="2042147"/>
          </a:xfrm>
          <a:prstGeom prst="rect">
            <a:avLst/>
          </a:prstGeom>
          <a:effectLst>
            <a:outerShdw blurRad="50800" dist="76200" dir="6480000">
              <a:srgbClr val="000000">
                <a:alpha val="43000"/>
              </a:srgbClr>
            </a:outerShdw>
          </a:effectLst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992338"/>
            <a:ext cx="8226425" cy="4445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800" b="1" cap="none" spc="0">
          <a:ln w="17780" cmpd="sng">
            <a:solidFill>
              <a:schemeClr val="accent1">
                <a:tint val="3000"/>
              </a:schemeClr>
            </a:solidFill>
            <a:prstDash val="solid"/>
            <a:miter lim="800000"/>
          </a:ln>
          <a:gradFill>
            <a:gsLst>
              <a:gs pos="10000">
                <a:schemeClr val="accent1">
                  <a:tint val="63000"/>
                  <a:sat val="105000"/>
                </a:schemeClr>
              </a:gs>
              <a:gs pos="90000">
                <a:schemeClr val="accent1">
                  <a:shade val="50000"/>
                  <a:satMod val="100000"/>
                </a:schemeClr>
              </a:gs>
            </a:gsLst>
            <a:lin ang="5400000"/>
          </a:gradFill>
          <a:effectLst>
            <a:outerShdw blurRad="55000" dist="50800" dir="5400000" algn="tl">
              <a:srgbClr val="000000">
                <a:alpha val="33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428068"/>
            <a:ext cx="8226425" cy="989570"/>
          </a:xfrm>
        </p:spPr>
        <p:txBody>
          <a:bodyPr/>
          <a:lstStyle/>
          <a:p>
            <a:pPr algn="ctr"/>
            <a:r>
              <a:rPr lang="en-US" sz="5500" dirty="0" smtClean="0"/>
              <a:t>Proverbs 15:13</a:t>
            </a:r>
            <a:endParaRPr lang="en-US" sz="5500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582675"/>
            <a:ext cx="8226425" cy="3855066"/>
          </a:xfrm>
        </p:spPr>
        <p:txBody>
          <a:bodyPr anchor="t"/>
          <a:lstStyle/>
          <a:p>
            <a:pPr indent="0">
              <a:buNone/>
            </a:pPr>
            <a:r>
              <a:rPr lang="en-US" sz="4000" dirty="0" smtClean="0"/>
              <a:t>“A merry heart makes a cheerful countenance, But by sorrow of the heart the spirit is broken” (NKJV). 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2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Family Relationships (Eph. 5:22-29; 6:1-4).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negative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“So and so just tries to frustrate me!”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“If only so and so was more______”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endParaRPr lang="en-US" sz="3000" b="1" kern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2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Family Relationships (Eph. 5:22-29; 6:1-4).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positive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400" b="1" kern="0" dirty="0" smtClean="0">
                <a:latin typeface="+mn-lt"/>
                <a:ea typeface="+mn-ea"/>
                <a:cs typeface="+mn-cs"/>
              </a:rPr>
              <a:t>“I know they have their faults, but they have some fine qualities!”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400" b="1" kern="0" dirty="0" smtClean="0">
                <a:latin typeface="+mn-lt"/>
                <a:ea typeface="+mn-ea"/>
                <a:cs typeface="+mn-cs"/>
              </a:rPr>
              <a:t>•	“They put up with my faults—I can bear the few they have.”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endParaRPr lang="en-US" sz="3000" b="1" kern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3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Dealing with Brethren (Col. 3:12-15).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positive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“So and so is really showing some growth in Christ.”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“I really think I could encourage them in this or that.”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400" b="1" kern="0" dirty="0" smtClean="0"/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“They did a fine job with that task!”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endParaRPr lang="en-US" sz="3000" b="1" kern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3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Dealing with Brethren (Col. 3:12-15).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negative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“Brother so and so irritates me so much.”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“They meant to do such and such that hurt my feelings.”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400" b="1" kern="0" dirty="0" smtClean="0"/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“Could you believe they did that?”</a:t>
            </a:r>
            <a:endParaRPr lang="en-US" sz="3000" b="1" kern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4"/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Personal Evangelism (Acts 18:24-28; 18:8-11)</a:t>
            </a:r>
            <a:r>
              <a:rPr lang="en-US" sz="3000" b="1" kern="0" dirty="0" smtClean="0">
                <a:latin typeface="+mn-lt"/>
                <a:ea typeface="+mn-ea"/>
                <a:cs typeface="+mn-cs"/>
              </a:rPr>
              <a:t>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positive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“Maybe if we try this, we could win some souls.”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200" b="1" kern="0" dirty="0" smtClean="0">
                <a:latin typeface="+mn-lt"/>
                <a:ea typeface="+mn-ea"/>
                <a:cs typeface="+mn-cs"/>
              </a:rPr>
              <a:t>“So and so shows some potential, maybe with some work…”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400" b="1" kern="0" dirty="0" smtClean="0"/>
              <a:t>•	</a:t>
            </a:r>
            <a:r>
              <a:rPr lang="en-US" sz="2000" b="1" kern="0" dirty="0" smtClean="0">
                <a:latin typeface="+mn-lt"/>
                <a:ea typeface="+mn-ea"/>
                <a:cs typeface="+mn-cs"/>
              </a:rPr>
              <a:t>“People can change, if only I am ready to help them!”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endParaRPr lang="en-US" sz="3000" b="1" kern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4"/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Personal Evangelism (Acts 18:24-28; 18:8-11)</a:t>
            </a:r>
            <a:r>
              <a:rPr lang="en-US" sz="3000" b="1" kern="0" dirty="0" smtClean="0">
                <a:latin typeface="+mn-lt"/>
                <a:ea typeface="+mn-ea"/>
                <a:cs typeface="+mn-cs"/>
              </a:rPr>
              <a:t>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negative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500" b="1" kern="0" dirty="0" smtClean="0">
                <a:latin typeface="+mn-lt"/>
                <a:ea typeface="+mn-ea"/>
                <a:cs typeface="+mn-cs"/>
              </a:rPr>
              <a:t>“We’ve tried it before, it won’t do any good!”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500" b="1" kern="0" dirty="0" smtClean="0">
                <a:latin typeface="+mn-lt"/>
                <a:ea typeface="+mn-ea"/>
                <a:cs typeface="+mn-cs"/>
              </a:rPr>
              <a:t>•	“Nobody wants to do what’s right”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500" b="1" kern="0" dirty="0" smtClean="0"/>
              <a:t>•	</a:t>
            </a:r>
            <a:r>
              <a:rPr lang="en-US" sz="2500" b="1" kern="0" dirty="0" smtClean="0">
                <a:latin typeface="+mn-lt"/>
                <a:ea typeface="+mn-ea"/>
                <a:cs typeface="+mn-cs"/>
              </a:rPr>
              <a:t>“So and so will never accept the truth!”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5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Facing Trials (2 Cor.  4:8-10).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negative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800" b="1" kern="0" dirty="0" smtClean="0">
                <a:latin typeface="+mn-lt"/>
                <a:ea typeface="+mn-ea"/>
                <a:cs typeface="+mn-cs"/>
              </a:rPr>
              <a:t>“This isn’t fair, why should I have to go through this?”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800" b="1" kern="0" dirty="0" smtClean="0">
                <a:latin typeface="+mn-lt"/>
                <a:ea typeface="+mn-ea"/>
                <a:cs typeface="+mn-cs"/>
              </a:rPr>
              <a:t>•	“Nobody cares, or understands what I have to face!”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5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Facing Trials (2 Cor.  4:8-10).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positive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800" b="1" kern="0" dirty="0" smtClean="0">
                <a:latin typeface="+mn-lt"/>
                <a:ea typeface="+mn-ea"/>
                <a:cs typeface="+mn-cs"/>
              </a:rPr>
              <a:t>“This is hard but I’ll make it through it and heaven will be worth it all!”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800" b="1" kern="0" dirty="0" smtClean="0">
                <a:latin typeface="+mn-lt"/>
                <a:ea typeface="+mn-ea"/>
                <a:cs typeface="+mn-cs"/>
              </a:rPr>
              <a:t>•	“Others have faced things far worse than this”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6"/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Our Relationship with the Lord (Deut. 6:24-25).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positive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800" b="1" kern="0" dirty="0" smtClean="0">
                <a:latin typeface="+mn-lt"/>
                <a:ea typeface="+mn-ea"/>
                <a:cs typeface="+mn-cs"/>
              </a:rPr>
              <a:t>“God really cares for me and has greatly blessed me!”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800" b="1" kern="0" dirty="0" smtClean="0">
                <a:latin typeface="+mn-lt"/>
                <a:ea typeface="+mn-ea"/>
                <a:cs typeface="+mn-cs"/>
              </a:rPr>
              <a:t>•	“I want to do everything the Lord commands me.”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Font typeface="+mj-lt"/>
              <a:buAutoNum type="arabicPeriod" startAt="6"/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Our Relationship with the Lord (Deut. 6:24-25).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negative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</a:t>
            </a:r>
            <a:r>
              <a:rPr lang="en-US" sz="2800" b="1" kern="0" dirty="0" smtClean="0">
                <a:latin typeface="+mn-lt"/>
                <a:ea typeface="+mn-ea"/>
                <a:cs typeface="+mn-cs"/>
              </a:rPr>
              <a:t>“Doing _____ for the Lord is the biggest pain in the world!”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2800" b="1" kern="0" dirty="0" smtClean="0">
                <a:latin typeface="+mn-lt"/>
                <a:ea typeface="+mn-ea"/>
                <a:cs typeface="+mn-cs"/>
              </a:rPr>
              <a:t>•	“Why is God so picky, if only I could do what I want to do!”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442336"/>
            <a:ext cx="8226425" cy="975301"/>
          </a:xfrm>
        </p:spPr>
        <p:txBody>
          <a:bodyPr/>
          <a:lstStyle/>
          <a:p>
            <a:pPr algn="ctr"/>
            <a:r>
              <a:rPr lang="en-US" sz="5500" dirty="0" smtClean="0"/>
              <a:t>Proverbs 17:22</a:t>
            </a:r>
            <a:endParaRPr lang="en-US" sz="5500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654019"/>
            <a:ext cx="8226425" cy="3783722"/>
          </a:xfrm>
        </p:spPr>
        <p:txBody>
          <a:bodyPr anchor="t"/>
          <a:lstStyle/>
          <a:p>
            <a:pPr indent="4763">
              <a:buNone/>
            </a:pPr>
            <a:r>
              <a:rPr lang="en-US" sz="4000" dirty="0" smtClean="0"/>
              <a:t>“A merry heart does good, like medicine, But a broken spirit dries the bones.”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456604"/>
            <a:ext cx="8226425" cy="961033"/>
          </a:xfrm>
        </p:spPr>
        <p:txBody>
          <a:bodyPr/>
          <a:lstStyle/>
          <a:p>
            <a:pPr algn="ctr"/>
            <a:r>
              <a:rPr lang="en-US" sz="5500" dirty="0" smtClean="0"/>
              <a:t>Proverbs 15:15</a:t>
            </a:r>
            <a:endParaRPr lang="en-US" sz="5500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654019"/>
            <a:ext cx="8226425" cy="3783722"/>
          </a:xfrm>
        </p:spPr>
        <p:txBody>
          <a:bodyPr anchor="t"/>
          <a:lstStyle/>
          <a:p>
            <a:pPr indent="4763">
              <a:buNone/>
            </a:pPr>
            <a:r>
              <a:rPr lang="en-US" sz="4000" dirty="0" smtClean="0"/>
              <a:t>“All the days of the afflicted are evil, But he who is of a merry heart has a continual feast.” 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757311"/>
            <a:ext cx="8226425" cy="368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 algn="ctr">
              <a:spcBef>
                <a:spcPts val="2424"/>
              </a:spcBef>
              <a:buClr>
                <a:schemeClr val="tx1"/>
              </a:buClr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The World’s Emphasis on Positive Thinking</a:t>
            </a:r>
          </a:p>
          <a:p>
            <a:pPr lvl="0" indent="4763" algn="ctr">
              <a:spcBef>
                <a:spcPts val="2424"/>
              </a:spcBef>
              <a:buClr>
                <a:schemeClr val="tx1"/>
              </a:buClr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Denominational Approaches to Positive Thinking</a:t>
            </a:r>
          </a:p>
          <a:p>
            <a:pPr lvl="0" indent="4763" algn="ctr">
              <a:spcBef>
                <a:spcPts val="2424"/>
              </a:spcBef>
              <a:buClr>
                <a:schemeClr val="tx1"/>
              </a:buClr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Brethren’s Concerns about “Positive Preaching”</a:t>
            </a:r>
          </a:p>
          <a:p>
            <a:pPr lvl="0" indent="4763" algn="ctr">
              <a:spcBef>
                <a:spcPts val="2424"/>
              </a:spcBef>
              <a:buClr>
                <a:schemeClr val="tx1"/>
              </a:buClr>
            </a:pPr>
            <a:r>
              <a:rPr lang="en-US" sz="2600" b="1" kern="0" dirty="0" smtClean="0">
                <a:latin typeface="+mn-lt"/>
                <a:ea typeface="+mn-ea"/>
                <a:cs typeface="+mn-cs"/>
              </a:rPr>
              <a:t>A Scriptural Attitude Is Positive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4" grpId="0"/>
      <p:bldP spid="8" grpId="0"/>
      <p:bldP spid="9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377369"/>
            <a:ext cx="8226425" cy="40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1224"/>
              </a:spcBef>
              <a:buClr>
                <a:schemeClr val="tx1"/>
              </a:buClr>
            </a:pPr>
            <a:r>
              <a:rPr lang="en-US" sz="5000" b="1" kern="0" dirty="0" smtClean="0">
                <a:latin typeface="Brush Script MT Italic"/>
                <a:ea typeface="+mn-ea"/>
                <a:cs typeface="Brush Script MT Italic"/>
              </a:rPr>
              <a:t>Definitions</a:t>
            </a:r>
          </a:p>
          <a:p>
            <a:pPr lvl="0" indent="4763" algn="ctr">
              <a:spcBef>
                <a:spcPts val="1224"/>
              </a:spcBef>
              <a:buClr>
                <a:schemeClr val="tx1"/>
              </a:buClr>
            </a:pPr>
            <a:r>
              <a:rPr lang="en-US" sz="3000" b="1" i="1" kern="0" dirty="0" smtClean="0">
                <a:latin typeface="+mn-lt"/>
                <a:ea typeface="+mn-ea"/>
                <a:cs typeface="+mn-cs"/>
              </a:rPr>
              <a:t>What is a positive attitude?</a:t>
            </a:r>
            <a:r>
              <a:rPr lang="en-US" sz="3000" b="1" kern="0" dirty="0" smtClean="0">
                <a:latin typeface="+mn-lt"/>
                <a:ea typeface="+mn-ea"/>
                <a:cs typeface="+mn-cs"/>
              </a:rPr>
              <a:t> One that… </a:t>
            </a:r>
          </a:p>
          <a:p>
            <a:pPr marL="347663" lvl="0" indent="-347663" algn="ctr">
              <a:spcBef>
                <a:spcPts val="2424"/>
              </a:spcBef>
              <a:buClr>
                <a:schemeClr val="tx1"/>
              </a:buClr>
              <a:buFont typeface="Arial"/>
              <a:buChar char="•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Hopes for the best</a:t>
            </a:r>
          </a:p>
          <a:p>
            <a:pPr marL="347663" lvl="0" indent="-347663" algn="ctr">
              <a:spcBef>
                <a:spcPts val="2424"/>
              </a:spcBef>
              <a:buClr>
                <a:schemeClr val="tx1"/>
              </a:buClr>
              <a:buFont typeface="Arial"/>
              <a:buChar char="•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Looks for the best</a:t>
            </a:r>
          </a:p>
          <a:p>
            <a:pPr marL="347663" lvl="0" indent="-347663" algn="ctr">
              <a:spcBef>
                <a:spcPts val="2424"/>
              </a:spcBef>
              <a:buClr>
                <a:schemeClr val="tx1"/>
              </a:buClr>
              <a:buFont typeface="Arial"/>
              <a:buChar char="•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Believes the best is possible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377369"/>
            <a:ext cx="8226425" cy="40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1224"/>
              </a:spcBef>
              <a:buClr>
                <a:schemeClr val="tx1"/>
              </a:buClr>
            </a:pPr>
            <a:r>
              <a:rPr lang="en-US" sz="5000" b="1" kern="0" dirty="0" smtClean="0">
                <a:latin typeface="Brush Script MT Italic"/>
                <a:ea typeface="+mn-ea"/>
                <a:cs typeface="Brush Script MT Italic"/>
              </a:rPr>
              <a:t>Definitions</a:t>
            </a:r>
          </a:p>
          <a:p>
            <a:pPr lvl="0" indent="4763" algn="ctr">
              <a:spcBef>
                <a:spcPts val="1224"/>
              </a:spcBef>
              <a:buClr>
                <a:schemeClr val="tx1"/>
              </a:buClr>
            </a:pPr>
            <a:r>
              <a:rPr lang="en-US" sz="3000" b="1" i="1" kern="0" dirty="0" smtClean="0">
                <a:latin typeface="+mn-lt"/>
                <a:ea typeface="+mn-ea"/>
                <a:cs typeface="+mn-cs"/>
              </a:rPr>
              <a:t>What is a negative attitude?</a:t>
            </a:r>
            <a:r>
              <a:rPr lang="en-US" sz="3000" b="1" kern="0" dirty="0" smtClean="0">
                <a:latin typeface="+mn-lt"/>
                <a:ea typeface="+mn-ea"/>
                <a:cs typeface="+mn-cs"/>
              </a:rPr>
              <a:t> One that… </a:t>
            </a:r>
          </a:p>
          <a:p>
            <a:pPr marL="347663" lvl="0" indent="-347663" algn="ctr">
              <a:spcBef>
                <a:spcPts val="2424"/>
              </a:spcBef>
              <a:buClr>
                <a:schemeClr val="tx1"/>
              </a:buClr>
              <a:buFont typeface="Arial"/>
              <a:buChar char="•"/>
            </a:pPr>
            <a:r>
              <a:rPr lang="en-US" sz="2500" b="1" kern="0" dirty="0" smtClean="0">
                <a:latin typeface="+mn-lt"/>
                <a:ea typeface="+mn-ea"/>
                <a:cs typeface="+mn-cs"/>
              </a:rPr>
              <a:t>Exaggerates life’s difficulties or shortcomings</a:t>
            </a:r>
          </a:p>
          <a:p>
            <a:pPr marL="347663" lvl="0" indent="-347663" algn="ctr">
              <a:spcBef>
                <a:spcPts val="2424"/>
              </a:spcBef>
              <a:buClr>
                <a:schemeClr val="tx1"/>
              </a:buClr>
              <a:buFont typeface="Arial"/>
              <a:buChar char="•"/>
            </a:pPr>
            <a:r>
              <a:rPr lang="en-US" sz="2500" b="1" kern="0" dirty="0" smtClean="0">
                <a:latin typeface="+mn-lt"/>
                <a:ea typeface="+mn-ea"/>
                <a:cs typeface="+mn-cs"/>
              </a:rPr>
              <a:t>Ignores the good in life or others</a:t>
            </a:r>
          </a:p>
          <a:p>
            <a:pPr marL="347663" lvl="0" indent="-347663" algn="ctr">
              <a:spcBef>
                <a:spcPts val="2424"/>
              </a:spcBef>
              <a:buClr>
                <a:schemeClr val="tx1"/>
              </a:buClr>
              <a:buFont typeface="Arial"/>
              <a:buChar char="•"/>
            </a:pPr>
            <a:r>
              <a:rPr lang="en-US" sz="2500" b="1" kern="0" dirty="0" smtClean="0">
                <a:latin typeface="+mn-lt"/>
                <a:ea typeface="+mn-ea"/>
                <a:cs typeface="+mn-cs"/>
              </a:rPr>
              <a:t>Imagines the worst possible outcome will happen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735601"/>
            <a:ext cx="8226425" cy="3702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 algn="ctr">
              <a:spcBef>
                <a:spcPts val="3024"/>
              </a:spcBef>
              <a:buClr>
                <a:schemeClr val="tx1"/>
              </a:buClr>
            </a:pPr>
            <a:r>
              <a:rPr lang="en-US" sz="3000" b="1" i="1" kern="0" dirty="0" smtClean="0">
                <a:latin typeface="+mn-lt"/>
                <a:ea typeface="+mn-ea"/>
                <a:cs typeface="+mn-cs"/>
              </a:rPr>
              <a:t>Are there positive and negative people?</a:t>
            </a:r>
          </a:p>
          <a:p>
            <a:pPr lvl="0" indent="4763" algn="ctr">
              <a:spcBef>
                <a:spcPts val="30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Without a positive attitude in our service to God we will be crippled, ineffective, and doomed to a life of spiritual immaturity and discontentment!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AutoNum type="arabicPeriod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Personal Growth (Phil. 3:12-14; 1 Tim. 1:12-14).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positive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“I can overcome temptations”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“I can grow in service to Christ”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endParaRPr lang="en-US" sz="3000" b="1" kern="0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5613" y="2431645"/>
            <a:ext cx="8226425" cy="400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763">
              <a:spcBef>
                <a:spcPts val="3024"/>
              </a:spcBef>
              <a:buClr>
                <a:schemeClr val="tx1"/>
              </a:buClr>
            </a:pPr>
            <a:r>
              <a:rPr lang="en-US" sz="3800" b="1" kern="0" dirty="0" smtClean="0">
                <a:latin typeface="Brush Script MT Italic"/>
                <a:ea typeface="+mn-ea"/>
                <a:cs typeface="Brush Script MT Italic"/>
              </a:rPr>
              <a:t>Our Attitude Is Important When It Comes to…</a:t>
            </a:r>
          </a:p>
          <a:p>
            <a:pPr marL="519113" lvl="0" indent="-514350">
              <a:spcBef>
                <a:spcPts val="1224"/>
              </a:spcBef>
              <a:buClr>
                <a:schemeClr val="tx1"/>
              </a:buClr>
              <a:buAutoNum type="arabicPeriod"/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Personal Growth (Phil. 3:12-14; 1 Tim. 1:12-14).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A negative attitude will say…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“I’ll never be able to resist!”</a:t>
            </a:r>
          </a:p>
          <a:p>
            <a:pPr marL="976313" lvl="1" indent="-514350">
              <a:spcBef>
                <a:spcPts val="1224"/>
              </a:spcBef>
              <a:buClr>
                <a:schemeClr val="tx1"/>
              </a:buClr>
            </a:pPr>
            <a:r>
              <a:rPr lang="en-US" sz="3000" b="1" kern="0" dirty="0" smtClean="0">
                <a:latin typeface="+mn-lt"/>
                <a:ea typeface="+mn-ea"/>
                <a:cs typeface="+mn-cs"/>
              </a:rPr>
              <a:t>•	“I’ll never be like so and so!”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55718" y="171227"/>
            <a:ext cx="8226425" cy="1143000"/>
          </a:xfrm>
        </p:spPr>
        <p:txBody>
          <a:bodyPr anchor="t"/>
          <a:lstStyle/>
          <a:p>
            <a:pPr algn="ctr"/>
            <a:r>
              <a:rPr lang="en-US" sz="3500" dirty="0" smtClean="0"/>
              <a:t>The Importance of a Positive Attitude </a:t>
            </a:r>
            <a:endParaRPr lang="en-US" sz="35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3844" y="558800"/>
            <a:ext cx="8226425" cy="92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3000" b="1" i="1" u="none" strike="noStrike" kern="0" spc="100" normalizeH="0" baseline="0" noProof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and the Danger of a Negative Attitude</a:t>
            </a:r>
            <a:endParaRPr kumimoji="0" lang="en-US" sz="4500" b="1" i="1" u="none" strike="noStrike" kern="0" spc="100" normalizeH="0" baseline="0" noProof="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uLnTx/>
              <a:uFillTx/>
              <a:latin typeface="Brush Script MT Italic"/>
              <a:ea typeface="+mj-ea"/>
              <a:cs typeface="Brush Script MT Italic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55718" y="709389"/>
            <a:ext cx="82264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IN SERVING THE LORD</a:t>
            </a:r>
            <a:r>
              <a:rPr kumimoji="0" lang="en-US" sz="3500" b="1" u="none" strike="noStrike" kern="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Copperplate Gothic Bold"/>
                <a:ea typeface="+mj-ea"/>
                <a:cs typeface="Copperplate Gothic Bold"/>
              </a:rPr>
              <a:t> </a:t>
            </a:r>
            <a:endParaRPr kumimoji="0" lang="en-US" sz="3500" b="1" u="none" strike="noStrike" kern="0" cap="none" spc="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uLnTx/>
              <a:uFillTx/>
              <a:latin typeface="Copperplate Gothic Bold"/>
              <a:ea typeface="+mj-ea"/>
              <a:cs typeface="Copperplate Gothic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RNRSTYLE" val="Indezine_TM2_Text"/>
</p:tagLst>
</file>

<file path=ppt/theme/theme1.xml><?xml version="1.0" encoding="utf-8"?>
<a:theme xmlns:a="http://schemas.openxmlformats.org/drawingml/2006/main" name="ind_0005_slide">
  <a:themeElements>
    <a:clrScheme name="Office Theme 2">
      <a:dk1>
        <a:srgbClr val="000000"/>
      </a:dk1>
      <a:lt1>
        <a:srgbClr val="FFFFFF"/>
      </a:lt1>
      <a:dk2>
        <a:srgbClr val="000066"/>
      </a:dk2>
      <a:lt2>
        <a:srgbClr val="FFFFFF"/>
      </a:lt2>
      <a:accent1>
        <a:srgbClr val="79B8F2"/>
      </a:accent1>
      <a:accent2>
        <a:srgbClr val="CFAAF2"/>
      </a:accent2>
      <a:accent3>
        <a:srgbClr val="AAAAB8"/>
      </a:accent3>
      <a:accent4>
        <a:srgbClr val="DADADA"/>
      </a:accent4>
      <a:accent5>
        <a:srgbClr val="BED8F7"/>
      </a:accent5>
      <a:accent6>
        <a:srgbClr val="BB9ADB"/>
      </a:accent6>
      <a:hlink>
        <a:srgbClr val="9BDED3"/>
      </a:hlink>
      <a:folHlink>
        <a:srgbClr val="BFBFFF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96A7F2"/>
        </a:accent1>
        <a:accent2>
          <a:srgbClr val="96B6F2"/>
        </a:accent2>
        <a:accent3>
          <a:srgbClr val="AAAAB8"/>
        </a:accent3>
        <a:accent4>
          <a:srgbClr val="DADADA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79B8F2"/>
        </a:accent1>
        <a:accent2>
          <a:srgbClr val="CFAAF2"/>
        </a:accent2>
        <a:accent3>
          <a:srgbClr val="AAAAB8"/>
        </a:accent3>
        <a:accent4>
          <a:srgbClr val="DADADA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E6A050"/>
        </a:accent1>
        <a:accent2>
          <a:srgbClr val="9D9DF2"/>
        </a:accent2>
        <a:accent3>
          <a:srgbClr val="AAAAB8"/>
        </a:accent3>
        <a:accent4>
          <a:srgbClr val="DADADA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DEAF2C"/>
        </a:accent1>
        <a:accent2>
          <a:srgbClr val="72CC5C"/>
        </a:accent2>
        <a:accent3>
          <a:srgbClr val="AAAAB8"/>
        </a:accent3>
        <a:accent4>
          <a:srgbClr val="DADADA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6A7F2"/>
        </a:accent1>
        <a:accent2>
          <a:srgbClr val="96B6F2"/>
        </a:accent2>
        <a:accent3>
          <a:srgbClr val="FFFFFF"/>
        </a:accent3>
        <a:accent4>
          <a:srgbClr val="000000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9B8F2"/>
        </a:accent1>
        <a:accent2>
          <a:srgbClr val="CFAAF2"/>
        </a:accent2>
        <a:accent3>
          <a:srgbClr val="FFFFFF"/>
        </a:accent3>
        <a:accent4>
          <a:srgbClr val="000000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6A050"/>
        </a:accent1>
        <a:accent2>
          <a:srgbClr val="9D9DF2"/>
        </a:accent2>
        <a:accent3>
          <a:srgbClr val="FFFFFF"/>
        </a:accent3>
        <a:accent4>
          <a:srgbClr val="000000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EAF2C"/>
        </a:accent1>
        <a:accent2>
          <a:srgbClr val="72CC5C"/>
        </a:accent2>
        <a:accent3>
          <a:srgbClr val="FFFFFF"/>
        </a:accent3>
        <a:accent4>
          <a:srgbClr val="000000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66"/>
      </a:dk2>
      <a:lt2>
        <a:srgbClr val="FFFFFF"/>
      </a:lt2>
      <a:accent1>
        <a:srgbClr val="79B8F2"/>
      </a:accent1>
      <a:accent2>
        <a:srgbClr val="CFAAF2"/>
      </a:accent2>
      <a:accent3>
        <a:srgbClr val="AAAAB8"/>
      </a:accent3>
      <a:accent4>
        <a:srgbClr val="DADADA"/>
      </a:accent4>
      <a:accent5>
        <a:srgbClr val="BED8F7"/>
      </a:accent5>
      <a:accent6>
        <a:srgbClr val="BB9ADB"/>
      </a:accent6>
      <a:hlink>
        <a:srgbClr val="9BDED3"/>
      </a:hlink>
      <a:folHlink>
        <a:srgbClr val="BFBF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96A7F2"/>
        </a:accent1>
        <a:accent2>
          <a:srgbClr val="96B6F2"/>
        </a:accent2>
        <a:accent3>
          <a:srgbClr val="AAAAB8"/>
        </a:accent3>
        <a:accent4>
          <a:srgbClr val="DADADA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79B8F2"/>
        </a:accent1>
        <a:accent2>
          <a:srgbClr val="CFAAF2"/>
        </a:accent2>
        <a:accent3>
          <a:srgbClr val="AAAAB8"/>
        </a:accent3>
        <a:accent4>
          <a:srgbClr val="DADADA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E6A050"/>
        </a:accent1>
        <a:accent2>
          <a:srgbClr val="9D9DF2"/>
        </a:accent2>
        <a:accent3>
          <a:srgbClr val="AAAAB8"/>
        </a:accent3>
        <a:accent4>
          <a:srgbClr val="DADADA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DEAF2C"/>
        </a:accent1>
        <a:accent2>
          <a:srgbClr val="72CC5C"/>
        </a:accent2>
        <a:accent3>
          <a:srgbClr val="AAAAB8"/>
        </a:accent3>
        <a:accent4>
          <a:srgbClr val="DADADA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6A7F2"/>
        </a:accent1>
        <a:accent2>
          <a:srgbClr val="96B6F2"/>
        </a:accent2>
        <a:accent3>
          <a:srgbClr val="FFFFFF"/>
        </a:accent3>
        <a:accent4>
          <a:srgbClr val="000000"/>
        </a:accent4>
        <a:accent5>
          <a:srgbClr val="C9D0F7"/>
        </a:accent5>
        <a:accent6>
          <a:srgbClr val="87A5DB"/>
        </a:accent6>
        <a:hlink>
          <a:srgbClr val="B9C2F0"/>
        </a:hlink>
        <a:folHlink>
          <a:srgbClr val="BDC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79B8F2"/>
        </a:accent1>
        <a:accent2>
          <a:srgbClr val="CFAAF2"/>
        </a:accent2>
        <a:accent3>
          <a:srgbClr val="FFFFFF"/>
        </a:accent3>
        <a:accent4>
          <a:srgbClr val="000000"/>
        </a:accent4>
        <a:accent5>
          <a:srgbClr val="BED8F7"/>
        </a:accent5>
        <a:accent6>
          <a:srgbClr val="BB9ADB"/>
        </a:accent6>
        <a:hlink>
          <a:srgbClr val="9BDED3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6A050"/>
        </a:accent1>
        <a:accent2>
          <a:srgbClr val="9D9DF2"/>
        </a:accent2>
        <a:accent3>
          <a:srgbClr val="FFFFFF"/>
        </a:accent3>
        <a:accent4>
          <a:srgbClr val="000000"/>
        </a:accent4>
        <a:accent5>
          <a:srgbClr val="F0CDB3"/>
        </a:accent5>
        <a:accent6>
          <a:srgbClr val="8E8EDB"/>
        </a:accent6>
        <a:hlink>
          <a:srgbClr val="E6DF7E"/>
        </a:hlink>
        <a:folHlink>
          <a:srgbClr val="F7C2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EAF2C"/>
        </a:accent1>
        <a:accent2>
          <a:srgbClr val="72CC5C"/>
        </a:accent2>
        <a:accent3>
          <a:srgbClr val="FFFFFF"/>
        </a:accent3>
        <a:accent4>
          <a:srgbClr val="000000"/>
        </a:accent4>
        <a:accent5>
          <a:srgbClr val="ECD4AC"/>
        </a:accent5>
        <a:accent6>
          <a:srgbClr val="67B953"/>
        </a:accent6>
        <a:hlink>
          <a:srgbClr val="F7C6CB"/>
        </a:hlink>
        <a:folHlink>
          <a:srgbClr val="BFB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ind_0005_slide.pot</Template>
  <TotalTime>234</TotalTime>
  <Words>1259</Words>
  <Application>Microsoft Macintosh PowerPoint</Application>
  <PresentationFormat>On-screen Show (4:3)</PresentationFormat>
  <Paragraphs>153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Copperplate Gothic Bold</vt:lpstr>
      <vt:lpstr>ind_0005_slide</vt:lpstr>
      <vt:lpstr>1_Default Design</vt:lpstr>
      <vt:lpstr>Proverbs 15:13</vt:lpstr>
      <vt:lpstr>Proverbs 17:22</vt:lpstr>
      <vt:lpstr>Proverbs 15:15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  <vt:lpstr>The Importance of a Positive Attitude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20</cp:revision>
  <dcterms:created xsi:type="dcterms:W3CDTF">2019-09-03T15:21:05Z</dcterms:created>
  <dcterms:modified xsi:type="dcterms:W3CDTF">2019-09-03T15:21:58Z</dcterms:modified>
</cp:coreProperties>
</file>