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C6979-D19A-264A-8123-461BB8286403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93F73-EA02-9648-AABD-EBB760D1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lum bright="-31000" contrast="-49000"/>
          </a:blip>
          <a:stretch>
            <a:fillRect/>
          </a:stretch>
        </p:blipFill>
        <p:spPr>
          <a:xfrm>
            <a:off x="751826" y="1233487"/>
            <a:ext cx="8429503" cy="5624513"/>
          </a:xfrm>
          <a:prstGeom prst="rect">
            <a:avLst/>
          </a:prstGeom>
        </p:spPr>
      </p:pic>
      <p:pic>
        <p:nvPicPr>
          <p:cNvPr id="9" name="Picture 8" descr="wood-plank-sign-png-original.png"/>
          <p:cNvPicPr>
            <a:picLocks noChangeAspect="1"/>
          </p:cNvPicPr>
          <p:nvPr userDrawn="1"/>
        </p:nvPicPr>
        <p:blipFill>
          <a:blip r:embed="rId14">
            <a:lum bright="-8000"/>
          </a:blip>
          <a:srcRect l="9200" t="50800" r="10600" b="27200"/>
          <a:stretch>
            <a:fillRect/>
          </a:stretch>
        </p:blipFill>
        <p:spPr>
          <a:xfrm rot="16200000">
            <a:off x="-2486198" y="2492202"/>
            <a:ext cx="6851996" cy="1879600"/>
          </a:xfrm>
          <a:prstGeom prst="rect">
            <a:avLst/>
          </a:prstGeom>
        </p:spPr>
      </p:pic>
      <p:pic>
        <p:nvPicPr>
          <p:cNvPr id="8" name="Picture 7" descr="wood-plank-sign-png-original.png"/>
          <p:cNvPicPr>
            <a:picLocks noChangeAspect="1"/>
          </p:cNvPicPr>
          <p:nvPr userDrawn="1"/>
        </p:nvPicPr>
        <p:blipFill>
          <a:blip r:embed="rId14">
            <a:lum bright="-19000" contrast="-31000"/>
          </a:blip>
          <a:srcRect l="10000" t="26000" r="9800" b="51600"/>
          <a:stretch>
            <a:fillRect/>
          </a:stretch>
        </p:blipFill>
        <p:spPr>
          <a:xfrm>
            <a:off x="0" y="-4763"/>
            <a:ext cx="9144000" cy="19732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0100" y="2146300"/>
            <a:ext cx="6616700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50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>
            <a:noAutofit/>
          </a:bodyPr>
          <a:lstStyle/>
          <a:p>
            <a:r>
              <a:rPr lang="en-US" sz="7000" dirty="0" smtClean="0"/>
              <a:t>John 19:16-19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099" y="2131490"/>
            <a:ext cx="6805657" cy="4726509"/>
          </a:xfrm>
        </p:spPr>
        <p:txBody>
          <a:bodyPr>
            <a:noAutofit/>
          </a:bodyPr>
          <a:lstStyle/>
          <a:p>
            <a:pPr marL="0" indent="4763">
              <a:spcAft>
                <a:spcPts val="1200"/>
              </a:spcAft>
              <a:buNone/>
            </a:pPr>
            <a:r>
              <a:rPr lang="en-US" sz="2800" dirty="0" smtClean="0"/>
              <a:t>“Then he delivered Him to them to be crucified. So they took Jesus and led Him away.</a:t>
            </a:r>
            <a:r>
              <a:rPr lang="en-US" sz="2800" dirty="0"/>
              <a:t> </a:t>
            </a:r>
            <a:r>
              <a:rPr lang="en-US" sz="2800" dirty="0" smtClean="0"/>
              <a:t>And He, bearing His cross, went out to a place called the Place of a Skull, which is called in Hebrew, Golgotha, where they crucified Him, and two others with Him, one on either side, and Jesus in the center.</a:t>
            </a:r>
            <a:r>
              <a:rPr lang="en-US" sz="2800" dirty="0"/>
              <a:t> </a:t>
            </a:r>
            <a:r>
              <a:rPr lang="en-US" sz="2800" dirty="0" smtClean="0"/>
              <a:t>Now Pilate wrote a title and put it on the cross. And the writing was: JESUS OF NAZARETH, THE KING OF THE JEWS” (NKJV).</a:t>
            </a:r>
            <a:endParaRPr lang="en-US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>
            <a:noAutofit/>
          </a:bodyPr>
          <a:lstStyle/>
          <a:p>
            <a:r>
              <a:rPr lang="en-US" sz="7000" dirty="0" smtClean="0"/>
              <a:t>The Cross of Christ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4300" dirty="0" smtClean="0"/>
              <a:t>1. The Cross can be made of “no effect”</a:t>
            </a:r>
            <a:r>
              <a:rPr lang="en-US" sz="3600" dirty="0" smtClean="0"/>
              <a:t> (1 Cor. 1:12-17).</a:t>
            </a:r>
          </a:p>
          <a:p>
            <a:pPr lvl="1">
              <a:buNone/>
            </a:pPr>
            <a:r>
              <a:rPr lang="en-US" sz="3400" i="1" dirty="0" smtClean="0"/>
              <a:t>Human wisdom diminishes the “effect” of the cross.</a:t>
            </a:r>
          </a:p>
          <a:p>
            <a:pPr lvl="1">
              <a:buNone/>
            </a:pPr>
            <a:r>
              <a:rPr lang="en-US" sz="3400" i="1" dirty="0" smtClean="0"/>
              <a:t>The core of preaching the “gospel” is the cross. </a:t>
            </a:r>
            <a:endParaRPr lang="en-US" sz="3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>
            <a:noAutofit/>
          </a:bodyPr>
          <a:lstStyle/>
          <a:p>
            <a:r>
              <a:rPr lang="en-US" sz="7000" dirty="0" smtClean="0"/>
              <a:t>The Cross of Christ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1175" indent="-511175">
              <a:spcAft>
                <a:spcPts val="1800"/>
              </a:spcAft>
              <a:buNone/>
            </a:pPr>
            <a:r>
              <a:rPr lang="en-US" sz="4300" dirty="0" smtClean="0"/>
              <a:t>2. The message of the cross is “foolishness” to those perishing </a:t>
            </a:r>
            <a:r>
              <a:rPr lang="en-US" sz="3600" dirty="0" smtClean="0"/>
              <a:t>(1 Cor. 1:18-24).</a:t>
            </a:r>
          </a:p>
          <a:p>
            <a:pPr lvl="1">
              <a:buNone/>
            </a:pPr>
            <a:r>
              <a:rPr lang="en-US" sz="3400" i="1" dirty="0" smtClean="0"/>
              <a:t>The very thing that saves can be rejected as foolish.</a:t>
            </a:r>
            <a:r>
              <a:rPr lang="en-US" sz="3900" dirty="0" smtClean="0"/>
              <a:t> </a:t>
            </a:r>
          </a:p>
          <a:p>
            <a:pPr lvl="1">
              <a:buNone/>
            </a:pPr>
            <a:r>
              <a:rPr lang="en-US" sz="3900" i="1" dirty="0" smtClean="0"/>
              <a:t>It is the “power” of God.</a:t>
            </a:r>
            <a:endParaRPr lang="en-US" sz="39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>
            <a:noAutofit/>
          </a:bodyPr>
          <a:lstStyle/>
          <a:p>
            <a:r>
              <a:rPr lang="en-US" sz="7000" dirty="0" smtClean="0"/>
              <a:t>The Cross of Christ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100" y="2146300"/>
            <a:ext cx="6616700" cy="4437964"/>
          </a:xfrm>
        </p:spPr>
        <p:txBody>
          <a:bodyPr>
            <a:normAutofit lnSpcReduction="10000"/>
          </a:bodyPr>
          <a:lstStyle/>
          <a:p>
            <a:pPr marL="511175" indent="-511175">
              <a:spcAft>
                <a:spcPts val="1800"/>
              </a:spcAft>
              <a:buNone/>
            </a:pPr>
            <a:r>
              <a:rPr lang="en-US" sz="4300" dirty="0" smtClean="0"/>
              <a:t>3. The “offense” of the cross leads to persecution </a:t>
            </a:r>
            <a:r>
              <a:rPr lang="en-US" sz="3600" dirty="0" smtClean="0"/>
              <a:t>(Gal. 5:11; 6:12-13).</a:t>
            </a:r>
          </a:p>
          <a:p>
            <a:pPr lvl="1">
              <a:buNone/>
            </a:pPr>
            <a:r>
              <a:rPr lang="en-US" sz="3400" i="1" dirty="0" smtClean="0"/>
              <a:t>The disobedient will “stumble” at the cross (1 Pet. 2:7-8).</a:t>
            </a:r>
          </a:p>
          <a:p>
            <a:pPr lvl="1">
              <a:buNone/>
            </a:pPr>
            <a:r>
              <a:rPr lang="en-US" sz="3400" i="1" dirty="0" smtClean="0"/>
              <a:t>They will persecute those who trust its power.</a:t>
            </a:r>
            <a:r>
              <a:rPr lang="en-US" sz="3900" dirty="0" smtClean="0"/>
              <a:t> </a:t>
            </a:r>
            <a:endParaRPr lang="en-US" sz="3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>
            <a:noAutofit/>
          </a:bodyPr>
          <a:lstStyle/>
          <a:p>
            <a:r>
              <a:rPr lang="en-US" sz="7000" dirty="0" smtClean="0"/>
              <a:t>The Cross of Christ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100" y="2146300"/>
            <a:ext cx="6616700" cy="4437964"/>
          </a:xfrm>
        </p:spPr>
        <p:txBody>
          <a:bodyPr>
            <a:normAutofit/>
          </a:bodyPr>
          <a:lstStyle/>
          <a:p>
            <a:pPr marL="511175" indent="-511175">
              <a:spcAft>
                <a:spcPts val="1800"/>
              </a:spcAft>
              <a:buNone/>
            </a:pPr>
            <a:r>
              <a:rPr lang="en-US" sz="4300" dirty="0" smtClean="0"/>
              <a:t>4. The cross is the “boast” of Christians </a:t>
            </a:r>
            <a:r>
              <a:rPr lang="en-US" sz="3600" dirty="0" smtClean="0"/>
              <a:t>(Gal. 6:14-16).</a:t>
            </a:r>
          </a:p>
          <a:p>
            <a:pPr lvl="1">
              <a:buNone/>
            </a:pPr>
            <a:r>
              <a:rPr lang="en-US" sz="3400" i="1" dirty="0" smtClean="0"/>
              <a:t>It was a horrible thing!</a:t>
            </a:r>
          </a:p>
          <a:p>
            <a:pPr lvl="1">
              <a:buNone/>
            </a:pPr>
            <a:r>
              <a:rPr lang="en-US" sz="3400" i="1" dirty="0" smtClean="0"/>
              <a:t>But, it brought forgiveness.</a:t>
            </a:r>
          </a:p>
          <a:p>
            <a:pPr lvl="1">
              <a:buNone/>
            </a:pPr>
            <a:r>
              <a:rPr lang="en-US" sz="3400" i="1" dirty="0" smtClean="0"/>
              <a:t>Accepting its power is trusting in God, not ourselves.</a:t>
            </a:r>
            <a:endParaRPr lang="en-US" sz="3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>
            <a:noAutofit/>
          </a:bodyPr>
          <a:lstStyle/>
          <a:p>
            <a:r>
              <a:rPr lang="en-US" sz="7000" dirty="0" smtClean="0"/>
              <a:t>The Cross of Christ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100" y="2146300"/>
            <a:ext cx="6616700" cy="4437964"/>
          </a:xfrm>
        </p:spPr>
        <p:txBody>
          <a:bodyPr>
            <a:normAutofit/>
          </a:bodyPr>
          <a:lstStyle/>
          <a:p>
            <a:pPr marL="511175" indent="-511175">
              <a:spcAft>
                <a:spcPts val="1800"/>
              </a:spcAft>
              <a:buNone/>
            </a:pPr>
            <a:r>
              <a:rPr lang="en-US" sz="4300" dirty="0" smtClean="0"/>
              <a:t>5. We are reconciled to God through it </a:t>
            </a:r>
            <a:r>
              <a:rPr lang="en-US" sz="3600" dirty="0" smtClean="0"/>
              <a:t>(Eph. 2:14-18).</a:t>
            </a:r>
          </a:p>
          <a:p>
            <a:pPr lvl="1">
              <a:buNone/>
            </a:pPr>
            <a:r>
              <a:rPr lang="en-US" sz="3400" i="1" dirty="0" smtClean="0"/>
              <a:t>Both Jew and Gentile (Col. 1:19-23)</a:t>
            </a:r>
          </a:p>
          <a:p>
            <a:pPr lvl="1">
              <a:buNone/>
            </a:pPr>
            <a:r>
              <a:rPr lang="en-US" sz="3400" i="1" dirty="0" smtClean="0"/>
              <a:t>It ended Mosaic Law (Eph. 2:15-16; Col. 2:13-15).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>
            <a:noAutofit/>
          </a:bodyPr>
          <a:lstStyle/>
          <a:p>
            <a:r>
              <a:rPr lang="en-US" sz="7000" dirty="0" smtClean="0"/>
              <a:t>The Cross of Christ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100" y="2146300"/>
            <a:ext cx="6616700" cy="4437964"/>
          </a:xfrm>
        </p:spPr>
        <p:txBody>
          <a:bodyPr>
            <a:normAutofit/>
          </a:bodyPr>
          <a:lstStyle/>
          <a:p>
            <a:pPr marL="511175" indent="-511175">
              <a:spcAft>
                <a:spcPts val="1800"/>
              </a:spcAft>
              <a:buNone/>
            </a:pPr>
            <a:r>
              <a:rPr lang="en-US" sz="4300" dirty="0" smtClean="0"/>
              <a:t>6. Some are “enemies” of the cross </a:t>
            </a:r>
            <a:r>
              <a:rPr lang="en-US" sz="3600" dirty="0" smtClean="0"/>
              <a:t>(Phil. 3:18-21).</a:t>
            </a:r>
          </a:p>
          <a:p>
            <a:pPr lvl="1">
              <a:buNone/>
            </a:pPr>
            <a:r>
              <a:rPr lang="en-US" sz="3400" i="1" dirty="0" smtClean="0"/>
              <a:t>Denying the power of the cross makes one its enemy.</a:t>
            </a:r>
          </a:p>
          <a:p>
            <a:pPr lvl="1">
              <a:buNone/>
            </a:pPr>
            <a:r>
              <a:rPr lang="en-US" sz="3400" i="1" dirty="0" smtClean="0"/>
              <a:t>Those trusting in the cross have a heavenly “citizenship.”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417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John 19:16-19</vt:lpstr>
      <vt:lpstr>The Cross of Christ</vt:lpstr>
      <vt:lpstr>The Cross of Christ</vt:lpstr>
      <vt:lpstr>The Cross of Christ</vt:lpstr>
      <vt:lpstr>The Cross of Christ</vt:lpstr>
      <vt:lpstr>The Cross of Christ</vt:lpstr>
      <vt:lpstr>The Cross of Christ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5</cp:revision>
  <dcterms:created xsi:type="dcterms:W3CDTF">2019-04-24T16:39:23Z</dcterms:created>
  <dcterms:modified xsi:type="dcterms:W3CDTF">2019-04-24T16:40:10Z</dcterms:modified>
</cp:coreProperties>
</file>