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docProps/custom.xml" ContentType="application/vnd.openxmlformats-officedocument.custom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sldIdLst>
    <p:sldId id="265" r:id="rId2"/>
    <p:sldId id="267" r:id="rId3"/>
    <p:sldId id="268" r:id="rId4"/>
    <p:sldId id="269" r:id="rId5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Microsoft Corporation" initials="" lastIdx="4" clrIdx="0"/>
  <p:cmAuthor id="1" name="Elisabeth Keating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824100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19" autoAdjust="0"/>
    <p:restoredTop sz="94581" autoAdjust="0"/>
  </p:normalViewPr>
  <p:slideViewPr>
    <p:cSldViewPr>
      <p:cViewPr varScale="1">
        <p:scale>
          <a:sx n="99" d="100"/>
          <a:sy n="99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he-power-of-the-tongue.jpg"/>
          <p:cNvPicPr>
            <a:picLocks noChangeAspect="1"/>
          </p:cNvPicPr>
          <p:nvPr userDrawn="1"/>
        </p:nvPicPr>
        <p:blipFill>
          <a:blip r:embed="rId3"/>
          <a:srcRect l="8334" t="9995" r="8334" b="11107"/>
          <a:stretch>
            <a:fillRect/>
          </a:stretch>
        </p:blipFill>
        <p:spPr>
          <a:xfrm>
            <a:off x="762000" y="685800"/>
            <a:ext cx="7620000" cy="5410200"/>
          </a:xfrm>
          <a:prstGeom prst="rect">
            <a:avLst/>
          </a:prstGeom>
        </p:spPr>
      </p:pic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953000"/>
            <a:ext cx="57150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52600" y="3352800"/>
            <a:ext cx="5715000" cy="16002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D64FFD6-9AD3-3444-9577-56C39A14DA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0EF8F9-BE9F-9944-ABD2-05796F8787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9812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7912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6D8E60-B089-EA46-97E5-8C22BC49EA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8DFE3D-DA85-734C-9D00-0B469C7F2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FB72F1-00FE-8A4A-A6D4-16BCC6D20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52E3B33-11BA-324D-ADAE-FAE9E88AEF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BD14B1F-822D-BC45-A403-3E71BB899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0E6B12-AB83-1E4C-BA22-27E4D06A06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EB26F3-50F8-7846-98C8-9D18F1989D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0755F1A-9878-2E44-9F6A-4ED4996EEB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F8E1CF-C1D5-C24B-B330-580B99FF8D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9248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92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6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rgbClr val="663300"/>
                </a:solidFill>
                <a:latin typeface="Century Gothic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4375" y="6248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663300"/>
                </a:solidFill>
                <a:latin typeface="Century Gothic" charset="0"/>
              </a:defRPr>
            </a:lvl1pPr>
          </a:lstStyle>
          <a:p>
            <a:endParaRPr lang="en-US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663300"/>
                </a:solidFill>
                <a:latin typeface="Century Gothic" charset="0"/>
              </a:defRPr>
            </a:lvl1pPr>
          </a:lstStyle>
          <a:p>
            <a:fld id="{6E846963-767B-0C49-AE2B-76ED2566477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charset="0"/>
        </a:defRPr>
      </a:lvl9pPr>
    </p:titleStyle>
    <p:bodyStyle>
      <a:lvl1pPr marL="447675" indent="-447675" algn="l" rtl="0" fontAlgn="base">
        <a:spcBef>
          <a:spcPct val="60000"/>
        </a:spcBef>
        <a:spcAft>
          <a:spcPct val="0"/>
        </a:spcAft>
        <a:buClr>
          <a:srgbClr val="663300"/>
        </a:buClr>
        <a:buChar char="•"/>
        <a:defRPr sz="2000">
          <a:solidFill>
            <a:srgbClr val="824100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>
          <a:solidFill>
            <a:srgbClr val="824100"/>
          </a:solidFill>
          <a:latin typeface="+mn-lt"/>
          <a:ea typeface="ＭＳ Ｐゴシック" charset="-128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rgbClr val="824100"/>
          </a:solidFill>
          <a:latin typeface="+mn-lt"/>
          <a:ea typeface="ＭＳ Ｐゴシック" charset="-128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667000" y="4267200"/>
            <a:ext cx="5715000" cy="1600200"/>
          </a:xfrm>
        </p:spPr>
        <p:txBody>
          <a:bodyPr/>
          <a:lstStyle/>
          <a:p>
            <a:r>
              <a:rPr lang="en-US" sz="6000"/>
              <a:t>Proverbs 18:21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371600"/>
            <a:ext cx="6324600" cy="3352800"/>
          </a:xfrm>
        </p:spPr>
        <p:txBody>
          <a:bodyPr/>
          <a:lstStyle/>
          <a:p>
            <a:r>
              <a:rPr lang="en-US" sz="4600" b="1"/>
              <a:t>“Death and life are in the power of the tongue, and those who love it will eat of its fruit”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924800" cy="4572000"/>
          </a:xfrm>
        </p:spPr>
        <p:txBody>
          <a:bodyPr/>
          <a:lstStyle/>
          <a:p>
            <a:pPr marL="461963" indent="-461963">
              <a:buFontTx/>
              <a:buNone/>
            </a:pPr>
            <a:r>
              <a:rPr lang="en-US" sz="3600" b="1" dirty="0">
                <a:solidFill>
                  <a:srgbClr val="663300"/>
                </a:solidFill>
              </a:rPr>
              <a:t>I.  We Are Accountable for What We Say</a:t>
            </a:r>
            <a:r>
              <a:rPr lang="en-US" sz="3200" b="1" dirty="0">
                <a:solidFill>
                  <a:srgbClr val="663300"/>
                </a:solidFill>
              </a:rPr>
              <a:t> (Matthew 12:33-37).</a:t>
            </a:r>
            <a:r>
              <a:rPr lang="en-US" sz="3200" b="1" dirty="0"/>
              <a:t> </a:t>
            </a:r>
          </a:p>
          <a:p>
            <a:pPr marL="744538" lvl="1" indent="-295275">
              <a:buFontTx/>
              <a:buNone/>
            </a:pPr>
            <a:r>
              <a:rPr lang="en-US" sz="2800" b="1" dirty="0"/>
              <a:t>•  (vs. 33) Speech = “fruit</a:t>
            </a:r>
            <a:r>
              <a:rPr lang="en-US" sz="2800" b="1" dirty="0" smtClean="0"/>
              <a:t>”</a:t>
            </a:r>
          </a:p>
          <a:p>
            <a:pPr marL="744538" lvl="1" indent="-295275">
              <a:buFontTx/>
              <a:buNone/>
            </a:pPr>
            <a:r>
              <a:rPr lang="en-US" sz="2800" b="1" dirty="0"/>
              <a:t>•  (vs. 34) speech is a reflection of the heart.</a:t>
            </a:r>
            <a:endParaRPr lang="en-US" sz="3200" b="1" dirty="0"/>
          </a:p>
          <a:p>
            <a:pPr marL="744538" lvl="1" indent="-295275">
              <a:buFontTx/>
              <a:buNone/>
            </a:pPr>
            <a:r>
              <a:rPr lang="en-US" sz="2800" b="1" dirty="0"/>
              <a:t>•  (vs. 35) We are “treasuring up” in our hearts what comes out of our mouths.</a:t>
            </a:r>
            <a:endParaRPr lang="en-US" sz="3200" b="1" dirty="0"/>
          </a:p>
          <a:p>
            <a:pPr marL="744538" lvl="1" indent="-295275">
              <a:buFontTx/>
              <a:buNone/>
            </a:pPr>
            <a:r>
              <a:rPr lang="en-US" sz="2800" b="1" dirty="0"/>
              <a:t>•  (vs. 36)  We will give account for what we </a:t>
            </a:r>
            <a:r>
              <a:rPr lang="en-US" sz="2800" b="1" dirty="0" smtClean="0"/>
              <a:t>say. </a:t>
            </a:r>
            <a:endParaRPr lang="en-US" sz="2800" b="1" dirty="0"/>
          </a:p>
          <a:p>
            <a:pPr marL="744538" lvl="1" indent="-295275">
              <a:buFontTx/>
              <a:buNone/>
            </a:pPr>
            <a:r>
              <a:rPr lang="en-US" sz="2800" b="1" dirty="0"/>
              <a:t>•  (vs. 37)  Words can condemn!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>
          <a:xfrm>
            <a:off x="1219200" y="5181600"/>
            <a:ext cx="7924800" cy="879475"/>
          </a:xfrm>
          <a:noFill/>
          <a:ln/>
        </p:spPr>
        <p:txBody>
          <a:bodyPr/>
          <a:lstStyle/>
          <a:p>
            <a:r>
              <a:rPr lang="en-US" sz="5400"/>
              <a:t>The Power of the Tongue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  <p:bldP spid="276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181600"/>
            <a:ext cx="7924800" cy="879475"/>
          </a:xfrm>
        </p:spPr>
        <p:txBody>
          <a:bodyPr/>
          <a:lstStyle/>
          <a:p>
            <a:r>
              <a:rPr lang="en-US" sz="5400"/>
              <a:t>The Power of the Tongue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924800" cy="4648200"/>
          </a:xfrm>
        </p:spPr>
        <p:txBody>
          <a:bodyPr/>
          <a:lstStyle/>
          <a:p>
            <a:pPr marL="628650" indent="-628650">
              <a:buFontTx/>
              <a:buNone/>
            </a:pPr>
            <a:r>
              <a:rPr lang="en-US" sz="4000" b="1" dirty="0">
                <a:solidFill>
                  <a:srgbClr val="663300"/>
                </a:solidFill>
              </a:rPr>
              <a:t>II</a:t>
            </a:r>
            <a:r>
              <a:rPr lang="en-US" sz="4000" b="1" dirty="0" smtClean="0">
                <a:solidFill>
                  <a:srgbClr val="663300"/>
                </a:solidFill>
              </a:rPr>
              <a:t>. The </a:t>
            </a:r>
            <a:r>
              <a:rPr lang="en-US" sz="4000" b="1" dirty="0">
                <a:solidFill>
                  <a:srgbClr val="663300"/>
                </a:solidFill>
              </a:rPr>
              <a:t>Tongue Has Power to Influence Others.</a:t>
            </a:r>
            <a:endParaRPr lang="en-US" sz="4000" dirty="0">
              <a:solidFill>
                <a:srgbClr val="663300"/>
              </a:solidFill>
            </a:endParaRPr>
          </a:p>
          <a:p>
            <a:pPr marL="911225" lvl="1" indent="-461963">
              <a:buFontTx/>
              <a:buNone/>
            </a:pPr>
            <a:r>
              <a:rPr lang="en-US" sz="2800" b="1" dirty="0"/>
              <a:t>A.  It can be helpful or hurtful (Proverbs 12:18). </a:t>
            </a:r>
          </a:p>
          <a:p>
            <a:pPr marL="911225" lvl="1" indent="-461963">
              <a:buFontTx/>
              <a:buNone/>
            </a:pPr>
            <a:r>
              <a:rPr lang="en-US" sz="2800" b="1" dirty="0"/>
              <a:t>B.  It can be </a:t>
            </a:r>
            <a:r>
              <a:rPr lang="en-US" sz="2800" b="1" dirty="0" smtClean="0"/>
              <a:t>valuable (</a:t>
            </a:r>
            <a:r>
              <a:rPr lang="en-US" sz="2800" b="1" dirty="0"/>
              <a:t>Proverbs 10:20;  28:23; Ephesians 4:</a:t>
            </a:r>
            <a:r>
              <a:rPr lang="en-US" sz="2800" b="1" dirty="0" smtClean="0"/>
              <a:t>29)</a:t>
            </a:r>
            <a:r>
              <a:rPr lang="en-US" sz="2800" b="1" dirty="0"/>
              <a:t>.</a:t>
            </a:r>
          </a:p>
          <a:p>
            <a:pPr marL="911225" lvl="1" indent="-461963">
              <a:buFontTx/>
              <a:buNone/>
            </a:pPr>
            <a:r>
              <a:rPr lang="en-US" sz="2800" b="1" dirty="0"/>
              <a:t>C.  It Can Lead to </a:t>
            </a:r>
            <a:r>
              <a:rPr lang="en-US" sz="2800" b="1" dirty="0" smtClean="0"/>
              <a:t>Salvation (</a:t>
            </a:r>
            <a:r>
              <a:rPr lang="en-US" sz="2800" b="1" dirty="0"/>
              <a:t>Proverbs 15:4; Genesis 2:9;  3:22</a:t>
            </a:r>
            <a:r>
              <a:rPr lang="en-US" sz="2800" b="1" dirty="0" smtClean="0"/>
              <a:t>, 24;  James 5:19-20; 		1 Corinthians 1:18)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924800" cy="5029200"/>
          </a:xfrm>
        </p:spPr>
        <p:txBody>
          <a:bodyPr/>
          <a:lstStyle/>
          <a:p>
            <a:pPr marL="858838" indent="-858838">
              <a:buFontTx/>
              <a:buNone/>
            </a:pPr>
            <a:r>
              <a:rPr lang="en-US" sz="3600" b="1" dirty="0">
                <a:solidFill>
                  <a:srgbClr val="663300"/>
                </a:solidFill>
              </a:rPr>
              <a:t>III.  The Tongue Is</a:t>
            </a:r>
            <a:r>
              <a:rPr lang="en-US" sz="3600" b="1" dirty="0" smtClean="0">
                <a:solidFill>
                  <a:srgbClr val="663300"/>
                </a:solidFill>
              </a:rPr>
              <a:t> a </a:t>
            </a:r>
            <a:r>
              <a:rPr lang="en-US" sz="3600" b="1" dirty="0">
                <a:solidFill>
                  <a:srgbClr val="663300"/>
                </a:solidFill>
              </a:rPr>
              <a:t>Power That Must Be Controlled.</a:t>
            </a:r>
            <a:endParaRPr lang="en-US" sz="3600" dirty="0">
              <a:solidFill>
                <a:srgbClr val="663300"/>
              </a:solidFill>
            </a:endParaRPr>
          </a:p>
          <a:p>
            <a:pPr lvl="1">
              <a:buFontTx/>
              <a:buNone/>
            </a:pPr>
            <a:r>
              <a:rPr lang="en-US" sz="2900" b="1" dirty="0"/>
              <a:t>A.  It must be</a:t>
            </a:r>
            <a:r>
              <a:rPr lang="en-US" sz="2900" b="1" dirty="0" smtClean="0"/>
              <a:t> guarded </a:t>
            </a:r>
            <a:r>
              <a:rPr lang="en-US" sz="2900" b="1" dirty="0"/>
              <a:t>(Prov. 21:23; 13:3).  </a:t>
            </a:r>
          </a:p>
          <a:p>
            <a:pPr lvl="1">
              <a:buFontTx/>
              <a:buNone/>
            </a:pPr>
            <a:r>
              <a:rPr lang="en-US" sz="2900" b="1" dirty="0"/>
              <a:t>B.  It must be</a:t>
            </a:r>
            <a:r>
              <a:rPr lang="en-US" sz="2900" b="1" dirty="0" smtClean="0"/>
              <a:t> refrained from evil (1 </a:t>
            </a:r>
            <a:r>
              <a:rPr lang="en-US" sz="2900" b="1" dirty="0"/>
              <a:t>Peter 3:10).</a:t>
            </a:r>
          </a:p>
          <a:p>
            <a:pPr lvl="1">
              <a:buFontTx/>
              <a:buNone/>
            </a:pPr>
            <a:r>
              <a:rPr lang="en-US" sz="2900" b="1" dirty="0"/>
              <a:t>C.  It must be</a:t>
            </a:r>
            <a:r>
              <a:rPr lang="en-US" sz="2900" b="1" dirty="0" smtClean="0"/>
              <a:t> bridled (</a:t>
            </a:r>
            <a:r>
              <a:rPr lang="en-US" sz="2900" b="1" dirty="0"/>
              <a:t>James 1:26).</a:t>
            </a:r>
          </a:p>
          <a:p>
            <a:pPr lvl="2">
              <a:buFontTx/>
              <a:buNone/>
            </a:pPr>
            <a:r>
              <a:rPr lang="en-US" sz="2800" b="1" dirty="0"/>
              <a:t>1.  A Soft </a:t>
            </a:r>
            <a:r>
              <a:rPr lang="en-US" sz="2800" b="1" dirty="0" smtClean="0"/>
              <a:t>Answer (</a:t>
            </a:r>
            <a:r>
              <a:rPr lang="en-US" sz="2800" b="1" dirty="0"/>
              <a:t>Proverbs 15:</a:t>
            </a:r>
            <a:r>
              <a:rPr lang="en-US" sz="2800" b="1" dirty="0" smtClean="0"/>
              <a:t>1)</a:t>
            </a:r>
          </a:p>
          <a:p>
            <a:pPr lvl="2">
              <a:buFontTx/>
              <a:buNone/>
            </a:pPr>
            <a:r>
              <a:rPr lang="en-US" sz="2800" b="1" dirty="0"/>
              <a:t>2.  </a:t>
            </a:r>
            <a:r>
              <a:rPr lang="en-US" sz="2800" b="1" dirty="0" smtClean="0"/>
              <a:t>Gentleness (</a:t>
            </a:r>
            <a:r>
              <a:rPr lang="en-US" sz="2800" b="1" dirty="0"/>
              <a:t>Prov. 25:15; </a:t>
            </a:r>
            <a:r>
              <a:rPr lang="en-US" sz="2800" b="1" dirty="0" smtClean="0"/>
              <a:t> 2 </a:t>
            </a:r>
            <a:r>
              <a:rPr lang="en-US" sz="2800" b="1" dirty="0"/>
              <a:t>Tim. 2:22-24).</a:t>
            </a:r>
          </a:p>
          <a:p>
            <a:pPr lvl="2">
              <a:buFontTx/>
              <a:buNone/>
            </a:pPr>
            <a:r>
              <a:rPr lang="en-US" sz="2800" b="1" dirty="0"/>
              <a:t>3.   </a:t>
            </a:r>
            <a:r>
              <a:rPr lang="en-US" sz="2800" b="1" dirty="0" smtClean="0"/>
              <a:t>Kindness (</a:t>
            </a:r>
            <a:r>
              <a:rPr lang="en-US" sz="2800" b="1" dirty="0"/>
              <a:t>Proverbs 31:26). 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>
          <a:xfrm>
            <a:off x="1219200" y="5181600"/>
            <a:ext cx="7924800" cy="879475"/>
          </a:xfrm>
          <a:noFill/>
          <a:ln/>
        </p:spPr>
        <p:txBody>
          <a:bodyPr/>
          <a:lstStyle/>
          <a:p>
            <a:r>
              <a:rPr lang="en-US" sz="5400"/>
              <a:t>The Power of the Tongue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theme/theme1.xml><?xml version="1.0" encoding="utf-8"?>
<a:theme xmlns:a="http://schemas.openxmlformats.org/drawingml/2006/main" name="Parent Bill of Rights presentation">
  <a:themeElements>
    <a:clrScheme name="Parent Bill of Rights presentation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Parent Bill of Rights presentatio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arent Bill of Rights presentation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ent Bill of Rights presentation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ent Bill of Rights presentation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ent Bill of Rights presentation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ent Bill of Rights presentation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ent Bill of Rights presentation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ent Bill of Rights presentation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ent Bill of Rights presentation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Parent Bill of Rights presentation</Template>
  <TotalTime>39</TotalTime>
  <Words>319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Parent Bill of Rights presentation</vt:lpstr>
      <vt:lpstr>Proverbs 18:21</vt:lpstr>
      <vt:lpstr>The Power of the Tongue</vt:lpstr>
      <vt:lpstr>The Power of the Tongue</vt:lpstr>
      <vt:lpstr>The Power of the Tongue</vt:lpstr>
    </vt:vector>
  </TitlesOfParts>
  <Manager/>
  <Company> 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Bill of Rights</dc:title>
  <dc:subject/>
  <dc:creator> </dc:creator>
  <cp:keywords/>
  <dc:description/>
  <cp:lastModifiedBy>Kyle Pope</cp:lastModifiedBy>
  <cp:revision>10</cp:revision>
  <dcterms:created xsi:type="dcterms:W3CDTF">2019-04-01T00:32:39Z</dcterms:created>
  <dcterms:modified xsi:type="dcterms:W3CDTF">2019-04-01T00:32:54Z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TC010171251033</vt:lpwstr>
  </property>
</Properties>
</file>