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3" r:id="rId4"/>
    <p:sldId id="264" r:id="rId5"/>
    <p:sldId id="259" r:id="rId6"/>
    <p:sldId id="265" r:id="rId7"/>
    <p:sldId id="260" r:id="rId8"/>
    <p:sldId id="266" r:id="rId9"/>
    <p:sldId id="267" r:id="rId10"/>
    <p:sldId id="268" r:id="rId11"/>
    <p:sldId id="261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4660"/>
  </p:normalViewPr>
  <p:slideViewPr>
    <p:cSldViewPr snapToObjects="1">
      <p:cViewPr varScale="1">
        <p:scale>
          <a:sx n="85" d="100"/>
          <a:sy n="85" d="100"/>
        </p:scale>
        <p:origin x="13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98AAB3-C920-C94C-B267-D6AEFA9548DC}" type="datetimeFigureOut">
              <a:rPr lang="en-US" smtClean="0"/>
              <a:pPr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BD1E5-E007-2D48-BF06-93B2CA7B4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98AAB3-C920-C94C-B267-D6AEFA9548DC}" type="datetimeFigureOut">
              <a:rPr lang="en-US" smtClean="0"/>
              <a:pPr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BD1E5-E007-2D48-BF06-93B2CA7B4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98AAB3-C920-C94C-B267-D6AEFA9548DC}" type="datetimeFigureOut">
              <a:rPr lang="en-US" smtClean="0"/>
              <a:pPr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BD1E5-E007-2D48-BF06-93B2CA7B4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98AAB3-C920-C94C-B267-D6AEFA9548DC}" type="datetimeFigureOut">
              <a:rPr lang="en-US" smtClean="0"/>
              <a:pPr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BD1E5-E007-2D48-BF06-93B2CA7B4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98AAB3-C920-C94C-B267-D6AEFA9548DC}" type="datetimeFigureOut">
              <a:rPr lang="en-US" smtClean="0"/>
              <a:pPr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BD1E5-E007-2D48-BF06-93B2CA7B4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98AAB3-C920-C94C-B267-D6AEFA9548DC}" type="datetimeFigureOut">
              <a:rPr lang="en-US" smtClean="0"/>
              <a:pPr/>
              <a:t>11/22/19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BD1E5-E007-2D48-BF06-93B2CA7B4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98AAB3-C920-C94C-B267-D6AEFA9548DC}" type="datetimeFigureOut">
              <a:rPr lang="en-US" smtClean="0"/>
              <a:pPr/>
              <a:t>11/22/19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BD1E5-E007-2D48-BF06-93B2CA7B4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98AAB3-C920-C94C-B267-D6AEFA9548DC}" type="datetimeFigureOut">
              <a:rPr lang="en-US" smtClean="0"/>
              <a:pPr/>
              <a:t>11/22/19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BD1E5-E007-2D48-BF06-93B2CA7B4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98AAB3-C920-C94C-B267-D6AEFA9548DC}" type="datetimeFigureOut">
              <a:rPr lang="en-US" smtClean="0"/>
              <a:pPr/>
              <a:t>11/22/19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BD1E5-E007-2D48-BF06-93B2CA7B4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98AAB3-C920-C94C-B267-D6AEFA9548DC}" type="datetimeFigureOut">
              <a:rPr lang="en-US" smtClean="0"/>
              <a:pPr/>
              <a:t>11/22/19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BD1E5-E007-2D48-BF06-93B2CA7B4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98AAB3-C920-C94C-B267-D6AEFA9548DC}" type="datetimeFigureOut">
              <a:rPr lang="en-US" smtClean="0"/>
              <a:pPr/>
              <a:t>11/22/19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BD1E5-E007-2D48-BF06-93B2CA7B4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98f888piCj3H.jpg!bw800.jpg"/>
          <p:cNvPicPr>
            <a:picLocks noChangeAspect="1"/>
          </p:cNvPicPr>
          <p:nvPr userDrawn="1"/>
        </p:nvPicPr>
        <p:blipFill>
          <a:blip r:embed="rId13"/>
          <a:srcRect l="3102" r="3843"/>
          <a:stretch>
            <a:fillRect/>
          </a:stretch>
        </p:blipFill>
        <p:spPr>
          <a:xfrm>
            <a:off x="0" y="1098550"/>
            <a:ext cx="9144000" cy="5759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8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600" b="1" dirty="0"/>
              <a:t>What Is Institutionalism?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810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200" dirty="0"/>
              <a:t>A broad term applied to a system of practices adopted by many churches of Christ in the min-20</a:t>
            </a:r>
            <a:r>
              <a:rPr lang="en-US" sz="4200" baseline="30000" dirty="0"/>
              <a:t>th</a:t>
            </a:r>
            <a:r>
              <a:rPr lang="en-US" sz="4200" dirty="0"/>
              <a:t> Century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600" b="1" dirty="0"/>
              <a:t>What Is Institutionalism?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8956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200" dirty="0"/>
              <a:t>The New Testament church sent directly to preachers (Phil. 4:15-19).</a:t>
            </a:r>
          </a:p>
          <a:p>
            <a:pPr marL="0" indent="0" algn="ctr">
              <a:buNone/>
            </a:pPr>
            <a:r>
              <a:rPr lang="en-US" sz="4200" dirty="0"/>
              <a:t>There is no example of sponsoring churches.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SUPPORT TO PREACHERS THROUGH SPONSORING CHURCHES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600" b="1" dirty="0"/>
              <a:t>What Is Institutionalism?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895600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en-US" sz="4200" dirty="0"/>
              <a:t>Social aid to promote evangelism</a:t>
            </a:r>
          </a:p>
          <a:p>
            <a:pPr marL="0" indent="0" algn="ctr">
              <a:buNone/>
            </a:pPr>
            <a:r>
              <a:rPr lang="en-US" sz="4200" dirty="0"/>
              <a:t>Social functions as works of the church</a:t>
            </a:r>
          </a:p>
          <a:p>
            <a:pPr marL="0" indent="0" algn="ctr">
              <a:buNone/>
            </a:pPr>
            <a:r>
              <a:rPr lang="en-US" sz="4200" dirty="0"/>
              <a:t>Entertainment opportunities to youth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SOCIAL ACTIVITIES AS WORKS OF THE CHURCH</a:t>
            </a:r>
            <a:r>
              <a:rPr kumimoji="0" lang="en-US" sz="4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600" b="1" dirty="0"/>
              <a:t>What Is Institutionalism?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8956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200" dirty="0"/>
              <a:t>Jesus didn’t use good works as a lure for evangelism (John 6)</a:t>
            </a:r>
          </a:p>
          <a:p>
            <a:pPr marL="0" indent="0" algn="ctr">
              <a:buNone/>
            </a:pPr>
            <a:r>
              <a:rPr lang="en-US" sz="4200" dirty="0"/>
              <a:t>Eating together is not to be a work of the church (1 Cor. 11:17-22; 33-34)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SOCIAL ACTIVITIES AS WORKS OF THE CHURCH</a:t>
            </a:r>
            <a:r>
              <a:rPr kumimoji="0" lang="en-US" sz="4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600" b="1" dirty="0"/>
              <a:t>What Is Institutionalism?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895600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4200" dirty="0"/>
              <a:t>The work of the church is to teach the gospel.</a:t>
            </a:r>
          </a:p>
          <a:p>
            <a:pPr marL="0" indent="0" algn="ctr">
              <a:buNone/>
            </a:pPr>
            <a:r>
              <a:rPr lang="en-US" sz="4200" dirty="0"/>
              <a:t>It is spiritual in nature.</a:t>
            </a:r>
          </a:p>
          <a:p>
            <a:pPr marL="0" indent="0" algn="ctr">
              <a:buNone/>
            </a:pPr>
            <a:r>
              <a:rPr lang="en-US" sz="4200" dirty="0"/>
              <a:t>It is not to focus on material things.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SOCIAL ACTIVITIES AS WORKS OF THE CHURCH</a:t>
            </a:r>
            <a:r>
              <a:rPr kumimoji="0" lang="en-US" sz="4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600" b="1" dirty="0"/>
              <a:t>What Is Institutionalism?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8956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200" dirty="0"/>
              <a:t>Bible Colleges</a:t>
            </a:r>
          </a:p>
          <a:p>
            <a:pPr marL="0" indent="0" algn="ctr">
              <a:buNone/>
            </a:pPr>
            <a:r>
              <a:rPr lang="en-US" sz="4200" dirty="0"/>
              <a:t>Children’s Homes</a:t>
            </a:r>
          </a:p>
          <a:p>
            <a:pPr marL="0" indent="0" algn="ctr">
              <a:buNone/>
            </a:pPr>
            <a:r>
              <a:rPr lang="en-US" sz="4200" dirty="0"/>
              <a:t>Medical and Counseling Centers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SUPPORT</a:t>
            </a:r>
            <a:r>
              <a:rPr kumimoji="0" lang="en-US" sz="4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THE COLLECTION FOR HUMAN INSTITUTIONS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600" b="1" dirty="0"/>
              <a:t>What Is Institutionalism?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8956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200" dirty="0"/>
              <a:t>What is the work of the church (1 Tim. 3:14-15)?</a:t>
            </a:r>
          </a:p>
          <a:p>
            <a:pPr marL="0" indent="0" algn="ctr">
              <a:buNone/>
            </a:pPr>
            <a:r>
              <a:rPr lang="en-US" sz="4200" dirty="0"/>
              <a:t>Can any good work be a work of the church (1 Tim. 5:9-16)?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SUPPORT</a:t>
            </a:r>
            <a:r>
              <a:rPr kumimoji="0" lang="en-US" sz="4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THE COLLECTION FOR HUMAN INSTITUTIONS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600" b="1" dirty="0"/>
              <a:t>What Is Institutionalism?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8956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200" dirty="0"/>
              <a:t>If a work belongs to the church, the church should do it.</a:t>
            </a:r>
          </a:p>
          <a:p>
            <a:pPr marL="0" indent="0" algn="ctr">
              <a:buNone/>
            </a:pPr>
            <a:r>
              <a:rPr lang="en-US" sz="4200" dirty="0"/>
              <a:t>The New Testament church supported no human institutions.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SUPPORT</a:t>
            </a:r>
            <a:r>
              <a:rPr kumimoji="0" lang="en-US" sz="4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THE COLLECTION FOR HUMAN INSTITUTIONS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600" b="1" dirty="0"/>
              <a:t>What Is Institutionalism?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8956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200" dirty="0"/>
              <a:t>The collections is said to be “for the saints” (1 Cor. 16:1-2).</a:t>
            </a:r>
          </a:p>
          <a:p>
            <a:pPr marL="0" indent="0" algn="ctr">
              <a:buNone/>
            </a:pPr>
            <a:r>
              <a:rPr lang="en-US" sz="4200" dirty="0"/>
              <a:t>Individual Christians should do good to all (Gal. 6:10).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BENEVOLENCE FROM THE COLLECTION TO NON-CHRISTIANS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600" b="1" dirty="0"/>
              <a:t>What Is Institutionalism?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8956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200" dirty="0"/>
              <a:t>There is no example of aid to non-Christians from the collection.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BENEVOLENCE FROM THE COLLECTION TO NON-CHRISTIANS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600" b="1" dirty="0"/>
              <a:t>What Is Institutionalism?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8956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200" dirty="0"/>
              <a:t>One church solicits support from other churches for a project it cannot do itself.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SUPPORT TO PREACHERS THROUGH SPONSORING CHURCHES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600" b="1" dirty="0"/>
              <a:t>What Is Institutionalism?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8956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200" dirty="0"/>
              <a:t>Preaching in another country</a:t>
            </a:r>
          </a:p>
          <a:p>
            <a:pPr marL="0" indent="0" algn="ctr">
              <a:buNone/>
            </a:pPr>
            <a:r>
              <a:rPr lang="en-US" sz="4200" dirty="0"/>
              <a:t>A national radio or television program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SUPPORT TO PREACHERS THROUGH SPONSORING CHURCHES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600" b="1" dirty="0"/>
              <a:t>What Is Institutionalism?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895600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4200" dirty="0"/>
              <a:t>These approaches alter church organization.</a:t>
            </a:r>
          </a:p>
          <a:p>
            <a:pPr marL="0" indent="0" algn="ctr">
              <a:buNone/>
            </a:pPr>
            <a:r>
              <a:rPr lang="en-US" sz="4200" dirty="0"/>
              <a:t>They compromise autonomy.</a:t>
            </a:r>
          </a:p>
          <a:p>
            <a:pPr marL="0" indent="0" algn="ctr">
              <a:buNone/>
            </a:pPr>
            <a:r>
              <a:rPr lang="en-US" sz="4200" dirty="0"/>
              <a:t>They elevate church over church.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SUPPORT TO PREACHERS THROUGH SPONSORING CHURCHES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387</Words>
  <Application>Microsoft Macintosh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What Is Institutionalism?</vt:lpstr>
      <vt:lpstr>What Is Institutionalism?</vt:lpstr>
      <vt:lpstr>What Is Institutionalism?</vt:lpstr>
      <vt:lpstr>What Is Institutionalism?</vt:lpstr>
      <vt:lpstr>What Is Institutionalism?</vt:lpstr>
      <vt:lpstr>What Is Institutionalism?</vt:lpstr>
      <vt:lpstr>What Is Institutionalism?</vt:lpstr>
      <vt:lpstr>What Is Institutionalism?</vt:lpstr>
      <vt:lpstr>What Is Institutionalism?</vt:lpstr>
      <vt:lpstr>What Is Institutionalism?</vt:lpstr>
      <vt:lpstr>What Is Institutionalism?</vt:lpstr>
      <vt:lpstr>What Is Institutionalism?</vt:lpstr>
      <vt:lpstr>What Is Institutionalism?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24</cp:revision>
  <dcterms:created xsi:type="dcterms:W3CDTF">2019-11-10T02:06:00Z</dcterms:created>
  <dcterms:modified xsi:type="dcterms:W3CDTF">2019-11-22T17:18:43Z</dcterms:modified>
</cp:coreProperties>
</file>