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1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clrMode="bw"/>
  <p:clrMru>
    <a:srgbClr val="1A151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3" name="Rectangle 43"/>
          <p:cNvSpPr>
            <a:spLocks noGrp="1" noChangeArrowheads="1"/>
          </p:cNvSpPr>
          <p:nvPr>
            <p:ph type="dt" sz="quarter" idx="2"/>
          </p:nvPr>
        </p:nvSpPr>
        <p:spPr>
          <a:xfrm>
            <a:off x="285750" y="6248400"/>
            <a:ext cx="259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84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3038475" y="6248400"/>
            <a:ext cx="322897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85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396038" y="6248400"/>
            <a:ext cx="2462212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86" name="Rectangle 4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  <a:effectLst/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87" name="Rectangle 4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  <a:effectLst/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0363" y="228600"/>
            <a:ext cx="2114550" cy="60118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713" y="228600"/>
            <a:ext cx="6191250" cy="60118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713" y="1849438"/>
            <a:ext cx="413385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849438"/>
            <a:ext cx="4135437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chemeClr val="bg1"/>
            </a:gs>
            <a:gs pos="100000">
              <a:srgbClr val="00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4" name="Rectangle 48"/>
          <p:cNvSpPr>
            <a:spLocks noChangeArrowheads="1"/>
          </p:cNvSpPr>
          <p:nvPr userDrawn="1"/>
        </p:nvSpPr>
        <p:spPr bwMode="auto">
          <a:xfrm>
            <a:off x="0" y="0"/>
            <a:ext cx="9144000" cy="1905000"/>
          </a:xfrm>
          <a:prstGeom prst="rect">
            <a:avLst/>
          </a:prstGeom>
          <a:gradFill rotWithShape="1">
            <a:gsLst>
              <a:gs pos="0">
                <a:srgbClr val="1A151B"/>
              </a:gs>
              <a:gs pos="50000">
                <a:srgbClr val="663300"/>
              </a:gs>
              <a:gs pos="100000">
                <a:srgbClr val="1A151B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9" name="Picture 48"/>
          <p:cNvPicPr>
            <a:picLocks noChangeAspect="1"/>
          </p:cNvPicPr>
          <p:nvPr userDrawn="1"/>
        </p:nvPicPr>
        <p:blipFill>
          <a:blip r:embed="rId13"/>
          <a:srcRect b="15085"/>
          <a:stretch>
            <a:fillRect/>
          </a:stretch>
        </p:blipFill>
        <p:spPr>
          <a:xfrm>
            <a:off x="304800" y="181411"/>
            <a:ext cx="2722247" cy="1799789"/>
          </a:xfrm>
          <a:prstGeom prst="rect">
            <a:avLst/>
          </a:prstGeom>
        </p:spPr>
      </p:pic>
      <p:sp>
        <p:nvSpPr>
          <p:cNvPr id="9259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443913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60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19400"/>
            <a:ext cx="8421687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61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5600" y="6364288"/>
            <a:ext cx="2532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26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74988" y="6351588"/>
            <a:ext cx="291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26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62675" y="6353175"/>
            <a:ext cx="2630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ambria"/>
                <a:cs typeface="Cambria"/>
              </a:rPr>
              <a:t>When Must We Judge</a:t>
            </a:r>
            <a:r>
              <a:rPr lang="en-US" sz="4000" b="1" dirty="0" smtClean="0">
                <a:latin typeface="Cambria"/>
                <a:cs typeface="Cambria"/>
              </a:rPr>
              <a:t> Another</a:t>
            </a:r>
            <a:br>
              <a:rPr lang="en-US" sz="4000" b="1" dirty="0" smtClean="0">
                <a:latin typeface="Cambria"/>
                <a:cs typeface="Cambria"/>
              </a:rPr>
            </a:br>
            <a:r>
              <a:rPr lang="en-US" sz="4000" b="1" dirty="0" smtClean="0">
                <a:latin typeface="Cambria"/>
                <a:cs typeface="Cambria"/>
              </a:rPr>
              <a:t> </a:t>
            </a:r>
            <a:r>
              <a:rPr lang="en-US" sz="4000" b="1" dirty="0">
                <a:latin typeface="Cambria"/>
                <a:cs typeface="Cambria"/>
              </a:rPr>
              <a:t>Person?</a:t>
            </a:r>
            <a:r>
              <a:rPr lang="en-US" b="1" dirty="0">
                <a:latin typeface="Cambria"/>
                <a:cs typeface="Cambria"/>
              </a:rPr>
              <a:t> </a:t>
            </a:r>
            <a:r>
              <a:rPr lang="en-US" sz="3400" b="1" dirty="0">
                <a:solidFill>
                  <a:schemeClr val="tx1"/>
                </a:solidFill>
                <a:latin typeface="Cambria"/>
                <a:cs typeface="Cambria"/>
              </a:rPr>
              <a:t>(Romans 14:1-4)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320088" cy="4391025"/>
          </a:xfrm>
          <a:effectLst/>
        </p:spPr>
        <p:txBody>
          <a:bodyPr/>
          <a:lstStyle/>
          <a:p>
            <a:pPr>
              <a:buFontTx/>
              <a:buNone/>
            </a:pPr>
            <a:r>
              <a:rPr lang="en-US" sz="3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I. Jesus</a:t>
            </a:r>
            <a:r>
              <a:rPr lang="en-US" sz="36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’ Teaching on Judging Others </a:t>
            </a:r>
            <a:r>
              <a:rPr lang="en-US" sz="36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(Matthew 7:1-5</a:t>
            </a:r>
            <a:r>
              <a:rPr lang="en-US" sz="3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)</a:t>
            </a:r>
            <a:endParaRPr lang="en-US" b="1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  <a:p>
            <a:pPr marL="973138" indent="-512763">
              <a:buFontTx/>
              <a:buNone/>
            </a:pPr>
            <a:r>
              <a:rPr lang="en-US" sz="3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A.  “</a:t>
            </a:r>
            <a:r>
              <a:rPr lang="en-US" sz="30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Judge not”  </a:t>
            </a:r>
            <a:endParaRPr lang="en-US" sz="30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  <a:p>
            <a:pPr marL="973138" indent="-512763">
              <a:buFontTx/>
              <a:buNone/>
            </a:pPr>
            <a:r>
              <a:rPr lang="en-US" sz="3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B.  “</a:t>
            </a:r>
            <a:r>
              <a:rPr lang="en-US" sz="30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First remove…then you will see clearly”</a:t>
            </a:r>
            <a:endParaRPr lang="en-US" sz="28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  <a:p>
            <a:pPr marL="1431925" indent="-512763">
              <a:buFontTx/>
              <a:buNone/>
            </a:pP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1.  “</a:t>
            </a:r>
            <a:r>
              <a:rPr lang="en-US" sz="28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The measure you use…measured back to</a:t>
            </a: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you</a:t>
            </a:r>
            <a:r>
              <a:rPr lang="en-US" sz="28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” (Matt 6:12; 14-15; James 2:12-13).</a:t>
            </a:r>
            <a:endParaRPr lang="en-US" sz="28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  <a:p>
            <a:pPr marL="1431925" indent="-512763">
              <a:buFontTx/>
              <a:buNone/>
            </a:pP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2</a:t>
            </a:r>
            <a:r>
              <a:rPr lang="en-US" sz="28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.  Hypocrisy. “Do not not consider the plank</a:t>
            </a: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in </a:t>
            </a:r>
            <a:r>
              <a:rPr lang="en-US" sz="28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your own eye” (James 2:8-11).</a:t>
            </a:r>
            <a:endParaRPr lang="en-US" sz="28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7786688" cy="4391025"/>
          </a:xfrm>
          <a:effectLst/>
        </p:spPr>
        <p:txBody>
          <a:bodyPr/>
          <a:lstStyle/>
          <a:p>
            <a:pPr marL="566738" indent="-566738">
              <a:buFontTx/>
              <a:buNone/>
            </a:pPr>
            <a:r>
              <a:rPr lang="en-US" sz="36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II. Resolving Differences Between Brethren </a:t>
            </a:r>
            <a:r>
              <a:rPr lang="en-US" sz="3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(1 </a:t>
            </a:r>
            <a:r>
              <a:rPr lang="en-US" sz="36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Corinthians 6:1-6</a:t>
            </a:r>
            <a:r>
              <a:rPr lang="en-US" sz="3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)</a:t>
            </a:r>
            <a:endParaRPr lang="en-US" b="1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  <a:p>
            <a:pPr marL="973138" indent="-512763">
              <a:buFontTx/>
              <a:buNone/>
            </a:pPr>
            <a:r>
              <a:rPr lang="en-US" sz="3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A.  “A matter against another”  </a:t>
            </a:r>
          </a:p>
          <a:p>
            <a:pPr marL="973138" indent="-512763">
              <a:buFontTx/>
              <a:buNone/>
            </a:pPr>
            <a:r>
              <a:rPr lang="en-US" sz="3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B.  “</a:t>
            </a:r>
            <a:r>
              <a:rPr lang="en-US" sz="30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World will be judged by you”</a:t>
            </a:r>
            <a:endParaRPr lang="en-US" sz="28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  <a:p>
            <a:pPr marL="973138" indent="-512763">
              <a:buFontTx/>
              <a:buNone/>
            </a:pP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1.  	Jesus </a:t>
            </a:r>
            <a:r>
              <a:rPr lang="en-US" sz="28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will judge in the end (Matt 25:31-33;</a:t>
            </a: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Rev. </a:t>
            </a:r>
            <a:r>
              <a:rPr lang="en-US" sz="28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20:</a:t>
            </a: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11-12</a:t>
            </a:r>
            <a:r>
              <a:rPr lang="en-US" sz="28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).</a:t>
            </a:r>
            <a:endParaRPr lang="en-US" sz="28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  <a:p>
            <a:pPr marL="973138" indent="-512763">
              <a:buFontTx/>
              <a:buNone/>
            </a:pP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2</a:t>
            </a:r>
            <a:r>
              <a:rPr lang="en-US" sz="28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. </a:t>
            </a: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	The </a:t>
            </a:r>
            <a:r>
              <a:rPr lang="en-US" sz="28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faithful judge the unfaithful by their</a:t>
            </a: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example (Matt. 12: 26-27; Luke 22</a:t>
            </a:r>
            <a:r>
              <a:rPr lang="en-US" sz="28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:27-30).</a:t>
            </a:r>
            <a:endParaRPr lang="en-US" sz="28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43913" cy="1546225"/>
          </a:xfrm>
        </p:spPr>
        <p:txBody>
          <a:bodyPr/>
          <a:lstStyle/>
          <a:p>
            <a:r>
              <a:rPr lang="en-US" sz="4000" b="1" dirty="0">
                <a:latin typeface="Cambria"/>
                <a:cs typeface="Cambria"/>
              </a:rPr>
              <a:t>When Must We Judge</a:t>
            </a:r>
            <a:r>
              <a:rPr lang="en-US" sz="4000" b="1" dirty="0" smtClean="0">
                <a:latin typeface="Cambria"/>
                <a:cs typeface="Cambria"/>
              </a:rPr>
              <a:t> Another</a:t>
            </a:r>
            <a:br>
              <a:rPr lang="en-US" sz="4000" b="1" dirty="0" smtClean="0">
                <a:latin typeface="Cambria"/>
                <a:cs typeface="Cambria"/>
              </a:rPr>
            </a:br>
            <a:r>
              <a:rPr lang="en-US" sz="4000" b="1" dirty="0" smtClean="0">
                <a:latin typeface="Cambria"/>
                <a:cs typeface="Cambria"/>
              </a:rPr>
              <a:t> </a:t>
            </a:r>
            <a:r>
              <a:rPr lang="en-US" sz="4000" b="1" dirty="0">
                <a:latin typeface="Cambria"/>
                <a:cs typeface="Cambria"/>
              </a:rPr>
              <a:t>Person?</a:t>
            </a:r>
            <a:r>
              <a:rPr lang="en-US" b="1" dirty="0">
                <a:latin typeface="Cambria"/>
                <a:cs typeface="Cambria"/>
              </a:rPr>
              <a:t> </a:t>
            </a:r>
            <a:r>
              <a:rPr lang="en-US" sz="3400" b="1" dirty="0">
                <a:solidFill>
                  <a:schemeClr val="tx1"/>
                </a:solidFill>
                <a:latin typeface="Cambria"/>
                <a:cs typeface="Cambria"/>
              </a:rPr>
              <a:t>(Romans 14:1-4)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7848600" cy="4419600"/>
          </a:xfrm>
          <a:effectLst/>
        </p:spPr>
        <p:txBody>
          <a:bodyPr/>
          <a:lstStyle/>
          <a:p>
            <a:pPr marL="688975" indent="-688975">
              <a:buFontTx/>
              <a:buNone/>
            </a:pPr>
            <a:r>
              <a:rPr lang="en-US" sz="36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III. Judgment of Believers vs.         Judgment of Non-</a:t>
            </a:r>
            <a:r>
              <a:rPr lang="en-US" sz="3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Believers</a:t>
            </a:r>
            <a:endParaRPr lang="en-US" b="1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  <a:p>
            <a:pPr marL="973138" indent="-512763">
              <a:buFontTx/>
              <a:buNone/>
            </a:pPr>
            <a:r>
              <a:rPr lang="en-US" sz="3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A.  Withdrawing </a:t>
            </a:r>
            <a:r>
              <a:rPr lang="en-US" sz="30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from a brother</a:t>
            </a:r>
            <a:r>
              <a:rPr lang="en-US" sz="3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(1 </a:t>
            </a:r>
            <a:r>
              <a:rPr lang="en-US" sz="3000" dirty="0" err="1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Cor</a:t>
            </a:r>
            <a:r>
              <a:rPr lang="en-US" sz="30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5:1-5;</a:t>
            </a:r>
            <a:r>
              <a:rPr lang="en-US" sz="3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2 Thess. </a:t>
            </a:r>
            <a:r>
              <a:rPr lang="en-US" sz="30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3:6</a:t>
            </a:r>
            <a:r>
              <a:rPr lang="en-US" sz="3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, 14</a:t>
            </a:r>
            <a:r>
              <a:rPr lang="en-US" sz="30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;</a:t>
            </a:r>
            <a:r>
              <a:rPr lang="en-US" sz="3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1 </a:t>
            </a:r>
            <a:r>
              <a:rPr lang="en-US" sz="3000" dirty="0" err="1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Cor</a:t>
            </a:r>
            <a:r>
              <a:rPr lang="en-US" sz="30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5:6-8).  </a:t>
            </a:r>
            <a:endParaRPr lang="en-US" sz="30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  <a:p>
            <a:pPr marL="973138" indent="-512763">
              <a:buFontTx/>
              <a:buNone/>
            </a:pPr>
            <a:r>
              <a:rPr lang="en-US" sz="3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B.  Association </a:t>
            </a:r>
            <a:r>
              <a:rPr lang="en-US" sz="30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with</a:t>
            </a:r>
            <a:r>
              <a:rPr lang="en-US" sz="3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world (1 </a:t>
            </a:r>
            <a:r>
              <a:rPr lang="en-US" sz="3000" dirty="0" err="1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Cor</a:t>
            </a:r>
            <a:r>
              <a:rPr lang="en-US" sz="30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5:9-13).</a:t>
            </a:r>
            <a:r>
              <a:rPr lang="en-US" sz="3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</a:t>
            </a: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We are not to go “out of the world”</a:t>
            </a:r>
          </a:p>
          <a:p>
            <a:pPr marL="1431925" indent="-512763">
              <a:buFontTx/>
              <a:buNone/>
            </a:pP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1.  “Judging those outside”</a:t>
            </a:r>
          </a:p>
          <a:p>
            <a:pPr marL="1433512" indent="-514350">
              <a:buNone/>
            </a:pP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2. 	“Do you</a:t>
            </a:r>
            <a:r>
              <a:rPr lang="en-US" sz="28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</a:t>
            </a: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not </a:t>
            </a:r>
            <a:r>
              <a:rPr lang="en-US" sz="28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judge those inside?”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43913" cy="1546225"/>
          </a:xfrm>
        </p:spPr>
        <p:txBody>
          <a:bodyPr/>
          <a:lstStyle/>
          <a:p>
            <a:r>
              <a:rPr lang="en-US" sz="4000" b="1" dirty="0">
                <a:latin typeface="Cambria"/>
                <a:cs typeface="Cambria"/>
              </a:rPr>
              <a:t>When Must We Judge</a:t>
            </a:r>
            <a:r>
              <a:rPr lang="en-US" sz="4000" b="1" dirty="0" smtClean="0">
                <a:latin typeface="Cambria"/>
                <a:cs typeface="Cambria"/>
              </a:rPr>
              <a:t> Another</a:t>
            </a:r>
            <a:br>
              <a:rPr lang="en-US" sz="4000" b="1" dirty="0" smtClean="0">
                <a:latin typeface="Cambria"/>
                <a:cs typeface="Cambria"/>
              </a:rPr>
            </a:br>
            <a:r>
              <a:rPr lang="en-US" sz="4000" b="1" dirty="0" smtClean="0">
                <a:latin typeface="Cambria"/>
                <a:cs typeface="Cambria"/>
              </a:rPr>
              <a:t> </a:t>
            </a:r>
            <a:r>
              <a:rPr lang="en-US" sz="4000" b="1" dirty="0">
                <a:latin typeface="Cambria"/>
                <a:cs typeface="Cambria"/>
              </a:rPr>
              <a:t>Person?</a:t>
            </a:r>
            <a:r>
              <a:rPr lang="en-US" b="1" dirty="0">
                <a:latin typeface="Cambria"/>
                <a:cs typeface="Cambria"/>
              </a:rPr>
              <a:t> </a:t>
            </a:r>
            <a:r>
              <a:rPr lang="en-US" sz="3400" b="1" dirty="0">
                <a:solidFill>
                  <a:schemeClr val="tx1"/>
                </a:solidFill>
                <a:latin typeface="Cambria"/>
                <a:cs typeface="Cambria"/>
              </a:rPr>
              <a:t>(Romans 14:1-4)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VEL">
  <a:themeElements>
    <a:clrScheme name="GAVEL 1">
      <a:dk1>
        <a:srgbClr val="000000"/>
      </a:dk1>
      <a:lt1>
        <a:srgbClr val="FFFFFF"/>
      </a:lt1>
      <a:dk2>
        <a:srgbClr val="663300"/>
      </a:dk2>
      <a:lt2>
        <a:srgbClr val="FFFF00"/>
      </a:lt2>
      <a:accent1>
        <a:srgbClr val="FF9900"/>
      </a:accent1>
      <a:accent2>
        <a:srgbClr val="00FFFF"/>
      </a:accent2>
      <a:accent3>
        <a:srgbClr val="B8ADAA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GAVE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GAVEL 1">
        <a:dk1>
          <a:srgbClr val="000000"/>
        </a:dk1>
        <a:lt1>
          <a:srgbClr val="FFFFFF"/>
        </a:lt1>
        <a:dk2>
          <a:srgbClr val="663300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VE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VE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VEL 4">
        <a:dk1>
          <a:srgbClr val="000000"/>
        </a:dk1>
        <a:lt1>
          <a:srgbClr val="FF9900"/>
        </a:lt1>
        <a:dk2>
          <a:srgbClr val="333300"/>
        </a:dk2>
        <a:lt2>
          <a:srgbClr val="FF9900"/>
        </a:lt2>
        <a:accent1>
          <a:srgbClr val="339933"/>
        </a:accent1>
        <a:accent2>
          <a:srgbClr val="800000"/>
        </a:accent2>
        <a:accent3>
          <a:srgbClr val="ADADAA"/>
        </a:accent3>
        <a:accent4>
          <a:srgbClr val="DA82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VEL 5">
        <a:dk1>
          <a:srgbClr val="000000"/>
        </a:dk1>
        <a:lt1>
          <a:srgbClr val="FFCC66"/>
        </a:lt1>
        <a:dk2>
          <a:srgbClr val="000066"/>
        </a:dk2>
        <a:lt2>
          <a:srgbClr val="FFCC66"/>
        </a:lt2>
        <a:accent1>
          <a:srgbClr val="CBCBCB"/>
        </a:accent1>
        <a:accent2>
          <a:srgbClr val="0066FF"/>
        </a:accent2>
        <a:accent3>
          <a:srgbClr val="AAAAB8"/>
        </a:accent3>
        <a:accent4>
          <a:srgbClr val="DAAE56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GAVEL</Template>
  <TotalTime>500</TotalTime>
  <Words>318</Words>
  <Application>Microsoft Macintosh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GAVEL</vt:lpstr>
      <vt:lpstr>When Must We Judge Another  Person? (Romans 14:1-4)</vt:lpstr>
      <vt:lpstr>When Must We Judge Another  Person? (Romans 14:1-4)</vt:lpstr>
      <vt:lpstr>When Must We Judge Another  Person? (Romans 14:1-4)</vt:lpstr>
    </vt:vector>
  </TitlesOfParts>
  <Company>d3,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Must We Judge Another Person? (Romans 14:1-4)</dc:title>
  <dc:creator>Spike Bachman</dc:creator>
  <cp:lastModifiedBy>Kyle Pope</cp:lastModifiedBy>
  <cp:revision>11</cp:revision>
  <cp:lastPrinted>2019-03-10T12:50:30Z</cp:lastPrinted>
  <dcterms:created xsi:type="dcterms:W3CDTF">2019-03-15T15:57:34Z</dcterms:created>
  <dcterms:modified xsi:type="dcterms:W3CDTF">2019-03-15T15:57:51Z</dcterms:modified>
</cp:coreProperties>
</file>