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67" r:id="rId4"/>
    <p:sldId id="261" r:id="rId5"/>
    <p:sldId id="262" r:id="rId6"/>
    <p:sldId id="263" r:id="rId7"/>
    <p:sldId id="264" r:id="rId8"/>
    <p:sldId id="265" r:id="rId9"/>
    <p:sldId id="266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4ECE-A093-F14D-9CEC-631390EB7FE2}" type="datetimeFigureOut">
              <a:rPr lang="en-US" smtClean="0"/>
              <a:pPr/>
              <a:t>9/28/19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2FC8-EAF4-FC4C-847F-C7B515253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4ECE-A093-F14D-9CEC-631390EB7FE2}" type="datetimeFigureOut">
              <a:rPr lang="en-US" smtClean="0"/>
              <a:pPr/>
              <a:t>9/28/19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2FC8-EAF4-FC4C-847F-C7B515253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4ECE-A093-F14D-9CEC-631390EB7FE2}" type="datetimeFigureOut">
              <a:rPr lang="en-US" smtClean="0"/>
              <a:pPr/>
              <a:t>9/28/19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2FC8-EAF4-FC4C-847F-C7B515253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4ECE-A093-F14D-9CEC-631390EB7FE2}" type="datetimeFigureOut">
              <a:rPr lang="en-US" smtClean="0"/>
              <a:pPr/>
              <a:t>9/28/19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2FC8-EAF4-FC4C-847F-C7B515253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4ECE-A093-F14D-9CEC-631390EB7FE2}" type="datetimeFigureOut">
              <a:rPr lang="en-US" smtClean="0"/>
              <a:pPr/>
              <a:t>9/28/19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2FC8-EAF4-FC4C-847F-C7B515253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4ECE-A093-F14D-9CEC-631390EB7FE2}" type="datetimeFigureOut">
              <a:rPr lang="en-US" smtClean="0"/>
              <a:pPr/>
              <a:t>9/28/19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2FC8-EAF4-FC4C-847F-C7B515253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4ECE-A093-F14D-9CEC-631390EB7FE2}" type="datetimeFigureOut">
              <a:rPr lang="en-US" smtClean="0"/>
              <a:pPr/>
              <a:t>9/28/19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2FC8-EAF4-FC4C-847F-C7B515253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4ECE-A093-F14D-9CEC-631390EB7FE2}" type="datetimeFigureOut">
              <a:rPr lang="en-US" smtClean="0"/>
              <a:pPr/>
              <a:t>9/28/19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2FC8-EAF4-FC4C-847F-C7B515253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4ECE-A093-F14D-9CEC-631390EB7FE2}" type="datetimeFigureOut">
              <a:rPr lang="en-US" smtClean="0"/>
              <a:pPr/>
              <a:t>9/28/19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2FC8-EAF4-FC4C-847F-C7B515253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4ECE-A093-F14D-9CEC-631390EB7FE2}" type="datetimeFigureOut">
              <a:rPr lang="en-US" smtClean="0"/>
              <a:pPr/>
              <a:t>9/28/19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2FC8-EAF4-FC4C-847F-C7B515253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4ECE-A093-F14D-9CEC-631390EB7FE2}" type="datetimeFigureOut">
              <a:rPr lang="en-US" smtClean="0"/>
              <a:pPr/>
              <a:t>9/28/19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2FC8-EAF4-FC4C-847F-C7B515253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flipV="1"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54ECE-A093-F14D-9CEC-631390EB7FE2}" type="datetimeFigureOut">
              <a:rPr lang="en-US" smtClean="0"/>
              <a:pPr/>
              <a:t>9/28/19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32FC8-EAF4-FC4C-847F-C7B515253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Cambria"/>
          <a:ea typeface="+mj-ea"/>
          <a:cs typeface="Cambri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815" y="1823847"/>
            <a:ext cx="7228726" cy="2674974"/>
          </a:xfrm>
        </p:spPr>
        <p:txBody>
          <a:bodyPr>
            <a:noAutofit/>
          </a:bodyPr>
          <a:lstStyle/>
          <a:p>
            <a:r>
              <a:rPr lang="en-US" sz="6200" dirty="0" smtClean="0"/>
              <a:t>Witnesses of the Resurrection of Jesus</a:t>
            </a:r>
            <a:endParaRPr lang="en-US" sz="6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the Witnesses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pPr marL="742950" indent="-742950">
              <a:spcAft>
                <a:spcPts val="600"/>
              </a:spcAft>
              <a:buFont typeface="+mj-lt"/>
              <a:buAutoNum type="arabicPeriod"/>
            </a:pPr>
            <a:r>
              <a:rPr lang="en-US" sz="3800" dirty="0" smtClean="0"/>
              <a:t>Are </a:t>
            </a:r>
            <a:r>
              <a:rPr lang="en-US" sz="3800" dirty="0" smtClean="0"/>
              <a:t>the witnesses reliable?</a:t>
            </a:r>
            <a:endParaRPr lang="en-US" sz="3800" dirty="0" smtClean="0"/>
          </a:p>
          <a:p>
            <a:pPr marL="742950" indent="-742950">
              <a:spcAft>
                <a:spcPts val="600"/>
              </a:spcAft>
              <a:buFont typeface="+mj-lt"/>
              <a:buAutoNum type="arabicPeriod"/>
            </a:pPr>
            <a:r>
              <a:rPr lang="en-US" sz="3800" dirty="0" smtClean="0"/>
              <a:t>How would they stand-up to modern standards of </a:t>
            </a:r>
            <a:r>
              <a:rPr lang="en-US" sz="3800" dirty="0" smtClean="0"/>
              <a:t>witness testimony</a:t>
            </a:r>
            <a:r>
              <a:rPr lang="en-US" sz="3800" dirty="0" smtClean="0"/>
              <a:t>?</a:t>
            </a:r>
          </a:p>
          <a:p>
            <a:pPr marL="742950" indent="-742950">
              <a:spcAft>
                <a:spcPts val="600"/>
              </a:spcAft>
              <a:buFont typeface="+mj-lt"/>
              <a:buAutoNum type="arabicPeriod"/>
            </a:pPr>
            <a:r>
              <a:rPr lang="en-US" sz="3800" dirty="0" smtClean="0"/>
              <a:t>Would their testimony stand in a court of law?</a:t>
            </a:r>
            <a:endParaRPr lang="en-US" sz="38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dirty="0" smtClean="0"/>
              <a:t>Rule 601: “Every person is competent to be a witness unless these rules provide otherwise…” (Federal)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buNone/>
            </a:pPr>
            <a:r>
              <a:rPr lang="en-US" dirty="0" smtClean="0"/>
              <a:t>Rule 601a: “…The following witnesses are incompetent: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700" dirty="0" smtClean="0"/>
              <a:t>(1) </a:t>
            </a:r>
            <a:r>
              <a:rPr lang="en-US" sz="2700" i="1" dirty="0" smtClean="0"/>
              <a:t>Insane  Persons.</a:t>
            </a:r>
            <a:r>
              <a:rPr lang="en-US" sz="2700" dirty="0" smtClean="0"/>
              <a:t> A  person  who  is  now  insane  or  was insane  at  the  time  of  the events about which the person is called to testify.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700" dirty="0" smtClean="0"/>
              <a:t>(2) </a:t>
            </a:r>
            <a:r>
              <a:rPr lang="en-US" sz="2700" i="1" dirty="0" smtClean="0"/>
              <a:t>Persons  Lacking  Sufficient  Intellect</a:t>
            </a:r>
            <a:r>
              <a:rPr lang="en-US" sz="2700" dirty="0" smtClean="0"/>
              <a:t>. A  child — or  any  other  person — whom the court examines and finds lacks sufficient intellect to testify concerning the matters in issue” (State – Texas)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  <a:buNone/>
            </a:pPr>
            <a:r>
              <a:rPr lang="en-US" dirty="0" smtClean="0"/>
              <a:t>Rule 602: “A witness may testify to a matter only if evidence is introduced sufficient to support a finding that the witness has personal knowledge of the matter. Evidence to prove personal knowledge may consist of the witness’s own testimony…” (Federal)</a:t>
            </a:r>
          </a:p>
          <a:p>
            <a:pPr>
              <a:spcAft>
                <a:spcPts val="1800"/>
              </a:spcAft>
              <a:buNone/>
            </a:pPr>
            <a:r>
              <a:rPr lang="en-US" dirty="0" smtClean="0"/>
              <a:t>Rule 603: “Before testifying, a witness must give an oath or affirmation to testify truthfully. It must be in a form designed to impress that duty on the witness’s conscience” (Federal)</a:t>
            </a:r>
          </a:p>
          <a:p>
            <a:pPr algn="r">
              <a:spcAft>
                <a:spcPts val="600"/>
              </a:spcAft>
              <a:buNone/>
            </a:pPr>
            <a:r>
              <a:rPr lang="en-US" sz="1946" dirty="0" smtClean="0"/>
              <a:t>Federal (https://</a:t>
            </a:r>
            <a:r>
              <a:rPr lang="en-US" sz="1946" dirty="0" err="1" smtClean="0"/>
              <a:t>www.rulesofevidence.org</a:t>
            </a:r>
            <a:r>
              <a:rPr lang="en-US" sz="1946" dirty="0" smtClean="0"/>
              <a:t>/)</a:t>
            </a:r>
          </a:p>
          <a:p>
            <a:pPr algn="r">
              <a:spcAft>
                <a:spcPts val="600"/>
              </a:spcAft>
              <a:buNone/>
            </a:pPr>
            <a:r>
              <a:rPr lang="en-US" sz="1946" dirty="0" smtClean="0"/>
              <a:t>Texas (https://www.txcourts.gov/media/921665/tx-rules-of-evidence.pdf)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800" dirty="0" smtClean="0"/>
              <a:t>Sane at the time of testimony</a:t>
            </a:r>
          </a:p>
          <a:p>
            <a:pPr>
              <a:spcAft>
                <a:spcPts val="600"/>
              </a:spcAft>
            </a:pPr>
            <a:r>
              <a:rPr lang="en-US" sz="3800" dirty="0" smtClean="0"/>
              <a:t>Sufficient intellect concerning matters in issue</a:t>
            </a:r>
          </a:p>
          <a:p>
            <a:pPr>
              <a:spcAft>
                <a:spcPts val="600"/>
              </a:spcAft>
            </a:pPr>
            <a:r>
              <a:rPr lang="en-US" sz="3800" dirty="0" smtClean="0"/>
              <a:t>Personal knowledge of the matter</a:t>
            </a:r>
          </a:p>
          <a:p>
            <a:pPr>
              <a:spcAft>
                <a:spcPts val="600"/>
              </a:spcAft>
            </a:pPr>
            <a:r>
              <a:rPr lang="en-US" sz="3800" dirty="0" smtClean="0"/>
              <a:t>An oath or affirmation to testify truthfully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Witnesses of the </a:t>
            </a:r>
            <a:r>
              <a:rPr lang="en-US" dirty="0" smtClean="0"/>
              <a:t>Resurrection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/>
          </a:bodyPr>
          <a:lstStyle/>
          <a:p>
            <a:pPr marL="742950" indent="-742950">
              <a:spcAft>
                <a:spcPts val="600"/>
              </a:spcAft>
              <a:buFont typeface="+mj-lt"/>
              <a:buAutoNum type="alphaUcPeriod"/>
            </a:pPr>
            <a:r>
              <a:rPr lang="en-US" sz="3800" dirty="0" smtClean="0"/>
              <a:t>Sanity and Sufficient Intellect.</a:t>
            </a:r>
          </a:p>
          <a:p>
            <a:pPr marL="1203325" lvl="1" indent="-514350">
              <a:spcAft>
                <a:spcPts val="600"/>
              </a:spcAft>
              <a:buFont typeface="+mj-lt"/>
              <a:buAutoNum type="arabicPeriod"/>
            </a:pPr>
            <a:r>
              <a:rPr lang="en-US" sz="3400" dirty="0" smtClean="0"/>
              <a:t>Peter and John (Matt. 4:18; Luke 5:10; Matt. 8:14) </a:t>
            </a:r>
          </a:p>
          <a:p>
            <a:pPr marL="1203325" lvl="1" indent="-514350">
              <a:spcAft>
                <a:spcPts val="600"/>
              </a:spcAft>
              <a:buAutoNum type="arabicPeriod"/>
            </a:pPr>
            <a:r>
              <a:rPr lang="en-US" sz="3400" dirty="0" smtClean="0"/>
              <a:t>Matthew (Matt. 10:3)</a:t>
            </a:r>
          </a:p>
          <a:p>
            <a:pPr marL="1203325" lvl="1" indent="-514350">
              <a:spcAft>
                <a:spcPts val="600"/>
              </a:spcAft>
              <a:buAutoNum type="arabicPeriod"/>
            </a:pPr>
            <a:r>
              <a:rPr lang="en-US" sz="3400" dirty="0" smtClean="0"/>
              <a:t>Paul (Acts 22:3; 18:2-3) </a:t>
            </a:r>
          </a:p>
          <a:p>
            <a:pPr marL="1203325" lvl="1" indent="-514350">
              <a:spcAft>
                <a:spcPts val="600"/>
              </a:spcAft>
              <a:buAutoNum type="arabicPeriod"/>
            </a:pPr>
            <a:r>
              <a:rPr lang="en-US" sz="3400" dirty="0" smtClean="0"/>
              <a:t>Luke (Col. 4:14)</a:t>
            </a:r>
          </a:p>
          <a:p>
            <a:pPr marL="0" lvl="1" indent="0" algn="ctr">
              <a:spcAft>
                <a:spcPts val="600"/>
              </a:spcAft>
              <a:buNone/>
            </a:pPr>
            <a:r>
              <a:rPr lang="en-US" sz="3400" dirty="0" smtClean="0"/>
              <a:t>These were adults who contributed to society, and affirmed their own sanity (Acts 26:24-25) </a:t>
            </a:r>
          </a:p>
          <a:p>
            <a:pPr marL="742950" indent="-742950">
              <a:spcAft>
                <a:spcPts val="600"/>
              </a:spcAft>
              <a:buFont typeface="+mj-lt"/>
              <a:buAutoNum type="alphaUcPeriod"/>
            </a:pPr>
            <a:endParaRPr lang="en-US" sz="38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Witnesses of the Resurrection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pPr marL="742950" indent="-742950">
              <a:spcAft>
                <a:spcPts val="600"/>
              </a:spcAft>
              <a:buFont typeface="+mj-lt"/>
              <a:buAutoNum type="alphaUcPeriod" startAt="2"/>
            </a:pPr>
            <a:r>
              <a:rPr lang="en-US" sz="3800" dirty="0" smtClean="0"/>
              <a:t>Personal Knowledge.</a:t>
            </a:r>
          </a:p>
          <a:p>
            <a:pPr marL="1203325" lvl="1" indent="-514350">
              <a:spcAft>
                <a:spcPts val="600"/>
              </a:spcAft>
              <a:buFont typeface="+mj-lt"/>
              <a:buAutoNum type="arabicPeriod"/>
            </a:pPr>
            <a:r>
              <a:rPr lang="en-US" sz="3400" dirty="0" smtClean="0"/>
              <a:t>John (1 John 1:1-3; John 1:14; 19:25-27) </a:t>
            </a:r>
          </a:p>
          <a:p>
            <a:pPr marL="1203325" lvl="1" indent="-514350">
              <a:spcAft>
                <a:spcPts val="600"/>
              </a:spcAft>
              <a:buAutoNum type="arabicPeriod"/>
            </a:pPr>
            <a:r>
              <a:rPr lang="en-US" sz="3400" dirty="0" smtClean="0"/>
              <a:t>Peter (2 Pet. 1:16-18)</a:t>
            </a:r>
          </a:p>
          <a:p>
            <a:pPr marL="1203325" lvl="1" indent="-514350">
              <a:spcAft>
                <a:spcPts val="600"/>
              </a:spcAft>
              <a:buAutoNum type="arabicPeriod"/>
            </a:pPr>
            <a:r>
              <a:rPr lang="en-US" sz="3400" dirty="0" smtClean="0"/>
              <a:t>Paul (Acts 26:12-18)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dirty="0" smtClean="0"/>
              <a:t>These writers claim to have been present at the time the events about which they are writing took place.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Witnesses of the Resurrection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pPr marL="742950" indent="-742950">
              <a:spcAft>
                <a:spcPts val="600"/>
              </a:spcAft>
              <a:buFont typeface="+mj-lt"/>
              <a:buAutoNum type="alphaUcPeriod" startAt="3"/>
            </a:pPr>
            <a:r>
              <a:rPr lang="en-US" sz="3800" dirty="0" smtClean="0"/>
              <a:t>Affirmation of Truthfulness.</a:t>
            </a:r>
          </a:p>
          <a:p>
            <a:pPr marL="1203325" lvl="1" indent="-514350">
              <a:spcAft>
                <a:spcPts val="600"/>
              </a:spcAft>
              <a:buFont typeface="+mj-lt"/>
              <a:buAutoNum type="arabicPeriod"/>
            </a:pPr>
            <a:r>
              <a:rPr lang="en-US" sz="3400" dirty="0" smtClean="0"/>
              <a:t>John (John 21:20-25)</a:t>
            </a:r>
          </a:p>
          <a:p>
            <a:pPr marL="1203325" lvl="1" indent="-514350">
              <a:spcAft>
                <a:spcPts val="600"/>
              </a:spcAft>
              <a:buAutoNum type="arabicPeriod"/>
            </a:pPr>
            <a:r>
              <a:rPr lang="en-US" sz="3400" dirty="0" smtClean="0"/>
              <a:t>Peter (2 Pet. 1:16-18)</a:t>
            </a:r>
          </a:p>
          <a:p>
            <a:pPr marL="1203325" lvl="1" indent="-514350">
              <a:spcAft>
                <a:spcPts val="600"/>
              </a:spcAft>
              <a:buAutoNum type="arabicPeriod"/>
            </a:pPr>
            <a:r>
              <a:rPr lang="en-US" sz="3400" dirty="0" smtClean="0"/>
              <a:t>Paul (2 Cor. 11:31-33; cf. Acts 9:23-25)</a:t>
            </a:r>
          </a:p>
          <a:p>
            <a:pPr marL="0" indent="4763" algn="ctr">
              <a:spcAft>
                <a:spcPts val="600"/>
              </a:spcAft>
              <a:buNone/>
            </a:pPr>
            <a:r>
              <a:rPr lang="en-US" dirty="0" smtClean="0"/>
              <a:t>These writers demonstrate ability to distinguish truth and error, and a moral consciousness (Rev. 21:8; 22:14-15)—yet they claim to be speaking the truth.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1327</TotalTime>
  <Words>519</Words>
  <Application>Microsoft Macintosh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Witnesses of the Resurrection of Jesus</vt:lpstr>
      <vt:lpstr>Testing the Witnesses</vt:lpstr>
      <vt:lpstr>Rules of Evidence</vt:lpstr>
      <vt:lpstr>Rules of Evidence</vt:lpstr>
      <vt:lpstr>Rules of Evidence</vt:lpstr>
      <vt:lpstr>Witnesses of the Resurrection</vt:lpstr>
      <vt:lpstr>Witnesses of the Resurrection</vt:lpstr>
      <vt:lpstr>Witnesses of the Resurrection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13</cp:revision>
  <dcterms:created xsi:type="dcterms:W3CDTF">2019-09-28T23:08:10Z</dcterms:created>
  <dcterms:modified xsi:type="dcterms:W3CDTF">2019-09-28T23:18:46Z</dcterms:modified>
</cp:coreProperties>
</file>