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7559675" cy="106918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 PL SungtiL GB" charset="0"/>
        <a:cs typeface="AR PL SungtiL GB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6" autoAdjust="0"/>
    <p:restoredTop sz="94697"/>
  </p:normalViewPr>
  <p:slideViewPr>
    <p:cSldViewPr>
      <p:cViewPr varScale="1">
        <p:scale>
          <a:sx n="85" d="100"/>
          <a:sy n="85" d="100"/>
        </p:scale>
        <p:origin x="1176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6288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fld id="{959264B6-5877-B44A-88C9-A10BDF46BC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ＭＳ Ｐゴシック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anose="02020603050405020304" pitchFamily="18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anose="02020603050405020304" pitchFamily="18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anose="02020603050405020304" pitchFamily="18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anose="02020603050405020304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3C9714B-A417-D345-9EF0-C873653F9F91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D7999716-6684-BC4E-8841-1E1FE03648AE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3A6934F-6D1A-1A4B-A695-DAA9ABF158E5}" type="slidenum">
              <a:rPr lang="en-US"/>
              <a:pPr/>
              <a:t>3</a:t>
            </a:fld>
            <a:endParaRPr lang="en-US"/>
          </a:p>
        </p:txBody>
      </p:sp>
      <p:sp>
        <p:nvSpPr>
          <p:cNvPr id="3379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C6C7D644-B1AF-A847-83D0-3DE3A74CC6CA}" type="slidenum">
              <a:rPr lang="en-US"/>
              <a:pPr/>
              <a:t>4</a:t>
            </a:fld>
            <a:endParaRPr lang="en-US"/>
          </a:p>
        </p:txBody>
      </p:sp>
      <p:sp>
        <p:nvSpPr>
          <p:cNvPr id="3584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3D61A49-2A59-5748-A8B2-58B1B6C9318C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BB826-1F35-D54F-B367-0841765D9A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45BA3-3DD9-5348-B8FD-493DE571F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3975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3975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DC4AD-CA72-3342-9593-6BA7B2B74E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05000"/>
            <a:ext cx="7542213" cy="25923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B0C26B-A77F-D74D-94DC-C1B5AB61CE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C1FA0-F079-324E-9D99-85189F709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2A4F3-FBF5-4845-9E24-9F7B1A481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D0817-6B8A-1A48-B992-B6082E7C4F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32213" cy="479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1813" y="1600200"/>
            <a:ext cx="3733800" cy="479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DB84EB-CC92-2D41-9B7B-89CE6C5BB9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41419-AED9-A748-8392-970176FB91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FBEB6-3DB6-4941-8867-1915648695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48032-5719-A54C-95CA-942F91ACF9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13E31-9100-B942-ACD0-1B7DEC1B04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8B11F-14DE-0643-943E-3DB757C2F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16D435-82A0-7648-90F7-22AC46431B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2016C-6496-A74B-B4E3-A8B7A4367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2200" y="274638"/>
            <a:ext cx="1903413" cy="6124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562600" cy="6124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0456A-095F-504D-B594-8AFAE1D59A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B703A-F6FB-C74C-B8DF-42CE52F562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8E8AE-B6A5-7240-ACA2-A049F016B6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99DFCE-1AE7-0C41-9885-9C4162EB8A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9DAAE-D89B-C943-8994-656E349AF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9E2A9-7F9F-C249-A381-0DA04C22CD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DE5E1-770E-1D45-A27D-2310907A72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4B485-90A0-4F4B-880E-314B80369E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8458200" y="0"/>
            <a:ext cx="685800" cy="6858000"/>
          </a:xfrm>
          <a:prstGeom prst="rect">
            <a:avLst/>
          </a:prstGeom>
          <a:solidFill>
            <a:srgbClr val="675E47"/>
          </a:solidFill>
          <a:ln w="2556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8458200" y="5486400"/>
            <a:ext cx="685800" cy="685800"/>
          </a:xfrm>
          <a:prstGeom prst="rect">
            <a:avLst/>
          </a:prstGeom>
          <a:solidFill>
            <a:srgbClr val="A9A57C"/>
          </a:solidFill>
          <a:ln w="2556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905000"/>
            <a:ext cx="7542213" cy="2592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8588375" y="3048000"/>
            <a:ext cx="2436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DFDCB7"/>
                </a:solidFill>
                <a:latin typeface="Calibri" charset="0"/>
                <a:ea typeface="DejaVu Sans" charset="0"/>
                <a:cs typeface="DejaVu Sans" charset="0"/>
              </a:defRPr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 rot="-5400000">
            <a:off x="7587456" y="4048919"/>
            <a:ext cx="2366963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531225" y="5649913"/>
            <a:ext cx="546100" cy="393700"/>
          </a:xfrm>
          <a:prstGeom prst="rect">
            <a:avLst/>
          </a:prstGeom>
          <a:noFill/>
          <a:ln w="19080" cap="flat">
            <a:solidFill>
              <a:srgbClr val="FFFFFF"/>
            </a:solidFill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>
                <a:solidFill>
                  <a:srgbClr val="FFFFFF"/>
                </a:solidFill>
                <a:latin typeface="Calibri" charset="0"/>
                <a:ea typeface="DejaVu Sans" charset="0"/>
                <a:cs typeface="DejaVu Sans" charset="0"/>
              </a:defRPr>
            </a:lvl1pPr>
          </a:lstStyle>
          <a:p>
            <a:fld id="{4EE45A9A-A5E9-1A4A-A004-06197C7A1F9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474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/>
  <p:txStyles>
    <p:titleStyle>
      <a:lvl1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ern="1200">
          <a:solidFill>
            <a:srgbClr val="2F2B2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2pPr>
      <a:lvl3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3pPr>
      <a:lvl4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4pPr>
      <a:lvl5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9pPr>
    </p:titleStyle>
    <p:bodyStyle>
      <a:lvl1pPr marL="342900" indent="-342900" algn="l" defTabSz="457200" rtl="0" eaLnBrk="0" fontAlgn="base" hangingPunct="0">
        <a:lnSpc>
          <a:spcPct val="8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 kern="1200">
          <a:solidFill>
            <a:srgbClr val="2F2B2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8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charset="0"/>
        <a:defRPr kern="1200">
          <a:solidFill>
            <a:srgbClr val="2F2B2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8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 kern="1200">
          <a:solidFill>
            <a:srgbClr val="2F2B2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 kern="1200">
          <a:solidFill>
            <a:srgbClr val="2F2B2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kern="1200">
          <a:solidFill>
            <a:srgbClr val="2F2B2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8458200" y="0"/>
            <a:ext cx="685800" cy="6858000"/>
          </a:xfrm>
          <a:prstGeom prst="rect">
            <a:avLst/>
          </a:prstGeom>
          <a:solidFill>
            <a:srgbClr val="675E47"/>
          </a:solidFill>
          <a:ln w="2556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8458200" y="5486400"/>
            <a:ext cx="685800" cy="685800"/>
          </a:xfrm>
          <a:prstGeom prst="rect">
            <a:avLst/>
          </a:prstGeom>
          <a:solidFill>
            <a:srgbClr val="A9A57C"/>
          </a:solidFill>
          <a:ln w="2556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6184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618413" cy="4799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8588375" y="3048000"/>
            <a:ext cx="2436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DFDCB7"/>
                </a:solidFill>
                <a:latin typeface="Calibri" charset="0"/>
                <a:ea typeface="DejaVu Sans" charset="0"/>
                <a:cs typeface="DejaVu Sans" charset="0"/>
              </a:defRPr>
            </a:lvl1pPr>
          </a:lstStyle>
          <a:p>
            <a:r>
              <a:rPr lang="en-US"/>
              <a:t>10/19/18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 rot="-5400000">
            <a:off x="7587456" y="4048919"/>
            <a:ext cx="2366963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531225" y="5649913"/>
            <a:ext cx="546100" cy="393700"/>
          </a:xfrm>
          <a:prstGeom prst="rect">
            <a:avLst/>
          </a:prstGeom>
          <a:noFill/>
          <a:ln w="19080" cap="flat">
            <a:solidFill>
              <a:srgbClr val="FFFFFF"/>
            </a:solidFill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>
                <a:solidFill>
                  <a:srgbClr val="FFFFFF"/>
                </a:solidFill>
                <a:latin typeface="Calibri" charset="0"/>
                <a:ea typeface="DejaVu Sans" charset="0"/>
                <a:cs typeface="DejaVu Sans" charset="0"/>
              </a:defRPr>
            </a:lvl1pPr>
          </a:lstStyle>
          <a:p>
            <a:fld id="{BE7A9F02-D09C-EB4A-93EB-9B1F64E291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ern="1200">
          <a:solidFill>
            <a:srgbClr val="2F2B2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2pPr>
      <a:lvl3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3pPr>
      <a:lvl4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4pPr>
      <a:lvl5pPr algn="l" defTabSz="457200" rtl="0" eaLnBrk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2F2B20"/>
          </a:solidFill>
          <a:latin typeface="Calibri" panose="020F0502020204030204" pitchFamily="34" charset="0"/>
          <a:ea typeface="AR PL SungtiL GB" charset="0"/>
          <a:cs typeface="AR PL SungtiL GB" charset="0"/>
        </a:defRPr>
      </a:lvl9pPr>
    </p:titleStyle>
    <p:bodyStyle>
      <a:lvl1pPr marL="342900" indent="-342900" algn="l" defTabSz="457200" rtl="0" eaLnBrk="0" fontAlgn="base" hangingPunct="0">
        <a:lnSpc>
          <a:spcPct val="8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 kern="1200">
          <a:solidFill>
            <a:srgbClr val="2F2B2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8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charset="0"/>
        <a:defRPr kern="1200">
          <a:solidFill>
            <a:srgbClr val="2F2B2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8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 kern="1200">
          <a:solidFill>
            <a:srgbClr val="2F2B2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 kern="1200">
          <a:solidFill>
            <a:srgbClr val="2F2B2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kern="1200">
          <a:solidFill>
            <a:srgbClr val="2F2B2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905000"/>
            <a:ext cx="7162800" cy="259397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6600" dirty="0">
                <a:solidFill>
                  <a:srgbClr val="675E47"/>
                </a:solidFill>
                <a:latin typeface="Cambria" charset="0"/>
              </a:rPr>
              <a:t>Would You Find Grace in the Sight of the Lord? 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4572000"/>
            <a:ext cx="6461125" cy="1066800"/>
          </a:xfrm>
        </p:spPr>
        <p:txBody>
          <a:bodyPr lIns="91440" tIns="45720" rIns="91440" bIns="45720"/>
          <a:lstStyle/>
          <a:p>
            <a:pPr marL="0" indent="0" eaLnBrk="1" hangingPunct="1">
              <a:lnSpc>
                <a:spcPct val="100000"/>
              </a:lnSpc>
              <a:spcBef>
                <a:spcPts val="4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sz="4000">
                <a:solidFill>
                  <a:srgbClr val="8F8E8D"/>
                </a:solidFill>
              </a:rPr>
              <a:t>Genesis 6:5-8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409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800">
                <a:solidFill>
                  <a:srgbClr val="675E47"/>
                </a:solidFill>
                <a:latin typeface="Cambria" charset="0"/>
              </a:rPr>
              <a:t>The Wages of Sin Is Death 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9250" indent="-349250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600" dirty="0">
                <a:solidFill>
                  <a:srgbClr val="2F2B20"/>
                </a:solidFill>
                <a:latin typeface="Calibri" charset="0"/>
              </a:rPr>
              <a:t>“I will destroy man whom I have created” (Gen. 6:6-7). </a:t>
            </a:r>
          </a:p>
          <a:p>
            <a:pPr marL="349250" indent="-349250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600" dirty="0">
                <a:solidFill>
                  <a:srgbClr val="2F2B20"/>
                </a:solidFill>
                <a:latin typeface="Calibri" charset="0"/>
              </a:rPr>
              <a:t>“Their sin is very grave” (Gen. 18:20-22). </a:t>
            </a:r>
          </a:p>
          <a:p>
            <a:pPr marL="349250" lvl="1" indent="-349250" eaLnBrk="1" hangingPunct="1">
              <a:spcBef>
                <a:spcPts val="650"/>
              </a:spcBef>
              <a:buClr>
                <a:srgbClr val="9CBEBD"/>
              </a:buClr>
              <a:buSzPct val="100000"/>
              <a:buFont typeface="Arial" charset="0"/>
              <a:buChar char="•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600" dirty="0">
                <a:solidFill>
                  <a:srgbClr val="2F2B20"/>
                </a:solidFill>
                <a:latin typeface="Calibri" charset="0"/>
              </a:rPr>
              <a:t>“We will destroy this place” (Gen. 19:13). </a:t>
            </a:r>
          </a:p>
          <a:p>
            <a:pPr marL="349250" indent="-349250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600" dirty="0">
                <a:solidFill>
                  <a:srgbClr val="2F2B20"/>
                </a:solidFill>
                <a:latin typeface="Calibri" charset="0"/>
              </a:rPr>
              <a:t>“The anger of the Lord was aroused against Israel” (Num. 25:1-5).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/>
      <p:bldP spid="5122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800">
                <a:solidFill>
                  <a:srgbClr val="675E47"/>
                </a:solidFill>
                <a:latin typeface="Cambria" charset="0"/>
              </a:rPr>
              <a:t>A Few Who Found Grace 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227013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800">
                <a:solidFill>
                  <a:srgbClr val="2F2B20"/>
                </a:solidFill>
                <a:latin typeface="Calibri" charset="0"/>
              </a:rPr>
              <a:t>Noah walked with God (Gen. 6:9). </a:t>
            </a:r>
          </a:p>
          <a:p>
            <a:pPr marL="342900" indent="-227013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800">
                <a:solidFill>
                  <a:srgbClr val="2F2B20"/>
                </a:solidFill>
                <a:latin typeface="Calibri" charset="0"/>
              </a:rPr>
              <a:t>Lot was a righteous man in a wicked environment (2 Pet. 2:4-9). </a:t>
            </a:r>
          </a:p>
          <a:p>
            <a:pPr marL="342900" indent="-227013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800">
                <a:solidFill>
                  <a:srgbClr val="2F2B20"/>
                </a:solidFill>
                <a:latin typeface="Calibri" charset="0"/>
              </a:rPr>
              <a:t>Phinehas was zealous with God’s zeal (Num. 25:11).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6146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600" dirty="0">
                <a:solidFill>
                  <a:srgbClr val="675E47"/>
                </a:solidFill>
                <a:latin typeface="Cambria" charset="0"/>
              </a:rPr>
              <a:t>Would You Have Stepped Forward? 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2057400"/>
            <a:ext cx="7620000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60375" indent="-3444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To build the ark (Gen 6:14-16). </a:t>
            </a:r>
          </a:p>
          <a:p>
            <a:pPr marL="460375" indent="-3444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To flee from Sodom (Gen. 19:17).</a:t>
            </a:r>
          </a:p>
          <a:p>
            <a:pPr marL="460375" indent="-3444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To carry out God’s command (Num 25:7-8).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  <p:bldP spid="7170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600" dirty="0">
                <a:solidFill>
                  <a:srgbClr val="675E47"/>
                </a:solidFill>
                <a:latin typeface="Cambria" charset="0"/>
              </a:rPr>
              <a:t>Will You Find Grace in the Sight Of God in the End?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905000"/>
            <a:ext cx="76200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23875" indent="-4079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God has set a time to judge (2 Pet. 3:10-13). </a:t>
            </a:r>
          </a:p>
          <a:p>
            <a:pPr marL="523875" indent="-4079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Are you ashamed of the Gospel? (2 Tim. 1:8-12)</a:t>
            </a:r>
          </a:p>
          <a:p>
            <a:pPr marL="523875" indent="-407988" eaLnBrk="1" hangingPunct="1">
              <a:spcBef>
                <a:spcPts val="650"/>
              </a:spcBef>
              <a:buClr>
                <a:srgbClr val="A9A57C"/>
              </a:buClr>
              <a:buSzPct val="100000"/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4000">
                <a:solidFill>
                  <a:srgbClr val="2F2B20"/>
                </a:solidFill>
                <a:latin typeface="Calibri" charset="0"/>
              </a:rPr>
              <a:t>Will you receive </a:t>
            </a:r>
            <a:r>
              <a:rPr lang="en-US" sz="4000" dirty="0">
                <a:solidFill>
                  <a:srgbClr val="2F2B20"/>
                </a:solidFill>
                <a:latin typeface="Calibri" charset="0"/>
              </a:rPr>
              <a:t>God’s grace in vain? (2 Cor. 6:1-2)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" grpId="0"/>
      <p:bldP spid="8194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AR PL SungtiL GB"/>
        <a:cs typeface="AR PL SungtiL GB"/>
      </a:majorFont>
      <a:minorFont>
        <a:latin typeface="Calibri"/>
        <a:ea typeface="AR PL SungtiL GB"/>
        <a:cs typeface="AR PL SungtiL GB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AR PL SungtiL GB"/>
        <a:cs typeface="AR PL SungtiL GB"/>
      </a:majorFont>
      <a:minorFont>
        <a:latin typeface="Calibri"/>
        <a:ea typeface="AR PL SungtiL GB"/>
        <a:cs typeface="AR PL SungtiL GB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152</TotalTime>
  <Words>204</Words>
  <Application>Microsoft Macintosh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Office Theme</vt:lpstr>
      <vt:lpstr>1_Office Theme</vt:lpstr>
      <vt:lpstr>Would You Find Grace in the Sight of the Lord? </vt:lpstr>
      <vt:lpstr>The Wages of Sin Is Death </vt:lpstr>
      <vt:lpstr>A Few Who Found Grace </vt:lpstr>
      <vt:lpstr>Would You Have Stepped Forward? </vt:lpstr>
      <vt:lpstr>Will You Find Grace in the Sight Of God in the End?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You Find Grace In Sight of The Lord</dc:title>
  <dc:creator>Casey Crasher</dc:creator>
  <cp:lastModifiedBy>Kyle Pope</cp:lastModifiedBy>
  <cp:revision>23</cp:revision>
  <cp:lastPrinted>2018-10-14T19:06:08Z</cp:lastPrinted>
  <dcterms:created xsi:type="dcterms:W3CDTF">2019-11-02T02:39:38Z</dcterms:created>
  <dcterms:modified xsi:type="dcterms:W3CDTF">2019-11-22T17:17:48Z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Hewlett-Packard</vt:lpwstr>
  </property>
  <property fmtid="{D5CDD505-2E9C-101B-9397-08002B2CF9AE}" pid="4" name="HiddenSlides">
    <vt:r8>0</vt:r8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r8>0</vt:r8>
  </property>
  <property fmtid="{D5CDD505-2E9C-101B-9397-08002B2CF9AE}" pid="8" name="Notes">
    <vt:r8>0</vt:r8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r8>5</vt:r8>
  </property>
</Properties>
</file>