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49"/>
  </p:notesMasterIdLst>
  <p:sldIdLst>
    <p:sldId id="257" r:id="rId2"/>
    <p:sldId id="261" r:id="rId3"/>
    <p:sldId id="258" r:id="rId4"/>
    <p:sldId id="260" r:id="rId5"/>
    <p:sldId id="259" r:id="rId6"/>
    <p:sldId id="262" r:id="rId7"/>
    <p:sldId id="264" r:id="rId8"/>
    <p:sldId id="268" r:id="rId9"/>
    <p:sldId id="269" r:id="rId10"/>
    <p:sldId id="270" r:id="rId11"/>
    <p:sldId id="271" r:id="rId12"/>
    <p:sldId id="263" r:id="rId13"/>
    <p:sldId id="267" r:id="rId14"/>
    <p:sldId id="265" r:id="rId15"/>
    <p:sldId id="273" r:id="rId16"/>
    <p:sldId id="272" r:id="rId17"/>
    <p:sldId id="274" r:id="rId18"/>
    <p:sldId id="275" r:id="rId19"/>
    <p:sldId id="276" r:id="rId20"/>
    <p:sldId id="277" r:id="rId21"/>
    <p:sldId id="278" r:id="rId22"/>
    <p:sldId id="279" r:id="rId23"/>
    <p:sldId id="280" r:id="rId24"/>
    <p:sldId id="281" r:id="rId25"/>
    <p:sldId id="282" r:id="rId26"/>
    <p:sldId id="284" r:id="rId27"/>
    <p:sldId id="285" r:id="rId28"/>
    <p:sldId id="283" r:id="rId29"/>
    <p:sldId id="286" r:id="rId30"/>
    <p:sldId id="287" r:id="rId31"/>
    <p:sldId id="288" r:id="rId32"/>
    <p:sldId id="289" r:id="rId33"/>
    <p:sldId id="290" r:id="rId34"/>
    <p:sldId id="291" r:id="rId35"/>
    <p:sldId id="292" r:id="rId36"/>
    <p:sldId id="305"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5"/>
    <p:restoredTop sz="94886"/>
  </p:normalViewPr>
  <p:slideViewPr>
    <p:cSldViewPr snapToGrid="0" snapToObjects="1">
      <p:cViewPr varScale="1">
        <p:scale>
          <a:sx n="80" d="100"/>
          <a:sy n="80" d="100"/>
        </p:scale>
        <p:origin x="1264" y="200"/>
      </p:cViewPr>
      <p:guideLst/>
    </p:cSldViewPr>
  </p:slideViewPr>
  <p:outlineViewPr>
    <p:cViewPr>
      <p:scale>
        <a:sx n="55" d="100"/>
        <a:sy n="55" d="100"/>
      </p:scale>
      <p:origin x="0" y="-1130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9DF46-01EE-C344-BCFF-82387DBE9E18}" type="datetimeFigureOut">
              <a:rPr lang="en-US" smtClean="0"/>
              <a:t>6/28/20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0B57A-DC94-C641-AE4F-AA3ED714BDC4}" type="slidenum">
              <a:rPr lang="en-US" smtClean="0"/>
              <a:t>‹#›</a:t>
            </a:fld>
            <a:endParaRPr lang="en-US"/>
          </a:p>
        </p:txBody>
      </p:sp>
    </p:spTree>
    <p:extLst>
      <p:ext uri="{BB962C8B-B14F-4D97-AF65-F5344CB8AC3E}">
        <p14:creationId xmlns:p14="http://schemas.microsoft.com/office/powerpoint/2010/main" val="318287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1</a:t>
            </a:fld>
            <a:endParaRPr lang="en-US"/>
          </a:p>
        </p:txBody>
      </p:sp>
    </p:spTree>
    <p:extLst>
      <p:ext uri="{BB962C8B-B14F-4D97-AF65-F5344CB8AC3E}">
        <p14:creationId xmlns:p14="http://schemas.microsoft.com/office/powerpoint/2010/main" val="239456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10</a:t>
            </a:fld>
            <a:endParaRPr lang="en-US"/>
          </a:p>
        </p:txBody>
      </p:sp>
    </p:spTree>
    <p:extLst>
      <p:ext uri="{BB962C8B-B14F-4D97-AF65-F5344CB8AC3E}">
        <p14:creationId xmlns:p14="http://schemas.microsoft.com/office/powerpoint/2010/main" val="288774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11</a:t>
            </a:fld>
            <a:endParaRPr lang="en-US"/>
          </a:p>
        </p:txBody>
      </p:sp>
    </p:spTree>
    <p:extLst>
      <p:ext uri="{BB962C8B-B14F-4D97-AF65-F5344CB8AC3E}">
        <p14:creationId xmlns:p14="http://schemas.microsoft.com/office/powerpoint/2010/main" val="64587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12</a:t>
            </a:fld>
            <a:endParaRPr lang="en-US"/>
          </a:p>
        </p:txBody>
      </p:sp>
    </p:spTree>
    <p:extLst>
      <p:ext uri="{BB962C8B-B14F-4D97-AF65-F5344CB8AC3E}">
        <p14:creationId xmlns:p14="http://schemas.microsoft.com/office/powerpoint/2010/main" val="38894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13</a:t>
            </a:fld>
            <a:endParaRPr lang="en-US"/>
          </a:p>
        </p:txBody>
      </p:sp>
    </p:spTree>
    <p:extLst>
      <p:ext uri="{BB962C8B-B14F-4D97-AF65-F5344CB8AC3E}">
        <p14:creationId xmlns:p14="http://schemas.microsoft.com/office/powerpoint/2010/main" val="317425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14</a:t>
            </a:fld>
            <a:endParaRPr lang="en-US"/>
          </a:p>
        </p:txBody>
      </p:sp>
    </p:spTree>
    <p:extLst>
      <p:ext uri="{BB962C8B-B14F-4D97-AF65-F5344CB8AC3E}">
        <p14:creationId xmlns:p14="http://schemas.microsoft.com/office/powerpoint/2010/main" val="376993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15</a:t>
            </a:fld>
            <a:endParaRPr lang="en-US"/>
          </a:p>
        </p:txBody>
      </p:sp>
    </p:spTree>
    <p:extLst>
      <p:ext uri="{BB962C8B-B14F-4D97-AF65-F5344CB8AC3E}">
        <p14:creationId xmlns:p14="http://schemas.microsoft.com/office/powerpoint/2010/main" val="243575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16</a:t>
            </a:fld>
            <a:endParaRPr lang="en-US"/>
          </a:p>
        </p:txBody>
      </p:sp>
    </p:spTree>
    <p:extLst>
      <p:ext uri="{BB962C8B-B14F-4D97-AF65-F5344CB8AC3E}">
        <p14:creationId xmlns:p14="http://schemas.microsoft.com/office/powerpoint/2010/main" val="1998181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17</a:t>
            </a:fld>
            <a:endParaRPr lang="en-US"/>
          </a:p>
        </p:txBody>
      </p:sp>
    </p:spTree>
    <p:extLst>
      <p:ext uri="{BB962C8B-B14F-4D97-AF65-F5344CB8AC3E}">
        <p14:creationId xmlns:p14="http://schemas.microsoft.com/office/powerpoint/2010/main" val="407800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18</a:t>
            </a:fld>
            <a:endParaRPr lang="en-US"/>
          </a:p>
        </p:txBody>
      </p:sp>
    </p:spTree>
    <p:extLst>
      <p:ext uri="{BB962C8B-B14F-4D97-AF65-F5344CB8AC3E}">
        <p14:creationId xmlns:p14="http://schemas.microsoft.com/office/powerpoint/2010/main" val="2778856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19</a:t>
            </a:fld>
            <a:endParaRPr lang="en-US"/>
          </a:p>
        </p:txBody>
      </p:sp>
    </p:spTree>
    <p:extLst>
      <p:ext uri="{BB962C8B-B14F-4D97-AF65-F5344CB8AC3E}">
        <p14:creationId xmlns:p14="http://schemas.microsoft.com/office/powerpoint/2010/main" val="30716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2</a:t>
            </a:fld>
            <a:endParaRPr lang="en-US"/>
          </a:p>
        </p:txBody>
      </p:sp>
    </p:spTree>
    <p:extLst>
      <p:ext uri="{BB962C8B-B14F-4D97-AF65-F5344CB8AC3E}">
        <p14:creationId xmlns:p14="http://schemas.microsoft.com/office/powerpoint/2010/main" val="181925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20</a:t>
            </a:fld>
            <a:endParaRPr lang="en-US"/>
          </a:p>
        </p:txBody>
      </p:sp>
    </p:spTree>
    <p:extLst>
      <p:ext uri="{BB962C8B-B14F-4D97-AF65-F5344CB8AC3E}">
        <p14:creationId xmlns:p14="http://schemas.microsoft.com/office/powerpoint/2010/main" val="2728432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21</a:t>
            </a:fld>
            <a:endParaRPr lang="en-US"/>
          </a:p>
        </p:txBody>
      </p:sp>
    </p:spTree>
    <p:extLst>
      <p:ext uri="{BB962C8B-B14F-4D97-AF65-F5344CB8AC3E}">
        <p14:creationId xmlns:p14="http://schemas.microsoft.com/office/powerpoint/2010/main" val="226192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22</a:t>
            </a:fld>
            <a:endParaRPr lang="en-US"/>
          </a:p>
        </p:txBody>
      </p:sp>
    </p:spTree>
    <p:extLst>
      <p:ext uri="{BB962C8B-B14F-4D97-AF65-F5344CB8AC3E}">
        <p14:creationId xmlns:p14="http://schemas.microsoft.com/office/powerpoint/2010/main" val="272090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23</a:t>
            </a:fld>
            <a:endParaRPr lang="en-US"/>
          </a:p>
        </p:txBody>
      </p:sp>
    </p:spTree>
    <p:extLst>
      <p:ext uri="{BB962C8B-B14F-4D97-AF65-F5344CB8AC3E}">
        <p14:creationId xmlns:p14="http://schemas.microsoft.com/office/powerpoint/2010/main" val="1904108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24</a:t>
            </a:fld>
            <a:endParaRPr lang="en-US"/>
          </a:p>
        </p:txBody>
      </p:sp>
    </p:spTree>
    <p:extLst>
      <p:ext uri="{BB962C8B-B14F-4D97-AF65-F5344CB8AC3E}">
        <p14:creationId xmlns:p14="http://schemas.microsoft.com/office/powerpoint/2010/main" val="500052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25</a:t>
            </a:fld>
            <a:endParaRPr lang="en-US"/>
          </a:p>
        </p:txBody>
      </p:sp>
    </p:spTree>
    <p:extLst>
      <p:ext uri="{BB962C8B-B14F-4D97-AF65-F5344CB8AC3E}">
        <p14:creationId xmlns:p14="http://schemas.microsoft.com/office/powerpoint/2010/main" val="661986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26</a:t>
            </a:fld>
            <a:endParaRPr lang="en-US"/>
          </a:p>
        </p:txBody>
      </p:sp>
    </p:spTree>
    <p:extLst>
      <p:ext uri="{BB962C8B-B14F-4D97-AF65-F5344CB8AC3E}">
        <p14:creationId xmlns:p14="http://schemas.microsoft.com/office/powerpoint/2010/main" val="357880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27</a:t>
            </a:fld>
            <a:endParaRPr lang="en-US"/>
          </a:p>
        </p:txBody>
      </p:sp>
    </p:spTree>
    <p:extLst>
      <p:ext uri="{BB962C8B-B14F-4D97-AF65-F5344CB8AC3E}">
        <p14:creationId xmlns:p14="http://schemas.microsoft.com/office/powerpoint/2010/main" val="2510555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28</a:t>
            </a:fld>
            <a:endParaRPr lang="en-US"/>
          </a:p>
        </p:txBody>
      </p:sp>
    </p:spTree>
    <p:extLst>
      <p:ext uri="{BB962C8B-B14F-4D97-AF65-F5344CB8AC3E}">
        <p14:creationId xmlns:p14="http://schemas.microsoft.com/office/powerpoint/2010/main" val="12420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29</a:t>
            </a:fld>
            <a:endParaRPr lang="en-US"/>
          </a:p>
        </p:txBody>
      </p:sp>
    </p:spTree>
    <p:extLst>
      <p:ext uri="{BB962C8B-B14F-4D97-AF65-F5344CB8AC3E}">
        <p14:creationId xmlns:p14="http://schemas.microsoft.com/office/powerpoint/2010/main" val="427001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a:t>
            </a:fld>
            <a:endParaRPr lang="en-US"/>
          </a:p>
        </p:txBody>
      </p:sp>
    </p:spTree>
    <p:extLst>
      <p:ext uri="{BB962C8B-B14F-4D97-AF65-F5344CB8AC3E}">
        <p14:creationId xmlns:p14="http://schemas.microsoft.com/office/powerpoint/2010/main" val="2777764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30</a:t>
            </a:fld>
            <a:endParaRPr lang="en-US"/>
          </a:p>
        </p:txBody>
      </p:sp>
    </p:spTree>
    <p:extLst>
      <p:ext uri="{BB962C8B-B14F-4D97-AF65-F5344CB8AC3E}">
        <p14:creationId xmlns:p14="http://schemas.microsoft.com/office/powerpoint/2010/main" val="2144023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31</a:t>
            </a:fld>
            <a:endParaRPr lang="en-US"/>
          </a:p>
        </p:txBody>
      </p:sp>
    </p:spTree>
    <p:extLst>
      <p:ext uri="{BB962C8B-B14F-4D97-AF65-F5344CB8AC3E}">
        <p14:creationId xmlns:p14="http://schemas.microsoft.com/office/powerpoint/2010/main" val="3121228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32</a:t>
            </a:fld>
            <a:endParaRPr lang="en-US"/>
          </a:p>
        </p:txBody>
      </p:sp>
    </p:spTree>
    <p:extLst>
      <p:ext uri="{BB962C8B-B14F-4D97-AF65-F5344CB8AC3E}">
        <p14:creationId xmlns:p14="http://schemas.microsoft.com/office/powerpoint/2010/main" val="2521580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33</a:t>
            </a:fld>
            <a:endParaRPr lang="en-US"/>
          </a:p>
        </p:txBody>
      </p:sp>
    </p:spTree>
    <p:extLst>
      <p:ext uri="{BB962C8B-B14F-4D97-AF65-F5344CB8AC3E}">
        <p14:creationId xmlns:p14="http://schemas.microsoft.com/office/powerpoint/2010/main" val="2363901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t>34</a:t>
            </a:fld>
            <a:endParaRPr lang="en-US"/>
          </a:p>
        </p:txBody>
      </p:sp>
    </p:spTree>
    <p:extLst>
      <p:ext uri="{BB962C8B-B14F-4D97-AF65-F5344CB8AC3E}">
        <p14:creationId xmlns:p14="http://schemas.microsoft.com/office/powerpoint/2010/main" val="2577663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35</a:t>
            </a:fld>
            <a:endParaRPr lang="en-US"/>
          </a:p>
        </p:txBody>
      </p:sp>
    </p:spTree>
    <p:extLst>
      <p:ext uri="{BB962C8B-B14F-4D97-AF65-F5344CB8AC3E}">
        <p14:creationId xmlns:p14="http://schemas.microsoft.com/office/powerpoint/2010/main" val="1740833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36</a:t>
            </a:fld>
            <a:endParaRPr lang="en-US"/>
          </a:p>
        </p:txBody>
      </p:sp>
    </p:spTree>
    <p:extLst>
      <p:ext uri="{BB962C8B-B14F-4D97-AF65-F5344CB8AC3E}">
        <p14:creationId xmlns:p14="http://schemas.microsoft.com/office/powerpoint/2010/main" val="310009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37</a:t>
            </a:fld>
            <a:endParaRPr lang="en-US"/>
          </a:p>
        </p:txBody>
      </p:sp>
    </p:spTree>
    <p:extLst>
      <p:ext uri="{BB962C8B-B14F-4D97-AF65-F5344CB8AC3E}">
        <p14:creationId xmlns:p14="http://schemas.microsoft.com/office/powerpoint/2010/main" val="3422275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38</a:t>
            </a:fld>
            <a:endParaRPr lang="en-US"/>
          </a:p>
        </p:txBody>
      </p:sp>
    </p:spTree>
    <p:extLst>
      <p:ext uri="{BB962C8B-B14F-4D97-AF65-F5344CB8AC3E}">
        <p14:creationId xmlns:p14="http://schemas.microsoft.com/office/powerpoint/2010/main" val="4199119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39</a:t>
            </a:fld>
            <a:endParaRPr lang="en-US"/>
          </a:p>
        </p:txBody>
      </p:sp>
    </p:spTree>
    <p:extLst>
      <p:ext uri="{BB962C8B-B14F-4D97-AF65-F5344CB8AC3E}">
        <p14:creationId xmlns:p14="http://schemas.microsoft.com/office/powerpoint/2010/main" val="220614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4</a:t>
            </a:fld>
            <a:endParaRPr lang="en-US"/>
          </a:p>
        </p:txBody>
      </p:sp>
    </p:spTree>
    <p:extLst>
      <p:ext uri="{BB962C8B-B14F-4D97-AF65-F5344CB8AC3E}">
        <p14:creationId xmlns:p14="http://schemas.microsoft.com/office/powerpoint/2010/main" val="365469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40</a:t>
            </a:fld>
            <a:endParaRPr lang="en-US"/>
          </a:p>
        </p:txBody>
      </p:sp>
    </p:spTree>
    <p:extLst>
      <p:ext uri="{BB962C8B-B14F-4D97-AF65-F5344CB8AC3E}">
        <p14:creationId xmlns:p14="http://schemas.microsoft.com/office/powerpoint/2010/main" val="1524169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41</a:t>
            </a:fld>
            <a:endParaRPr lang="en-US"/>
          </a:p>
        </p:txBody>
      </p:sp>
    </p:spTree>
    <p:extLst>
      <p:ext uri="{BB962C8B-B14F-4D97-AF65-F5344CB8AC3E}">
        <p14:creationId xmlns:p14="http://schemas.microsoft.com/office/powerpoint/2010/main" val="1189877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42</a:t>
            </a:fld>
            <a:endParaRPr lang="en-US"/>
          </a:p>
        </p:txBody>
      </p:sp>
    </p:spTree>
    <p:extLst>
      <p:ext uri="{BB962C8B-B14F-4D97-AF65-F5344CB8AC3E}">
        <p14:creationId xmlns:p14="http://schemas.microsoft.com/office/powerpoint/2010/main" val="76047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43</a:t>
            </a:fld>
            <a:endParaRPr lang="en-US"/>
          </a:p>
        </p:txBody>
      </p:sp>
    </p:spTree>
    <p:extLst>
      <p:ext uri="{BB962C8B-B14F-4D97-AF65-F5344CB8AC3E}">
        <p14:creationId xmlns:p14="http://schemas.microsoft.com/office/powerpoint/2010/main" val="256086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44</a:t>
            </a:fld>
            <a:endParaRPr lang="en-US"/>
          </a:p>
        </p:txBody>
      </p:sp>
    </p:spTree>
    <p:extLst>
      <p:ext uri="{BB962C8B-B14F-4D97-AF65-F5344CB8AC3E}">
        <p14:creationId xmlns:p14="http://schemas.microsoft.com/office/powerpoint/2010/main" val="2062650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45</a:t>
            </a:fld>
            <a:endParaRPr lang="en-US"/>
          </a:p>
        </p:txBody>
      </p:sp>
    </p:spTree>
    <p:extLst>
      <p:ext uri="{BB962C8B-B14F-4D97-AF65-F5344CB8AC3E}">
        <p14:creationId xmlns:p14="http://schemas.microsoft.com/office/powerpoint/2010/main" val="34573480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46</a:t>
            </a:fld>
            <a:endParaRPr lang="en-US"/>
          </a:p>
        </p:txBody>
      </p:sp>
    </p:spTree>
    <p:extLst>
      <p:ext uri="{BB962C8B-B14F-4D97-AF65-F5344CB8AC3E}">
        <p14:creationId xmlns:p14="http://schemas.microsoft.com/office/powerpoint/2010/main" val="2022386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47</a:t>
            </a:fld>
            <a:endParaRPr lang="en-US"/>
          </a:p>
        </p:txBody>
      </p:sp>
    </p:spTree>
    <p:extLst>
      <p:ext uri="{BB962C8B-B14F-4D97-AF65-F5344CB8AC3E}">
        <p14:creationId xmlns:p14="http://schemas.microsoft.com/office/powerpoint/2010/main" val="290449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5</a:t>
            </a:fld>
            <a:endParaRPr lang="en-US"/>
          </a:p>
        </p:txBody>
      </p:sp>
    </p:spTree>
    <p:extLst>
      <p:ext uri="{BB962C8B-B14F-4D97-AF65-F5344CB8AC3E}">
        <p14:creationId xmlns:p14="http://schemas.microsoft.com/office/powerpoint/2010/main" val="398228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6</a:t>
            </a:fld>
            <a:endParaRPr lang="en-US"/>
          </a:p>
        </p:txBody>
      </p:sp>
    </p:spTree>
    <p:extLst>
      <p:ext uri="{BB962C8B-B14F-4D97-AF65-F5344CB8AC3E}">
        <p14:creationId xmlns:p14="http://schemas.microsoft.com/office/powerpoint/2010/main" val="290538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7</a:t>
            </a:fld>
            <a:endParaRPr lang="en-US"/>
          </a:p>
        </p:txBody>
      </p:sp>
    </p:spTree>
    <p:extLst>
      <p:ext uri="{BB962C8B-B14F-4D97-AF65-F5344CB8AC3E}">
        <p14:creationId xmlns:p14="http://schemas.microsoft.com/office/powerpoint/2010/main" val="96015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8</a:t>
            </a:fld>
            <a:endParaRPr lang="en-US"/>
          </a:p>
        </p:txBody>
      </p:sp>
    </p:spTree>
    <p:extLst>
      <p:ext uri="{BB962C8B-B14F-4D97-AF65-F5344CB8AC3E}">
        <p14:creationId xmlns:p14="http://schemas.microsoft.com/office/powerpoint/2010/main" val="292512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t>9</a:t>
            </a:fld>
            <a:endParaRPr lang="en-US"/>
          </a:p>
        </p:txBody>
      </p:sp>
    </p:spTree>
    <p:extLst>
      <p:ext uri="{BB962C8B-B14F-4D97-AF65-F5344CB8AC3E}">
        <p14:creationId xmlns:p14="http://schemas.microsoft.com/office/powerpoint/2010/main" val="3254309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a:prstGeom prst="rect">
            <a:avLst/>
          </a:prstGeo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97017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a:prstGeom prst="rect">
            <a:avLst/>
          </a:prstGeo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6" name="Footer Placeholder 5"/>
          <p:cNvSpPr>
            <a:spLocks noGrp="1"/>
          </p:cNvSpPr>
          <p:nvPr>
            <p:ph type="ftr" sz="quarter" idx="11"/>
          </p:nvPr>
        </p:nvSpPr>
        <p:spPr>
          <a:xfrm>
            <a:off x="917678" y="6181344"/>
            <a:ext cx="533727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69956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a:prstGeom prst="rect">
            <a:avLst/>
          </a:prstGeo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383817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a:prstGeom prst="rect">
            <a:avLst/>
          </a:prstGeo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307590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a:prstGeom prst="rect">
            <a:avLst/>
          </a:prstGeo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132202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a:prstGeom prst="rect">
            <a:avLst/>
          </a:prstGeo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2866331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a:prstGeom prst="rect">
            <a:avLst/>
          </a:prstGeo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161007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686465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413128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64695" y="2758189"/>
            <a:ext cx="8184630" cy="37025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pic>
        <p:nvPicPr>
          <p:cNvPr id="7" name="Picture 6">
            <a:extLst>
              <a:ext uri="{FF2B5EF4-FFF2-40B4-BE49-F238E27FC236}">
                <a16:creationId xmlns:a16="http://schemas.microsoft.com/office/drawing/2014/main" id="{E2E1A405-0A04-1846-9B02-3466AF3926C2}"/>
              </a:ext>
            </a:extLst>
          </p:cNvPr>
          <p:cNvPicPr>
            <a:picLocks noChangeAspect="1"/>
          </p:cNvPicPr>
          <p:nvPr userDrawn="1"/>
        </p:nvPicPr>
        <p:blipFill rotWithShape="1">
          <a:blip r:embed="rId2"/>
          <a:srcRect t="1485" b="19897"/>
          <a:stretch/>
        </p:blipFill>
        <p:spPr>
          <a:xfrm>
            <a:off x="0" y="0"/>
            <a:ext cx="9144000" cy="2598821"/>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F50404DC-835D-5C42-BD1D-DF3C098B5009}"/>
              </a:ext>
            </a:extLst>
          </p:cNvPr>
          <p:cNvSpPr txBox="1"/>
          <p:nvPr userDrawn="1"/>
        </p:nvSpPr>
        <p:spPr>
          <a:xfrm>
            <a:off x="137409" y="-589295"/>
            <a:ext cx="9144000" cy="3785652"/>
          </a:xfrm>
          <a:prstGeom prst="rect">
            <a:avLst/>
          </a:prstGeom>
          <a:noFill/>
        </p:spPr>
        <p:txBody>
          <a:bodyPr wrap="square" rtlCol="0">
            <a:spAutoFit/>
          </a:bodyPr>
          <a:lstStyle/>
          <a:p>
            <a:pPr algn="ctr"/>
            <a:r>
              <a:rPr lang="en-US" sz="24000" dirty="0">
                <a:solidFill>
                  <a:schemeClr val="tx1">
                    <a:lumMod val="75000"/>
                    <a:alpha val="32000"/>
                  </a:schemeClr>
                </a:solidFill>
                <a:latin typeface="Cambria" panose="02040503050406030204" pitchFamily="18" charset="0"/>
              </a:rPr>
              <a:t>AD70</a:t>
            </a:r>
          </a:p>
        </p:txBody>
      </p:sp>
    </p:spTree>
    <p:extLst>
      <p:ext uri="{BB962C8B-B14F-4D97-AF65-F5344CB8AC3E}">
        <p14:creationId xmlns:p14="http://schemas.microsoft.com/office/powerpoint/2010/main" val="101738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a:prstGeom prst="rect">
            <a:avLst/>
          </a:prstGeo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241633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6" name="Footer Placeholder 5"/>
          <p:cNvSpPr>
            <a:spLocks noGrp="1"/>
          </p:cNvSpPr>
          <p:nvPr>
            <p:ph type="ftr" sz="quarter" idx="11"/>
          </p:nvPr>
        </p:nvSpPr>
        <p:spPr>
          <a:xfrm>
            <a:off x="818347" y="6178260"/>
            <a:ext cx="562413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313209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8" name="Footer Placeholder 7"/>
          <p:cNvSpPr>
            <a:spLocks noGrp="1"/>
          </p:cNvSpPr>
          <p:nvPr>
            <p:ph type="ftr" sz="quarter" idx="11"/>
          </p:nvPr>
        </p:nvSpPr>
        <p:spPr>
          <a:xfrm>
            <a:off x="818347" y="6178260"/>
            <a:ext cx="562413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18414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4" name="Footer Placeholder 3"/>
          <p:cNvSpPr>
            <a:spLocks noGrp="1"/>
          </p:cNvSpPr>
          <p:nvPr>
            <p:ph type="ftr" sz="quarter" idx="11"/>
          </p:nvPr>
        </p:nvSpPr>
        <p:spPr>
          <a:xfrm>
            <a:off x="818347" y="6178260"/>
            <a:ext cx="5624137"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309386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3" name="Footer Placeholder 2"/>
          <p:cNvSpPr>
            <a:spLocks noGrp="1"/>
          </p:cNvSpPr>
          <p:nvPr>
            <p:ph type="ftr" sz="quarter" idx="11"/>
          </p:nvPr>
        </p:nvSpPr>
        <p:spPr>
          <a:xfrm>
            <a:off x="818347" y="6178260"/>
            <a:ext cx="562413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286925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a:prstGeom prst="rect">
            <a:avLst/>
          </a:prstGeo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t>6/28/20</a:t>
            </a:fld>
            <a:endParaRPr lang="en-US"/>
          </a:p>
        </p:txBody>
      </p:sp>
      <p:sp>
        <p:nvSpPr>
          <p:cNvPr id="6" name="Footer Placeholder 5"/>
          <p:cNvSpPr>
            <a:spLocks noGrp="1"/>
          </p:cNvSpPr>
          <p:nvPr>
            <p:ph type="ftr" sz="quarter" idx="11"/>
          </p:nvPr>
        </p:nvSpPr>
        <p:spPr>
          <a:xfrm>
            <a:off x="818347" y="6178260"/>
            <a:ext cx="562413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13244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a:prstGeom prst="rect">
            <a:avLst/>
          </a:prstGeom>
        </p:spPr>
        <p:txBody>
          <a:bodyPr/>
          <a:lstStyle/>
          <a:p>
            <a:fld id="{5B3A2D28-2414-8643-AFD1-79C8C420C1C1}" type="datetimeFigureOut">
              <a:rPr lang="en-US" smtClean="0"/>
              <a:t>6/28/20</a:t>
            </a:fld>
            <a:endParaRPr lang="en-US"/>
          </a:p>
        </p:txBody>
      </p:sp>
      <p:sp>
        <p:nvSpPr>
          <p:cNvPr id="6" name="Footer Placeholder 5"/>
          <p:cNvSpPr>
            <a:spLocks noGrp="1"/>
          </p:cNvSpPr>
          <p:nvPr>
            <p:ph type="ftr" sz="quarter" idx="11"/>
          </p:nvPr>
        </p:nvSpPr>
        <p:spPr>
          <a:xfrm>
            <a:off x="818348" y="6181344"/>
            <a:ext cx="3705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24262" y="6181344"/>
            <a:ext cx="305186" cy="329250"/>
          </a:xfrm>
          <a:prstGeom prst="rect">
            <a:avLst/>
          </a:prstGeom>
        </p:spPr>
        <p:txBody>
          <a:bodyPr/>
          <a:lstStyle/>
          <a:p>
            <a:fld id="{6F1D60EE-159B-5F4D-B0A4-4181930856D4}" type="slidenum">
              <a:rPr lang="en-US" smtClean="0"/>
              <a:t>‹#›</a:t>
            </a:fld>
            <a:endParaRPr lang="en-US"/>
          </a:p>
        </p:txBody>
      </p:sp>
    </p:spTree>
    <p:extLst>
      <p:ext uri="{BB962C8B-B14F-4D97-AF65-F5344CB8AC3E}">
        <p14:creationId xmlns:p14="http://schemas.microsoft.com/office/powerpoint/2010/main" val="269790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23000">
              <a:schemeClr val="bg1">
                <a:lumMod val="65000"/>
                <a:lumOff val="35000"/>
              </a:schemeClr>
            </a:gs>
            <a:gs pos="55000">
              <a:schemeClr val="accent1">
                <a:lumMod val="75000"/>
              </a:schemeClr>
            </a:gs>
            <a:gs pos="81000">
              <a:schemeClr val="bg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7C6D0-44DD-704E-92B9-B1EF51E084BC}"/>
              </a:ext>
            </a:extLst>
          </p:cNvPr>
          <p:cNvPicPr>
            <a:picLocks noChangeAspect="1"/>
          </p:cNvPicPr>
          <p:nvPr userDrawn="1"/>
        </p:nvPicPr>
        <p:blipFill rotWithShape="1">
          <a:blip r:embed="rId19"/>
          <a:srcRect t="1485" b="19897"/>
          <a:stretch/>
        </p:blipFill>
        <p:spPr>
          <a:xfrm>
            <a:off x="0" y="0"/>
            <a:ext cx="9144000" cy="2598821"/>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BCC3C786-B958-1949-90F1-2BD4A88692C4}"/>
              </a:ext>
            </a:extLst>
          </p:cNvPr>
          <p:cNvSpPr txBox="1"/>
          <p:nvPr userDrawn="1"/>
        </p:nvSpPr>
        <p:spPr>
          <a:xfrm>
            <a:off x="-14991" y="-741695"/>
            <a:ext cx="9144000" cy="3785652"/>
          </a:xfrm>
          <a:prstGeom prst="rect">
            <a:avLst/>
          </a:prstGeom>
          <a:noFill/>
        </p:spPr>
        <p:txBody>
          <a:bodyPr wrap="square" rtlCol="0">
            <a:spAutoFit/>
          </a:bodyPr>
          <a:lstStyle/>
          <a:p>
            <a:pPr algn="ctr"/>
            <a:r>
              <a:rPr lang="en-US" sz="24000" dirty="0">
                <a:solidFill>
                  <a:schemeClr val="tx1">
                    <a:lumMod val="75000"/>
                    <a:alpha val="32000"/>
                  </a:schemeClr>
                </a:solidFill>
                <a:latin typeface="Cambria" panose="02040503050406030204" pitchFamily="18" charset="0"/>
              </a:rPr>
              <a:t>AD70</a:t>
            </a:r>
          </a:p>
        </p:txBody>
      </p:sp>
      <p:sp>
        <p:nvSpPr>
          <p:cNvPr id="2" name="Title Placeholder 1"/>
          <p:cNvSpPr>
            <a:spLocks noGrp="1"/>
          </p:cNvSpPr>
          <p:nvPr>
            <p:ph type="title"/>
          </p:nvPr>
        </p:nvSpPr>
        <p:spPr>
          <a:xfrm>
            <a:off x="464695" y="397241"/>
            <a:ext cx="8184630" cy="1881264"/>
          </a:xfrm>
          <a:prstGeom prst="rect">
            <a:avLst/>
          </a:prstGeom>
          <a:ln>
            <a:noFill/>
          </a:ln>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64695" y="2758189"/>
            <a:ext cx="8184630" cy="370257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49637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6000" b="1" kern="1200" cap="none" baseline="0">
          <a:ln w="3175" cmpd="sng">
            <a:noFill/>
          </a:ln>
          <a:solidFill>
            <a:schemeClr val="tx1"/>
          </a:solidFill>
          <a:effectLst>
            <a:glow rad="38100">
              <a:schemeClr val="bg1">
                <a:lumMod val="65000"/>
                <a:lumOff val="35000"/>
                <a:alpha val="40000"/>
              </a:schemeClr>
            </a:glow>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7200" dirty="0"/>
            </a:br>
            <a:r>
              <a:rPr lang="en-US" sz="3200" dirty="0"/>
              <a:t>PART ONE</a:t>
            </a:r>
            <a:endParaRPr lang="en-US" sz="18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89"/>
            <a:ext cx="8184630" cy="3972395"/>
          </a:xfrm>
        </p:spPr>
        <p:txBody>
          <a:bodyPr anchor="t">
            <a:normAutofit lnSpcReduction="10000"/>
          </a:bodyPr>
          <a:lstStyle/>
          <a:p>
            <a:pPr marL="0" indent="0" algn="ctr">
              <a:buNone/>
            </a:pPr>
            <a:r>
              <a:rPr lang="en-US" sz="3600" dirty="0"/>
              <a:t>In July Olsen Park will host a debate</a:t>
            </a:r>
          </a:p>
          <a:p>
            <a:pPr marL="0" indent="0" algn="ctr">
              <a:buNone/>
            </a:pPr>
            <a:r>
              <a:rPr lang="en-US" sz="4400" dirty="0"/>
              <a:t>Holger Neubauer &amp; Bruce Reeves</a:t>
            </a:r>
          </a:p>
          <a:p>
            <a:pPr marL="0" indent="0" algn="ctr">
              <a:buNone/>
            </a:pPr>
            <a:r>
              <a:rPr lang="en-US" i="1" dirty="0"/>
              <a:t>“Will Jesus Really Come Again?”</a:t>
            </a:r>
          </a:p>
          <a:p>
            <a:pPr marL="0" indent="0" algn="ctr">
              <a:buNone/>
            </a:pPr>
            <a:r>
              <a:rPr lang="en-US" sz="3600" dirty="0"/>
              <a:t>Before this the elders have asked me to do some lessons to familiarize us with this this unusual doctrine </a:t>
            </a:r>
          </a:p>
        </p:txBody>
      </p:sp>
    </p:spTree>
    <p:extLst>
      <p:ext uri="{BB962C8B-B14F-4D97-AF65-F5344CB8AC3E}">
        <p14:creationId xmlns:p14="http://schemas.microsoft.com/office/powerpoint/2010/main" val="269895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55"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4331368" y="2486526"/>
            <a:ext cx="4499810" cy="4371474"/>
          </a:xfrm>
        </p:spPr>
        <p:txBody>
          <a:bodyPr anchor="ctr">
            <a:normAutofit/>
          </a:bodyPr>
          <a:lstStyle/>
          <a:p>
            <a:pPr marL="0" indent="0" algn="ctr">
              <a:spcBef>
                <a:spcPts val="0"/>
              </a:spcBef>
              <a:buNone/>
            </a:pPr>
            <a:r>
              <a:rPr lang="en-US" dirty="0"/>
              <a:t>If any of these assumptions are incorrect this doctrine collapses.</a:t>
            </a:r>
          </a:p>
        </p:txBody>
      </p:sp>
    </p:spTree>
    <p:extLst>
      <p:ext uri="{BB962C8B-B14F-4D97-AF65-F5344CB8AC3E}">
        <p14:creationId xmlns:p14="http://schemas.microsoft.com/office/powerpoint/2010/main" val="263373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rmAutofit fontScale="77500" lnSpcReduction="20000"/>
          </a:bodyPr>
          <a:lstStyle/>
          <a:p>
            <a:pPr marL="0" indent="0" algn="ctr">
              <a:buNone/>
            </a:pPr>
            <a:r>
              <a:rPr lang="en-US" sz="5200" dirty="0"/>
              <a:t>Samuel G.  Dawson</a:t>
            </a:r>
          </a:p>
          <a:p>
            <a:pPr marL="0" indent="0" algn="ctr">
              <a:buNone/>
            </a:pPr>
            <a:r>
              <a:rPr lang="en-US" dirty="0"/>
              <a:t>“While God is not bound by time, he communicates to we who are. When God made prophecies containing a time element, matters of days or years were incredibly significant. Indeed, the very faithfulness of God would be at stake if he made prophecies including time, and then didn't fulfill them” </a:t>
            </a:r>
          </a:p>
          <a:p>
            <a:pPr marL="0" indent="0" algn="r">
              <a:buNone/>
            </a:pPr>
            <a:r>
              <a:rPr lang="en-US" sz="3100" i="1" dirty="0"/>
              <a:t>Essays on Eschatology, </a:t>
            </a:r>
            <a:r>
              <a:rPr lang="en-US" sz="3100" dirty="0"/>
              <a:t>Amarillo, TX: SGD Press, 2009, 22</a:t>
            </a:r>
            <a:endParaRPr lang="en-US" sz="3100" i="1" dirty="0"/>
          </a:p>
        </p:txBody>
      </p:sp>
    </p:spTree>
    <p:extLst>
      <p:ext uri="{BB962C8B-B14F-4D97-AF65-F5344CB8AC3E}">
        <p14:creationId xmlns:p14="http://schemas.microsoft.com/office/powerpoint/2010/main" val="32510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01311"/>
            <a:ext cx="8184630" cy="4256690"/>
          </a:xfrm>
        </p:spPr>
        <p:txBody>
          <a:bodyPr anchor="t">
            <a:noAutofit/>
          </a:bodyPr>
          <a:lstStyle/>
          <a:p>
            <a:pPr marL="0" indent="0" algn="ctr">
              <a:buNone/>
            </a:pPr>
            <a:r>
              <a:rPr lang="en-US" dirty="0"/>
              <a:t>William Bell</a:t>
            </a:r>
          </a:p>
          <a:p>
            <a:pPr marL="0" indent="0" algn="ctr">
              <a:lnSpc>
                <a:spcPct val="80000"/>
              </a:lnSpc>
              <a:spcBef>
                <a:spcPts val="0"/>
              </a:spcBef>
              <a:spcAft>
                <a:spcPts val="1200"/>
              </a:spcAft>
              <a:buNone/>
            </a:pPr>
            <a:r>
              <a:rPr lang="en-US" sz="2900" dirty="0"/>
              <a:t>“Because Jesus predicted his coming within the first century generation, it is evident why the apostles all wrote that it was soon to occur. Their words that it was at hand, soon to come to pass, and coming in a little while fit naturally into an imminent paradigm.  Soon then means soon, at hand means near, and a little while means a short time.” </a:t>
            </a:r>
          </a:p>
          <a:p>
            <a:pPr marL="0" indent="0" algn="r">
              <a:spcBef>
                <a:spcPts val="0"/>
              </a:spcBef>
              <a:spcAft>
                <a:spcPts val="0"/>
              </a:spcAft>
              <a:buNone/>
            </a:pPr>
            <a:r>
              <a:rPr lang="en-US" sz="2000" dirty="0"/>
              <a:t>“What Is Realized Eschatology?” October 26th, 2008</a:t>
            </a:r>
          </a:p>
          <a:p>
            <a:pPr marL="0" indent="0" algn="r">
              <a:spcBef>
                <a:spcPts val="0"/>
              </a:spcBef>
              <a:buNone/>
            </a:pPr>
            <a:r>
              <a:rPr lang="en-US" sz="2000" dirty="0"/>
              <a:t>https://</a:t>
            </a:r>
            <a:r>
              <a:rPr lang="en-US" sz="2000" dirty="0" err="1"/>
              <a:t>www.allthingsfulfilled.com</a:t>
            </a:r>
            <a:r>
              <a:rPr lang="en-US" sz="2000" dirty="0"/>
              <a:t>/what-is-realized-eschatology/</a:t>
            </a:r>
          </a:p>
        </p:txBody>
      </p:sp>
    </p:spTree>
    <p:extLst>
      <p:ext uri="{BB962C8B-B14F-4D97-AF65-F5344CB8AC3E}">
        <p14:creationId xmlns:p14="http://schemas.microsoft.com/office/powerpoint/2010/main" val="126816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rmAutofit/>
          </a:bodyPr>
          <a:lstStyle/>
          <a:p>
            <a:pPr marL="0" indent="0" algn="ctr">
              <a:buNone/>
            </a:pPr>
            <a:r>
              <a:rPr lang="en-US" sz="3600" dirty="0"/>
              <a:t>Matthew 16:27-28</a:t>
            </a:r>
          </a:p>
          <a:p>
            <a:pPr marL="0" indent="0" algn="ctr">
              <a:buNone/>
            </a:pPr>
            <a:r>
              <a:rPr lang="en-US" sz="3200" dirty="0"/>
              <a:t>“For the Son of Man will come in the glory of His Father with His angels, and then He will reward each according to his works. Assuredly, I say to you, there are some standing here who shall not taste death till they see the Son of Man coming in His kingdom” (NKJV).</a:t>
            </a:r>
          </a:p>
          <a:p>
            <a:pPr marL="0" indent="0" algn="ctr">
              <a:buNone/>
            </a:pPr>
            <a:endParaRPr lang="en-US" dirty="0"/>
          </a:p>
        </p:txBody>
      </p:sp>
    </p:spTree>
    <p:extLst>
      <p:ext uri="{BB962C8B-B14F-4D97-AF65-F5344CB8AC3E}">
        <p14:creationId xmlns:p14="http://schemas.microsoft.com/office/powerpoint/2010/main" val="382571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rmAutofit/>
          </a:bodyPr>
          <a:lstStyle/>
          <a:p>
            <a:pPr marL="0" indent="0" algn="ctr">
              <a:buNone/>
            </a:pPr>
            <a:r>
              <a:rPr lang="en-US" sz="3600" dirty="0"/>
              <a:t>Matthew 16:27-28</a:t>
            </a:r>
          </a:p>
          <a:p>
            <a:pPr marL="0" indent="0" algn="ctr">
              <a:buNone/>
            </a:pPr>
            <a:r>
              <a:rPr lang="en-US" sz="3200" dirty="0"/>
              <a:t>ARGUMENT: Since some would not die until “they see the Son of Man coming in His kingdom”—This must equal “the Son of Man will come in the glory of His Father with His angels” to “reward each.”</a:t>
            </a:r>
          </a:p>
          <a:p>
            <a:pPr marL="0" indent="0" algn="ctr">
              <a:buNone/>
            </a:pPr>
            <a:endParaRPr lang="en-US" dirty="0"/>
          </a:p>
        </p:txBody>
      </p:sp>
    </p:spTree>
    <p:extLst>
      <p:ext uri="{BB962C8B-B14F-4D97-AF65-F5344CB8AC3E}">
        <p14:creationId xmlns:p14="http://schemas.microsoft.com/office/powerpoint/2010/main" val="422684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0" y="2617076"/>
            <a:ext cx="9144000" cy="4240924"/>
          </a:xfrm>
        </p:spPr>
        <p:txBody>
          <a:bodyPr anchor="t">
            <a:noAutofit/>
          </a:bodyPr>
          <a:lstStyle/>
          <a:p>
            <a:pPr marL="0" indent="0" algn="ctr">
              <a:spcBef>
                <a:spcPts val="0"/>
              </a:spcBef>
              <a:spcAft>
                <a:spcPts val="0"/>
              </a:spcAft>
              <a:buNone/>
            </a:pPr>
            <a:r>
              <a:rPr lang="en-US" dirty="0"/>
              <a:t>Matthew 16:24-28 </a:t>
            </a:r>
          </a:p>
          <a:p>
            <a:pPr marL="0" indent="0" algn="ctr">
              <a:spcBef>
                <a:spcPts val="0"/>
              </a:spcBef>
              <a:spcAft>
                <a:spcPts val="1200"/>
              </a:spcAft>
              <a:buNone/>
            </a:pPr>
            <a:r>
              <a:rPr lang="en-US" sz="3600" dirty="0"/>
              <a:t>Mark 8:34-9:1; Luke 9:23-27</a:t>
            </a:r>
          </a:p>
          <a:p>
            <a:pPr marL="0" indent="0" algn="ctr">
              <a:lnSpc>
                <a:spcPct val="90000"/>
              </a:lnSpc>
              <a:spcBef>
                <a:spcPts val="0"/>
              </a:spcBef>
              <a:spcAft>
                <a:spcPts val="0"/>
              </a:spcAft>
              <a:buNone/>
            </a:pPr>
            <a:r>
              <a:rPr lang="en-US" sz="3000" dirty="0"/>
              <a:t>“Son of Man coming in His kingdom”</a:t>
            </a:r>
          </a:p>
          <a:p>
            <a:pPr marL="0" indent="0" algn="ctr">
              <a:lnSpc>
                <a:spcPct val="90000"/>
              </a:lnSpc>
              <a:spcBef>
                <a:spcPts val="0"/>
              </a:spcBef>
              <a:spcAft>
                <a:spcPts val="0"/>
              </a:spcAft>
              <a:buNone/>
            </a:pPr>
            <a:r>
              <a:rPr lang="en-US" sz="3000" dirty="0"/>
              <a:t>“Kingdom of God come with power” (Mark)</a:t>
            </a:r>
          </a:p>
          <a:p>
            <a:pPr marL="0" indent="0" algn="ctr">
              <a:lnSpc>
                <a:spcPct val="90000"/>
              </a:lnSpc>
              <a:spcBef>
                <a:spcPts val="0"/>
              </a:spcBef>
              <a:buNone/>
            </a:pPr>
            <a:r>
              <a:rPr lang="en-US" sz="3000" dirty="0"/>
              <a:t>“See the kingdom of God” (Luke)</a:t>
            </a:r>
          </a:p>
          <a:p>
            <a:pPr marL="0" indent="0" algn="ctr">
              <a:lnSpc>
                <a:spcPct val="90000"/>
              </a:lnSpc>
              <a:spcBef>
                <a:spcPts val="600"/>
              </a:spcBef>
              <a:spcAft>
                <a:spcPts val="0"/>
              </a:spcAft>
              <a:buNone/>
            </a:pPr>
            <a:r>
              <a:rPr lang="en-US" sz="3000" dirty="0"/>
              <a:t>Luke 24:49; Acts 1:8—Pentecost</a:t>
            </a:r>
          </a:p>
          <a:p>
            <a:pPr marL="0" indent="0" algn="ctr">
              <a:lnSpc>
                <a:spcPct val="90000"/>
              </a:lnSpc>
              <a:spcBef>
                <a:spcPts val="0"/>
              </a:spcBef>
              <a:spcAft>
                <a:spcPts val="0"/>
              </a:spcAft>
              <a:buNone/>
            </a:pPr>
            <a:r>
              <a:rPr lang="en-US" sz="3000" dirty="0"/>
              <a:t>Kingdom “at hand” (Matt. 3:2; 4:17; 10:7)</a:t>
            </a:r>
          </a:p>
          <a:p>
            <a:pPr marL="0" indent="0" algn="ctr">
              <a:lnSpc>
                <a:spcPct val="90000"/>
              </a:lnSpc>
              <a:spcBef>
                <a:spcPts val="0"/>
              </a:spcBef>
              <a:buNone/>
            </a:pPr>
            <a:r>
              <a:rPr lang="en-US" sz="3000" dirty="0"/>
              <a:t>Present after Pentecost (Col. 1:13; 4:11; Rev. 1:9)</a:t>
            </a:r>
          </a:p>
          <a:p>
            <a:pPr marL="0" indent="0" algn="ctr">
              <a:spcBef>
                <a:spcPts val="0"/>
              </a:spcBef>
              <a:buNone/>
            </a:pPr>
            <a:endParaRPr lang="en-US" sz="3200" dirty="0"/>
          </a:p>
          <a:p>
            <a:pPr marL="0" indent="0" algn="ctr">
              <a:spcBef>
                <a:spcPts val="0"/>
              </a:spcBef>
              <a:buNone/>
            </a:pPr>
            <a:endParaRPr lang="en-US" sz="3200" dirty="0"/>
          </a:p>
        </p:txBody>
      </p:sp>
    </p:spTree>
    <p:extLst>
      <p:ext uri="{BB962C8B-B14F-4D97-AF65-F5344CB8AC3E}">
        <p14:creationId xmlns:p14="http://schemas.microsoft.com/office/powerpoint/2010/main" val="424412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0" y="2617076"/>
            <a:ext cx="9144000" cy="4240924"/>
          </a:xfrm>
        </p:spPr>
        <p:txBody>
          <a:bodyPr anchor="t">
            <a:noAutofit/>
          </a:bodyPr>
          <a:lstStyle/>
          <a:p>
            <a:pPr marL="0" indent="0" algn="ctr">
              <a:spcBef>
                <a:spcPts val="0"/>
              </a:spcBef>
              <a:spcAft>
                <a:spcPts val="0"/>
              </a:spcAft>
              <a:buNone/>
            </a:pPr>
            <a:r>
              <a:rPr lang="en-US" dirty="0"/>
              <a:t>Matthew 16:24-28 </a:t>
            </a:r>
          </a:p>
          <a:p>
            <a:pPr marL="0" indent="0" algn="ctr">
              <a:spcBef>
                <a:spcPts val="0"/>
              </a:spcBef>
              <a:spcAft>
                <a:spcPts val="1200"/>
              </a:spcAft>
              <a:buNone/>
            </a:pPr>
            <a:r>
              <a:rPr lang="en-US" sz="3600" dirty="0"/>
              <a:t>Mark 8:34-9:1; Luke 9:23-27</a:t>
            </a:r>
          </a:p>
          <a:p>
            <a:pPr marL="0" indent="0" algn="ctr">
              <a:lnSpc>
                <a:spcPct val="80000"/>
              </a:lnSpc>
              <a:spcBef>
                <a:spcPts val="0"/>
              </a:spcBef>
              <a:spcAft>
                <a:spcPts val="0"/>
              </a:spcAft>
              <a:buNone/>
            </a:pPr>
            <a:r>
              <a:rPr lang="en-US" sz="3000" dirty="0"/>
              <a:t>By Contrast: Context of soul salvation (Matt. 16:24-26; Mark 8:34-37; Luke 9:2-25)</a:t>
            </a:r>
          </a:p>
          <a:p>
            <a:pPr marL="0" indent="0" algn="ctr">
              <a:lnSpc>
                <a:spcPct val="80000"/>
              </a:lnSpc>
              <a:spcBef>
                <a:spcPts val="600"/>
              </a:spcBef>
              <a:spcAft>
                <a:spcPts val="0"/>
              </a:spcAft>
              <a:buNone/>
            </a:pPr>
            <a:r>
              <a:rPr lang="en-US" sz="3000" dirty="0"/>
              <a:t>Christ ashamed (Mark 8:38; Luke 9:26)</a:t>
            </a:r>
          </a:p>
          <a:p>
            <a:pPr marL="0" indent="0" algn="ctr">
              <a:lnSpc>
                <a:spcPct val="80000"/>
              </a:lnSpc>
              <a:spcBef>
                <a:spcPts val="600"/>
              </a:spcBef>
              <a:spcAft>
                <a:spcPts val="0"/>
              </a:spcAft>
              <a:buNone/>
            </a:pPr>
            <a:r>
              <a:rPr lang="en-US" sz="3000" dirty="0"/>
              <a:t>“Reward each according to his works” (Matt. 16:27)</a:t>
            </a:r>
          </a:p>
          <a:p>
            <a:pPr marL="0" indent="0" algn="ctr">
              <a:lnSpc>
                <a:spcPct val="80000"/>
              </a:lnSpc>
              <a:spcBef>
                <a:spcPts val="600"/>
              </a:spcBef>
              <a:spcAft>
                <a:spcPts val="0"/>
              </a:spcAft>
              <a:buNone/>
            </a:pPr>
            <a:r>
              <a:rPr lang="en-US" sz="3000" dirty="0"/>
              <a:t>Didn’t happen at Pentecost</a:t>
            </a:r>
          </a:p>
          <a:p>
            <a:pPr marL="0" indent="0" algn="ctr">
              <a:lnSpc>
                <a:spcPct val="80000"/>
              </a:lnSpc>
              <a:spcBef>
                <a:spcPts val="600"/>
              </a:spcBef>
              <a:spcAft>
                <a:spcPts val="0"/>
              </a:spcAft>
              <a:buNone/>
            </a:pPr>
            <a:r>
              <a:rPr lang="en-US" sz="3000" dirty="0"/>
              <a:t>It was a foretaste of a future event</a:t>
            </a:r>
          </a:p>
          <a:p>
            <a:pPr marL="0" indent="0" algn="ctr">
              <a:spcBef>
                <a:spcPts val="0"/>
              </a:spcBef>
              <a:buNone/>
            </a:pPr>
            <a:endParaRPr lang="en-US" sz="3200" dirty="0"/>
          </a:p>
          <a:p>
            <a:pPr marL="0" indent="0" algn="ctr">
              <a:spcBef>
                <a:spcPts val="0"/>
              </a:spcBef>
              <a:buNone/>
            </a:pPr>
            <a:endParaRPr lang="en-US" sz="3200" dirty="0"/>
          </a:p>
        </p:txBody>
      </p:sp>
    </p:spTree>
    <p:extLst>
      <p:ext uri="{BB962C8B-B14F-4D97-AF65-F5344CB8AC3E}">
        <p14:creationId xmlns:p14="http://schemas.microsoft.com/office/powerpoint/2010/main" val="26109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17076"/>
            <a:ext cx="8184630" cy="4240924"/>
          </a:xfrm>
        </p:spPr>
        <p:txBody>
          <a:bodyPr anchor="t">
            <a:noAutofit/>
          </a:bodyPr>
          <a:lstStyle/>
          <a:p>
            <a:pPr marL="0" indent="0" algn="ctr">
              <a:spcBef>
                <a:spcPts val="0"/>
              </a:spcBef>
              <a:spcAft>
                <a:spcPts val="0"/>
              </a:spcAft>
              <a:buNone/>
            </a:pPr>
            <a:r>
              <a:rPr lang="en-US" dirty="0"/>
              <a:t>Matthew 16:27 </a:t>
            </a:r>
          </a:p>
          <a:p>
            <a:pPr marL="0" indent="0" algn="ctr">
              <a:spcBef>
                <a:spcPts val="0"/>
              </a:spcBef>
              <a:spcAft>
                <a:spcPts val="1200"/>
              </a:spcAft>
              <a:buNone/>
            </a:pPr>
            <a:r>
              <a:rPr lang="en-US" sz="3600" dirty="0"/>
              <a:t>Mark 8:38; Luke 9:26</a:t>
            </a:r>
          </a:p>
          <a:p>
            <a:pPr marL="0" indent="0" algn="ctr">
              <a:lnSpc>
                <a:spcPct val="80000"/>
              </a:lnSpc>
              <a:spcBef>
                <a:spcPts val="0"/>
              </a:spcBef>
              <a:spcAft>
                <a:spcPts val="900"/>
              </a:spcAft>
              <a:buNone/>
            </a:pPr>
            <a:r>
              <a:rPr lang="en-US" sz="3200" dirty="0"/>
              <a:t>“For the Son of Man WILL come” (Matthew) = Gr. </a:t>
            </a:r>
            <a:r>
              <a:rPr lang="en-US" sz="3200" i="1" dirty="0" err="1"/>
              <a:t>mellō</a:t>
            </a:r>
            <a:r>
              <a:rPr lang="en-US" sz="3200" i="1" dirty="0"/>
              <a:t> </a:t>
            </a:r>
            <a:r>
              <a:rPr lang="en-US" sz="3200" dirty="0"/>
              <a:t>“to be on the point of doing or suffering something” (Thayer)—“For, the Son of Man is about to come” (YLT)</a:t>
            </a:r>
          </a:p>
          <a:p>
            <a:pPr marL="0" indent="0" algn="ctr">
              <a:lnSpc>
                <a:spcPct val="80000"/>
              </a:lnSpc>
              <a:spcBef>
                <a:spcPts val="0"/>
              </a:spcBef>
              <a:spcAft>
                <a:spcPts val="900"/>
              </a:spcAft>
              <a:buNone/>
            </a:pPr>
            <a:r>
              <a:rPr lang="en-US" sz="3200" dirty="0"/>
              <a:t>“When HE COMES” (Mark, Luke) = Gr. </a:t>
            </a:r>
            <a:r>
              <a:rPr lang="en-US" sz="3200" i="1" dirty="0" err="1"/>
              <a:t>elthē</a:t>
            </a:r>
            <a:r>
              <a:rPr lang="en-US" sz="3200" i="1" dirty="0"/>
              <a:t>, </a:t>
            </a:r>
            <a:r>
              <a:rPr lang="en-US" sz="3200" dirty="0"/>
              <a:t>subjunctive, lit. “when He may come” (YLT)</a:t>
            </a:r>
            <a:endParaRPr lang="en-US" sz="3600" dirty="0"/>
          </a:p>
          <a:p>
            <a:pPr marL="0" indent="0" algn="ctr">
              <a:spcBef>
                <a:spcPts val="0"/>
              </a:spcBef>
              <a:buNone/>
            </a:pPr>
            <a:endParaRPr lang="en-US" sz="3200" dirty="0"/>
          </a:p>
        </p:txBody>
      </p:sp>
    </p:spTree>
    <p:extLst>
      <p:ext uri="{BB962C8B-B14F-4D97-AF65-F5344CB8AC3E}">
        <p14:creationId xmlns:p14="http://schemas.microsoft.com/office/powerpoint/2010/main" val="90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17076"/>
            <a:ext cx="8184630" cy="4240924"/>
          </a:xfrm>
        </p:spPr>
        <p:txBody>
          <a:bodyPr anchor="t">
            <a:noAutofit/>
          </a:bodyPr>
          <a:lstStyle/>
          <a:p>
            <a:pPr marL="0" indent="0" algn="ctr">
              <a:spcBef>
                <a:spcPts val="0"/>
              </a:spcBef>
              <a:spcAft>
                <a:spcPts val="0"/>
              </a:spcAft>
              <a:buNone/>
            </a:pPr>
            <a:r>
              <a:rPr lang="en-US" dirty="0"/>
              <a:t>Matthew 16:27 </a:t>
            </a:r>
          </a:p>
          <a:p>
            <a:pPr marL="0" indent="0" algn="ctr">
              <a:spcBef>
                <a:spcPts val="0"/>
              </a:spcBef>
              <a:spcAft>
                <a:spcPts val="1200"/>
              </a:spcAft>
              <a:buNone/>
            </a:pPr>
            <a:r>
              <a:rPr lang="en-US" sz="3600" dirty="0"/>
              <a:t>Mark 8:38; Luke 9:26</a:t>
            </a:r>
          </a:p>
          <a:p>
            <a:pPr marL="0" indent="0" algn="ctr">
              <a:lnSpc>
                <a:spcPct val="80000"/>
              </a:lnSpc>
              <a:spcBef>
                <a:spcPts val="0"/>
              </a:spcBef>
              <a:spcAft>
                <a:spcPts val="900"/>
              </a:spcAft>
              <a:buNone/>
            </a:pPr>
            <a:r>
              <a:rPr lang="en-US" sz="3000" i="1" dirty="0" err="1"/>
              <a:t>Mellō</a:t>
            </a:r>
            <a:r>
              <a:rPr lang="en-US" sz="3000" i="1" dirty="0"/>
              <a:t> </a:t>
            </a:r>
            <a:r>
              <a:rPr lang="en-US" sz="3000" dirty="0"/>
              <a:t>strengthened form of word meaning to think or care about something—intend</a:t>
            </a:r>
          </a:p>
          <a:p>
            <a:pPr marL="0" indent="0" algn="ctr">
              <a:lnSpc>
                <a:spcPct val="80000"/>
              </a:lnSpc>
              <a:spcBef>
                <a:spcPts val="0"/>
              </a:spcBef>
              <a:spcAft>
                <a:spcPts val="900"/>
              </a:spcAft>
              <a:buNone/>
            </a:pPr>
            <a:r>
              <a:rPr lang="en-US" sz="3000" dirty="0"/>
              <a:t>110 times in NT usually </a:t>
            </a:r>
            <a:r>
              <a:rPr lang="en-US" sz="3000" i="1" dirty="0"/>
              <a:t>shall</a:t>
            </a:r>
            <a:r>
              <a:rPr lang="en-US" sz="3000" dirty="0"/>
              <a:t> (25), </a:t>
            </a:r>
            <a:r>
              <a:rPr lang="en-US" sz="3000" i="1" dirty="0"/>
              <a:t>should</a:t>
            </a:r>
            <a:r>
              <a:rPr lang="en-US" sz="3000" dirty="0"/>
              <a:t> (20), </a:t>
            </a:r>
            <a:r>
              <a:rPr lang="en-US" sz="3000" i="1" dirty="0"/>
              <a:t>would</a:t>
            </a:r>
            <a:r>
              <a:rPr lang="en-US" sz="3000" dirty="0"/>
              <a:t> (9), </a:t>
            </a:r>
            <a:r>
              <a:rPr lang="en-US" sz="3000" i="1" dirty="0"/>
              <a:t>will</a:t>
            </a:r>
            <a:r>
              <a:rPr lang="en-US" sz="3000" dirty="0"/>
              <a:t> (7), </a:t>
            </a:r>
            <a:r>
              <a:rPr lang="en-US" sz="3000" i="1" dirty="0"/>
              <a:t>things to come </a:t>
            </a:r>
            <a:r>
              <a:rPr lang="en-US" sz="3000" dirty="0"/>
              <a:t>(4)</a:t>
            </a:r>
          </a:p>
          <a:p>
            <a:pPr marL="0" indent="0" algn="ctr">
              <a:lnSpc>
                <a:spcPct val="80000"/>
              </a:lnSpc>
              <a:spcBef>
                <a:spcPts val="0"/>
              </a:spcBef>
              <a:spcAft>
                <a:spcPts val="900"/>
              </a:spcAft>
              <a:buNone/>
            </a:pPr>
            <a:r>
              <a:rPr lang="en-US" sz="3000" dirty="0"/>
              <a:t>2 Peter 2:6 Sodom’s example to the ungodly</a:t>
            </a:r>
          </a:p>
          <a:p>
            <a:pPr marL="0" indent="0" algn="ctr">
              <a:lnSpc>
                <a:spcPct val="80000"/>
              </a:lnSpc>
              <a:spcBef>
                <a:spcPts val="0"/>
              </a:spcBef>
              <a:spcAft>
                <a:spcPts val="900"/>
              </a:spcAft>
              <a:buNone/>
            </a:pPr>
            <a:r>
              <a:rPr lang="en-US" sz="3000" dirty="0"/>
              <a:t>Hebrews 11:20 Isaac to Jacob and Esau  </a:t>
            </a:r>
          </a:p>
          <a:p>
            <a:pPr marL="0" indent="0" algn="ctr">
              <a:lnSpc>
                <a:spcPct val="80000"/>
              </a:lnSpc>
              <a:spcBef>
                <a:spcPts val="0"/>
              </a:spcBef>
              <a:spcAft>
                <a:spcPts val="900"/>
              </a:spcAft>
              <a:buNone/>
            </a:pPr>
            <a:endParaRPr lang="en-US" sz="3200" dirty="0"/>
          </a:p>
          <a:p>
            <a:pPr marL="0" indent="0" algn="ctr">
              <a:lnSpc>
                <a:spcPct val="80000"/>
              </a:lnSpc>
              <a:spcBef>
                <a:spcPts val="0"/>
              </a:spcBef>
              <a:spcAft>
                <a:spcPts val="900"/>
              </a:spcAft>
              <a:buNone/>
            </a:pPr>
            <a:endParaRPr lang="en-US" sz="3600" dirty="0"/>
          </a:p>
          <a:p>
            <a:pPr marL="0" indent="0" algn="ctr">
              <a:spcBef>
                <a:spcPts val="0"/>
              </a:spcBef>
              <a:buNone/>
            </a:pPr>
            <a:endParaRPr lang="en-US" sz="3200" dirty="0"/>
          </a:p>
        </p:txBody>
      </p:sp>
    </p:spTree>
    <p:extLst>
      <p:ext uri="{BB962C8B-B14F-4D97-AF65-F5344CB8AC3E}">
        <p14:creationId xmlns:p14="http://schemas.microsoft.com/office/powerpoint/2010/main" val="56166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17076"/>
            <a:ext cx="8184630" cy="4240924"/>
          </a:xfrm>
        </p:spPr>
        <p:txBody>
          <a:bodyPr anchor="t">
            <a:noAutofit/>
          </a:bodyPr>
          <a:lstStyle/>
          <a:p>
            <a:pPr marL="0" indent="0" algn="ctr">
              <a:spcBef>
                <a:spcPts val="0"/>
              </a:spcBef>
              <a:spcAft>
                <a:spcPts val="0"/>
              </a:spcAft>
              <a:buNone/>
            </a:pPr>
            <a:r>
              <a:rPr lang="en-US" dirty="0"/>
              <a:t>Matthew 16:27 </a:t>
            </a:r>
          </a:p>
          <a:p>
            <a:pPr marL="0" indent="0" algn="ctr">
              <a:spcBef>
                <a:spcPts val="0"/>
              </a:spcBef>
              <a:spcAft>
                <a:spcPts val="1200"/>
              </a:spcAft>
              <a:buNone/>
            </a:pPr>
            <a:r>
              <a:rPr lang="en-US" sz="3600" dirty="0"/>
              <a:t>Mark 8:38; Luke 9:26</a:t>
            </a:r>
          </a:p>
          <a:p>
            <a:pPr marL="0" indent="0" algn="ctr">
              <a:lnSpc>
                <a:spcPct val="80000"/>
              </a:lnSpc>
              <a:spcBef>
                <a:spcPts val="1800"/>
              </a:spcBef>
              <a:spcAft>
                <a:spcPts val="900"/>
              </a:spcAft>
              <a:buNone/>
            </a:pPr>
            <a:r>
              <a:rPr lang="en-US" i="1" dirty="0"/>
              <a:t>A narrow interpretation of </a:t>
            </a:r>
            <a:r>
              <a:rPr lang="en-US" i="1" dirty="0" err="1"/>
              <a:t>mellō</a:t>
            </a:r>
            <a:r>
              <a:rPr lang="en-US" i="1" dirty="0"/>
              <a:t> is not demanded in this text or supported by parallel texts.  </a:t>
            </a:r>
            <a:endParaRPr lang="en-US" dirty="0"/>
          </a:p>
          <a:p>
            <a:pPr marL="0" indent="0" algn="ctr">
              <a:lnSpc>
                <a:spcPct val="80000"/>
              </a:lnSpc>
              <a:spcBef>
                <a:spcPts val="0"/>
              </a:spcBef>
              <a:spcAft>
                <a:spcPts val="900"/>
              </a:spcAft>
              <a:buNone/>
            </a:pPr>
            <a:endParaRPr lang="en-US" sz="3200" dirty="0"/>
          </a:p>
          <a:p>
            <a:pPr marL="0" indent="0" algn="ctr">
              <a:lnSpc>
                <a:spcPct val="80000"/>
              </a:lnSpc>
              <a:spcBef>
                <a:spcPts val="0"/>
              </a:spcBef>
              <a:spcAft>
                <a:spcPts val="900"/>
              </a:spcAft>
              <a:buNone/>
            </a:pPr>
            <a:endParaRPr lang="en-US" sz="3600" dirty="0"/>
          </a:p>
          <a:p>
            <a:pPr marL="0" indent="0" algn="ctr">
              <a:spcBef>
                <a:spcPts val="0"/>
              </a:spcBef>
              <a:buNone/>
            </a:pPr>
            <a:endParaRPr lang="en-US" sz="3200" dirty="0"/>
          </a:p>
        </p:txBody>
      </p:sp>
    </p:spTree>
    <p:extLst>
      <p:ext uri="{BB962C8B-B14F-4D97-AF65-F5344CB8AC3E}">
        <p14:creationId xmlns:p14="http://schemas.microsoft.com/office/powerpoint/2010/main" val="223607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lnSpc>
                <a:spcPct val="80000"/>
              </a:lnSpc>
            </a:pPr>
            <a:r>
              <a:rPr lang="en-US" sz="7200" dirty="0"/>
              <a:t>Imagine a doctrine that teaches. . .</a:t>
            </a:r>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95074"/>
            <a:ext cx="8184630" cy="4162926"/>
          </a:xfrm>
        </p:spPr>
        <p:txBody>
          <a:bodyPr numCol="2" anchor="t">
            <a:normAutofit lnSpcReduction="10000"/>
          </a:bodyPr>
          <a:lstStyle/>
          <a:p>
            <a:pPr marL="0" indent="0" algn="ctr">
              <a:spcBef>
                <a:spcPts val="600"/>
              </a:spcBef>
              <a:buNone/>
            </a:pPr>
            <a:r>
              <a:rPr lang="en-US" sz="3200" dirty="0"/>
              <a:t>Jesus won’t return</a:t>
            </a:r>
          </a:p>
          <a:p>
            <a:pPr marL="0" indent="0" algn="ctr">
              <a:spcBef>
                <a:spcPts val="600"/>
              </a:spcBef>
              <a:buNone/>
            </a:pPr>
            <a:r>
              <a:rPr lang="en-US" sz="3200" dirty="0"/>
              <a:t>No Judgment Day</a:t>
            </a:r>
          </a:p>
          <a:p>
            <a:pPr marL="0" indent="0" algn="ctr">
              <a:spcBef>
                <a:spcPts val="600"/>
              </a:spcBef>
              <a:buNone/>
            </a:pPr>
            <a:r>
              <a:rPr lang="en-US" sz="3200" dirty="0"/>
              <a:t>No bodily resurrection</a:t>
            </a:r>
          </a:p>
          <a:p>
            <a:pPr marL="0" indent="0" algn="ctr">
              <a:spcBef>
                <a:spcPts val="600"/>
              </a:spcBef>
              <a:buNone/>
            </a:pPr>
            <a:r>
              <a:rPr lang="en-US" sz="3200" dirty="0"/>
              <a:t>All has been fulfilled</a:t>
            </a:r>
          </a:p>
          <a:p>
            <a:pPr marL="0" indent="0" algn="ctr">
              <a:spcBef>
                <a:spcPts val="600"/>
              </a:spcBef>
              <a:buNone/>
            </a:pPr>
            <a:r>
              <a:rPr lang="en-US" sz="3200" dirty="0"/>
              <a:t>Souls don’t go to Hades</a:t>
            </a:r>
          </a:p>
          <a:p>
            <a:pPr marL="0" indent="0" algn="ctr">
              <a:spcBef>
                <a:spcPts val="600"/>
              </a:spcBef>
              <a:buNone/>
            </a:pPr>
            <a:r>
              <a:rPr lang="en-US" sz="3200" dirty="0"/>
              <a:t>Mosaic Law continued after the cross</a:t>
            </a:r>
          </a:p>
          <a:p>
            <a:pPr marL="0" indent="0" algn="ctr">
              <a:spcBef>
                <a:spcPts val="600"/>
              </a:spcBef>
              <a:buNone/>
            </a:pPr>
            <a:r>
              <a:rPr lang="en-US" sz="3200" dirty="0"/>
              <a:t>The Pentecost church was incomplete</a:t>
            </a:r>
          </a:p>
          <a:p>
            <a:pPr marL="0" indent="0" algn="ctr">
              <a:spcBef>
                <a:spcPts val="600"/>
              </a:spcBef>
              <a:buNone/>
            </a:pPr>
            <a:r>
              <a:rPr lang="en-US" sz="3200" dirty="0"/>
              <a:t>Jews and Gentiles remained separate</a:t>
            </a:r>
          </a:p>
          <a:p>
            <a:pPr marL="0" indent="0" algn="ctr">
              <a:spcBef>
                <a:spcPts val="600"/>
              </a:spcBef>
              <a:buNone/>
            </a:pPr>
            <a:r>
              <a:rPr lang="en-US" sz="3200" dirty="0"/>
              <a:t>Eternal salvation came in AD 70 </a:t>
            </a:r>
          </a:p>
          <a:p>
            <a:pPr marL="0" indent="0" algn="ctr">
              <a:spcBef>
                <a:spcPts val="600"/>
              </a:spcBef>
              <a:buNone/>
            </a:pPr>
            <a:r>
              <a:rPr lang="en-US" sz="3200" dirty="0"/>
              <a:t>The “white throne” judgment also</a:t>
            </a:r>
          </a:p>
        </p:txBody>
      </p:sp>
    </p:spTree>
    <p:extLst>
      <p:ext uri="{BB962C8B-B14F-4D97-AF65-F5344CB8AC3E}">
        <p14:creationId xmlns:p14="http://schemas.microsoft.com/office/powerpoint/2010/main" val="421347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17076"/>
            <a:ext cx="8184630" cy="4240924"/>
          </a:xfrm>
        </p:spPr>
        <p:txBody>
          <a:bodyPr anchor="t">
            <a:noAutofit/>
          </a:bodyPr>
          <a:lstStyle/>
          <a:p>
            <a:pPr marL="0" indent="0" algn="ctr">
              <a:spcBef>
                <a:spcPts val="0"/>
              </a:spcBef>
              <a:spcAft>
                <a:spcPts val="0"/>
              </a:spcAft>
              <a:buNone/>
            </a:pPr>
            <a:r>
              <a:rPr lang="en-US" sz="4400" dirty="0"/>
              <a:t>“At hand” </a:t>
            </a:r>
          </a:p>
          <a:p>
            <a:pPr marL="0" indent="0" algn="ctr">
              <a:spcBef>
                <a:spcPts val="0"/>
              </a:spcBef>
              <a:spcAft>
                <a:spcPts val="1800"/>
              </a:spcAft>
              <a:buNone/>
            </a:pPr>
            <a:r>
              <a:rPr lang="en-US" sz="3200" dirty="0"/>
              <a:t>Gr. </a:t>
            </a:r>
            <a:r>
              <a:rPr lang="en-US" sz="3200" i="1" dirty="0" err="1"/>
              <a:t>eggus</a:t>
            </a:r>
            <a:r>
              <a:rPr lang="en-US" sz="3200" i="1" dirty="0"/>
              <a:t>, </a:t>
            </a:r>
            <a:r>
              <a:rPr lang="en-US" sz="3200" dirty="0"/>
              <a:t>“near” (place or time)</a:t>
            </a:r>
            <a:endParaRPr lang="en-US" sz="4400" dirty="0"/>
          </a:p>
          <a:p>
            <a:pPr marL="0" indent="0" algn="ctr">
              <a:spcBef>
                <a:spcPts val="0"/>
              </a:spcBef>
              <a:spcAft>
                <a:spcPts val="1200"/>
              </a:spcAft>
              <a:buNone/>
            </a:pPr>
            <a:r>
              <a:rPr lang="en-US" sz="2800" dirty="0"/>
              <a:t>Kingdom “at hand” (Matt. 3:2; 4:17; 10:7)</a:t>
            </a:r>
          </a:p>
          <a:p>
            <a:pPr marL="0" indent="0" algn="ctr">
              <a:spcBef>
                <a:spcPts val="0"/>
              </a:spcBef>
              <a:spcAft>
                <a:spcPts val="1200"/>
              </a:spcAft>
              <a:buNone/>
            </a:pPr>
            <a:r>
              <a:rPr lang="en-US" sz="2800" dirty="0"/>
              <a:t>“The time is fulfilled, and the kingdom of God is at hand. Repent, and believe in the gospel” (Mark 1:15)</a:t>
            </a:r>
          </a:p>
          <a:p>
            <a:pPr marL="0" indent="0" algn="ctr">
              <a:spcBef>
                <a:spcPts val="0"/>
              </a:spcBef>
              <a:buNone/>
            </a:pPr>
            <a:r>
              <a:rPr lang="en-US" sz="2800" dirty="0"/>
              <a:t>“The kingdom of God has come near to you” (Luke 10:9-11)</a:t>
            </a:r>
            <a:endParaRPr lang="en-US" sz="3200" dirty="0"/>
          </a:p>
          <a:p>
            <a:pPr marL="0" indent="0" algn="ctr">
              <a:lnSpc>
                <a:spcPct val="80000"/>
              </a:lnSpc>
              <a:spcBef>
                <a:spcPts val="0"/>
              </a:spcBef>
              <a:spcAft>
                <a:spcPts val="900"/>
              </a:spcAft>
              <a:buNone/>
            </a:pPr>
            <a:endParaRPr lang="en-US" sz="3600" dirty="0"/>
          </a:p>
          <a:p>
            <a:pPr marL="0" indent="0" algn="ctr">
              <a:spcBef>
                <a:spcPts val="0"/>
              </a:spcBef>
              <a:buNone/>
            </a:pPr>
            <a:endParaRPr lang="en-US" sz="3200" dirty="0"/>
          </a:p>
        </p:txBody>
      </p:sp>
    </p:spTree>
    <p:extLst>
      <p:ext uri="{BB962C8B-B14F-4D97-AF65-F5344CB8AC3E}">
        <p14:creationId xmlns:p14="http://schemas.microsoft.com/office/powerpoint/2010/main" val="92138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17076"/>
            <a:ext cx="8184630" cy="4240924"/>
          </a:xfrm>
        </p:spPr>
        <p:txBody>
          <a:bodyPr anchor="t">
            <a:noAutofit/>
          </a:bodyPr>
          <a:lstStyle/>
          <a:p>
            <a:pPr marL="0" indent="0" algn="ctr">
              <a:spcBef>
                <a:spcPts val="0"/>
              </a:spcBef>
              <a:spcAft>
                <a:spcPts val="1800"/>
              </a:spcAft>
              <a:buNone/>
            </a:pPr>
            <a:r>
              <a:rPr lang="en-US" sz="4400" dirty="0"/>
              <a:t>“At hand” </a:t>
            </a:r>
          </a:p>
          <a:p>
            <a:pPr marL="0" indent="0" algn="ctr">
              <a:spcBef>
                <a:spcPts val="0"/>
              </a:spcBef>
              <a:spcAft>
                <a:spcPts val="1200"/>
              </a:spcAft>
              <a:buNone/>
            </a:pPr>
            <a:r>
              <a:rPr lang="en-US" sz="2800" dirty="0"/>
              <a:t>“The coming of the Lord is at hand” (Jas. 5:8)</a:t>
            </a:r>
          </a:p>
          <a:p>
            <a:pPr marL="0" indent="0" algn="ctr">
              <a:spcBef>
                <a:spcPts val="0"/>
              </a:spcBef>
              <a:buNone/>
            </a:pPr>
            <a:r>
              <a:rPr lang="en-US" sz="2800" dirty="0"/>
              <a:t>“End of all things is at hand” (1 Pet. 4:7)</a:t>
            </a:r>
          </a:p>
          <a:p>
            <a:pPr marL="0" indent="0" algn="ctr">
              <a:spcBef>
                <a:spcPts val="0"/>
              </a:spcBef>
              <a:spcAft>
                <a:spcPts val="1800"/>
              </a:spcAft>
              <a:buNone/>
            </a:pPr>
            <a:r>
              <a:rPr lang="en-US" sz="2800" dirty="0"/>
              <a:t>“The time is at hand [</a:t>
            </a:r>
            <a:r>
              <a:rPr lang="en-US" sz="2800" i="1" dirty="0" err="1"/>
              <a:t>eggizō</a:t>
            </a:r>
            <a:r>
              <a:rPr lang="en-US" sz="2800" dirty="0"/>
              <a:t>]” (Rev. 1:3; 22:10)</a:t>
            </a:r>
          </a:p>
          <a:p>
            <a:pPr marL="0" indent="0" algn="ctr">
              <a:spcBef>
                <a:spcPts val="0"/>
              </a:spcBef>
              <a:buNone/>
            </a:pPr>
            <a:r>
              <a:rPr lang="en-US" sz="2800" dirty="0"/>
              <a:t>ASSUMPTION: If “near” meant imminence of Pentecost, it always infers a similar imminence.</a:t>
            </a:r>
            <a:endParaRPr lang="en-US" sz="3200" dirty="0"/>
          </a:p>
          <a:p>
            <a:pPr marL="0" indent="0" algn="ctr">
              <a:lnSpc>
                <a:spcPct val="80000"/>
              </a:lnSpc>
              <a:spcBef>
                <a:spcPts val="0"/>
              </a:spcBef>
              <a:spcAft>
                <a:spcPts val="900"/>
              </a:spcAft>
              <a:buNone/>
            </a:pPr>
            <a:endParaRPr lang="en-US" sz="3600" dirty="0"/>
          </a:p>
          <a:p>
            <a:pPr marL="0" indent="0" algn="ctr">
              <a:spcBef>
                <a:spcPts val="0"/>
              </a:spcBef>
              <a:buNone/>
            </a:pPr>
            <a:endParaRPr lang="en-US" sz="3200" dirty="0"/>
          </a:p>
        </p:txBody>
      </p:sp>
    </p:spTree>
    <p:extLst>
      <p:ext uri="{BB962C8B-B14F-4D97-AF65-F5344CB8AC3E}">
        <p14:creationId xmlns:p14="http://schemas.microsoft.com/office/powerpoint/2010/main" val="35308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17076"/>
            <a:ext cx="8184630" cy="4240924"/>
          </a:xfrm>
        </p:spPr>
        <p:txBody>
          <a:bodyPr anchor="t">
            <a:noAutofit/>
          </a:bodyPr>
          <a:lstStyle/>
          <a:p>
            <a:pPr marL="0" indent="0" algn="ctr">
              <a:spcBef>
                <a:spcPts val="0"/>
              </a:spcBef>
              <a:spcAft>
                <a:spcPts val="1800"/>
              </a:spcAft>
              <a:buNone/>
            </a:pPr>
            <a:r>
              <a:rPr lang="en-US" sz="4400" dirty="0"/>
              <a:t>“At hand” </a:t>
            </a:r>
          </a:p>
          <a:p>
            <a:pPr marL="0" indent="0" algn="ctr">
              <a:lnSpc>
                <a:spcPct val="90000"/>
              </a:lnSpc>
              <a:spcBef>
                <a:spcPts val="0"/>
              </a:spcBef>
              <a:buNone/>
            </a:pPr>
            <a:r>
              <a:rPr lang="en-US" sz="2800" dirty="0"/>
              <a:t>FURTHER ASSUMPTION: If it always infers similar imminence it can apply to less direct texts.</a:t>
            </a:r>
          </a:p>
          <a:p>
            <a:pPr marL="0" indent="0" algn="ctr">
              <a:lnSpc>
                <a:spcPct val="90000"/>
              </a:lnSpc>
              <a:spcBef>
                <a:spcPts val="0"/>
              </a:spcBef>
              <a:buNone/>
            </a:pPr>
            <a:r>
              <a:rPr lang="en-US" sz="2800" dirty="0"/>
              <a:t>“The night is far spent, the day is at hand. Therefore let us cast off the works of darkness, and let us put on the armor of light” (Rom. 13:12).</a:t>
            </a:r>
          </a:p>
          <a:p>
            <a:pPr marL="0" indent="0" algn="ctr">
              <a:lnSpc>
                <a:spcPct val="90000"/>
              </a:lnSpc>
              <a:spcBef>
                <a:spcPts val="0"/>
              </a:spcBef>
              <a:buNone/>
            </a:pPr>
            <a:r>
              <a:rPr lang="en-US" sz="2800" dirty="0"/>
              <a:t>“Exhorting one another, and so much the more as you see the Day approaching” (Heb. 10:25; cf. 4:1-11).</a:t>
            </a:r>
          </a:p>
          <a:p>
            <a:pPr marL="0" indent="0" algn="ctr">
              <a:spcBef>
                <a:spcPts val="0"/>
              </a:spcBef>
              <a:buNone/>
            </a:pPr>
            <a:endParaRPr lang="en-US" sz="3200" dirty="0"/>
          </a:p>
          <a:p>
            <a:pPr marL="0" indent="0" algn="ctr">
              <a:lnSpc>
                <a:spcPct val="80000"/>
              </a:lnSpc>
              <a:spcBef>
                <a:spcPts val="0"/>
              </a:spcBef>
              <a:spcAft>
                <a:spcPts val="900"/>
              </a:spcAft>
              <a:buNone/>
            </a:pPr>
            <a:endParaRPr lang="en-US" sz="3600" dirty="0"/>
          </a:p>
          <a:p>
            <a:pPr marL="0" indent="0" algn="ctr">
              <a:spcBef>
                <a:spcPts val="0"/>
              </a:spcBef>
              <a:buNone/>
            </a:pPr>
            <a:endParaRPr lang="en-US" sz="3200" dirty="0"/>
          </a:p>
        </p:txBody>
      </p:sp>
    </p:spTree>
    <p:extLst>
      <p:ext uri="{BB962C8B-B14F-4D97-AF65-F5344CB8AC3E}">
        <p14:creationId xmlns:p14="http://schemas.microsoft.com/office/powerpoint/2010/main" val="75307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17076"/>
            <a:ext cx="8184630" cy="4240924"/>
          </a:xfrm>
        </p:spPr>
        <p:txBody>
          <a:bodyPr anchor="t">
            <a:noAutofit/>
          </a:bodyPr>
          <a:lstStyle/>
          <a:p>
            <a:pPr marL="0" indent="0" algn="ctr">
              <a:spcBef>
                <a:spcPts val="0"/>
              </a:spcBef>
              <a:spcAft>
                <a:spcPts val="1800"/>
              </a:spcAft>
              <a:buNone/>
            </a:pPr>
            <a:r>
              <a:rPr lang="en-US" sz="4400" dirty="0"/>
              <a:t>“At hand” </a:t>
            </a:r>
          </a:p>
          <a:p>
            <a:pPr marL="0" indent="0" algn="ctr">
              <a:spcBef>
                <a:spcPts val="0"/>
              </a:spcBef>
              <a:spcAft>
                <a:spcPts val="1200"/>
              </a:spcAft>
              <a:buNone/>
            </a:pPr>
            <a:r>
              <a:rPr lang="en-US" sz="2800" dirty="0"/>
              <a:t>IGNORES texts that don’t work with this assumption. </a:t>
            </a:r>
          </a:p>
          <a:p>
            <a:pPr marL="0" indent="0" algn="ctr">
              <a:spcBef>
                <a:spcPts val="0"/>
              </a:spcBef>
              <a:spcAft>
                <a:spcPts val="1200"/>
              </a:spcAft>
              <a:buNone/>
            </a:pPr>
            <a:r>
              <a:rPr lang="en-US" sz="2800" dirty="0"/>
              <a:t>“Let your moderation be known unto all men. The Lord is at hand [</a:t>
            </a:r>
            <a:r>
              <a:rPr lang="en-US" sz="2800" i="1" dirty="0" err="1"/>
              <a:t>eggizō</a:t>
            </a:r>
            <a:r>
              <a:rPr lang="en-US" sz="2800" dirty="0"/>
              <a:t>]” (Phil. 4:5).</a:t>
            </a:r>
          </a:p>
          <a:p>
            <a:pPr marL="0" indent="0" algn="ctr">
              <a:spcBef>
                <a:spcPts val="0"/>
              </a:spcBef>
              <a:buNone/>
            </a:pPr>
            <a:r>
              <a:rPr lang="en-US" sz="2800" dirty="0"/>
              <a:t>“Draw near to God and He will draw near to you.” (Jas. 4:8).</a:t>
            </a:r>
          </a:p>
          <a:p>
            <a:pPr marL="0" indent="0" algn="ctr">
              <a:spcBef>
                <a:spcPts val="0"/>
              </a:spcBef>
              <a:buNone/>
            </a:pPr>
            <a:endParaRPr lang="en-US" sz="3200" dirty="0"/>
          </a:p>
          <a:p>
            <a:pPr marL="0" indent="0" algn="ctr">
              <a:lnSpc>
                <a:spcPct val="80000"/>
              </a:lnSpc>
              <a:spcBef>
                <a:spcPts val="0"/>
              </a:spcBef>
              <a:spcAft>
                <a:spcPts val="900"/>
              </a:spcAft>
              <a:buNone/>
            </a:pPr>
            <a:endParaRPr lang="en-US" sz="3600" dirty="0"/>
          </a:p>
          <a:p>
            <a:pPr marL="0" indent="0" algn="ctr">
              <a:spcBef>
                <a:spcPts val="0"/>
              </a:spcBef>
              <a:buNone/>
            </a:pPr>
            <a:endParaRPr lang="en-US" sz="3200" dirty="0"/>
          </a:p>
        </p:txBody>
      </p:sp>
    </p:spTree>
    <p:extLst>
      <p:ext uri="{BB962C8B-B14F-4D97-AF65-F5344CB8AC3E}">
        <p14:creationId xmlns:p14="http://schemas.microsoft.com/office/powerpoint/2010/main" val="413501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17076"/>
            <a:ext cx="8184630" cy="4240924"/>
          </a:xfrm>
        </p:spPr>
        <p:txBody>
          <a:bodyPr anchor="t">
            <a:noAutofit/>
          </a:bodyPr>
          <a:lstStyle/>
          <a:p>
            <a:pPr marL="0" indent="0" algn="ctr">
              <a:spcBef>
                <a:spcPts val="0"/>
              </a:spcBef>
              <a:spcAft>
                <a:spcPts val="1800"/>
              </a:spcAft>
              <a:buNone/>
            </a:pPr>
            <a:r>
              <a:rPr lang="en-US" sz="4400" dirty="0"/>
              <a:t>“At hand” </a:t>
            </a:r>
          </a:p>
          <a:p>
            <a:pPr marL="0" indent="0" algn="ctr">
              <a:spcBef>
                <a:spcPts val="0"/>
              </a:spcBef>
              <a:spcAft>
                <a:spcPts val="1200"/>
              </a:spcAft>
              <a:buNone/>
            </a:pPr>
            <a:r>
              <a:rPr lang="en-US" sz="2800" dirty="0"/>
              <a:t>IGNORES texts that express longer time periods. </a:t>
            </a:r>
          </a:p>
          <a:p>
            <a:pPr marL="0" indent="0" algn="ctr">
              <a:spcBef>
                <a:spcPts val="0"/>
              </a:spcBef>
              <a:spcAft>
                <a:spcPts val="1200"/>
              </a:spcAft>
              <a:buNone/>
            </a:pPr>
            <a:r>
              <a:rPr lang="en-US" sz="2800" dirty="0"/>
              <a:t>Greek OT Zephaniah 1:7—40-700 years</a:t>
            </a:r>
          </a:p>
          <a:p>
            <a:pPr marL="0" indent="0" algn="ctr">
              <a:spcBef>
                <a:spcPts val="0"/>
              </a:spcBef>
              <a:spcAft>
                <a:spcPts val="1200"/>
              </a:spcAft>
              <a:buNone/>
            </a:pPr>
            <a:r>
              <a:rPr lang="en-US" sz="2800" dirty="0"/>
              <a:t>Isaiah 13:6—200 years</a:t>
            </a:r>
          </a:p>
          <a:p>
            <a:pPr marL="0" indent="0" algn="ctr">
              <a:spcBef>
                <a:spcPts val="0"/>
              </a:spcBef>
              <a:spcAft>
                <a:spcPts val="1200"/>
              </a:spcAft>
              <a:buNone/>
            </a:pPr>
            <a:r>
              <a:rPr lang="en-US" sz="2800" dirty="0"/>
              <a:t>Joel 1:15; 2:1—200-700 years</a:t>
            </a:r>
          </a:p>
          <a:p>
            <a:pPr marL="0" indent="0" algn="ctr">
              <a:spcBef>
                <a:spcPts val="0"/>
              </a:spcBef>
              <a:spcAft>
                <a:spcPts val="1200"/>
              </a:spcAft>
              <a:buNone/>
            </a:pPr>
            <a:r>
              <a:rPr lang="en-US" sz="2800" dirty="0"/>
              <a:t>Deuteronomy 32:35—Unspecified-1400 years!</a:t>
            </a:r>
          </a:p>
          <a:p>
            <a:pPr marL="0" indent="0" algn="ctr">
              <a:spcBef>
                <a:spcPts val="0"/>
              </a:spcBef>
              <a:buNone/>
            </a:pPr>
            <a:endParaRPr lang="en-US" sz="3200" dirty="0"/>
          </a:p>
          <a:p>
            <a:pPr marL="0" indent="0" algn="ctr">
              <a:lnSpc>
                <a:spcPct val="80000"/>
              </a:lnSpc>
              <a:spcBef>
                <a:spcPts val="0"/>
              </a:spcBef>
              <a:spcAft>
                <a:spcPts val="900"/>
              </a:spcAft>
              <a:buNone/>
            </a:pPr>
            <a:endParaRPr lang="en-US" sz="3600" dirty="0"/>
          </a:p>
          <a:p>
            <a:pPr marL="0" indent="0" algn="ctr">
              <a:spcBef>
                <a:spcPts val="0"/>
              </a:spcBef>
              <a:buNone/>
            </a:pPr>
            <a:endParaRPr lang="en-US" sz="3200" dirty="0"/>
          </a:p>
        </p:txBody>
      </p:sp>
    </p:spTree>
    <p:extLst>
      <p:ext uri="{BB962C8B-B14F-4D97-AF65-F5344CB8AC3E}">
        <p14:creationId xmlns:p14="http://schemas.microsoft.com/office/powerpoint/2010/main" val="36073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709447" y="2617076"/>
            <a:ext cx="7662043" cy="4240924"/>
          </a:xfrm>
        </p:spPr>
        <p:txBody>
          <a:bodyPr anchor="t">
            <a:noAutofit/>
          </a:bodyPr>
          <a:lstStyle/>
          <a:p>
            <a:pPr marL="0" indent="0" algn="ctr">
              <a:spcBef>
                <a:spcPts val="0"/>
              </a:spcBef>
              <a:spcAft>
                <a:spcPts val="1800"/>
              </a:spcAft>
              <a:buNone/>
            </a:pPr>
            <a:r>
              <a:rPr lang="en-US" sz="4400" dirty="0"/>
              <a:t>“At hand” </a:t>
            </a:r>
          </a:p>
          <a:p>
            <a:pPr marL="0" indent="0" algn="ctr">
              <a:spcBef>
                <a:spcPts val="0"/>
              </a:spcBef>
              <a:spcAft>
                <a:spcPts val="1200"/>
              </a:spcAft>
              <a:buNone/>
            </a:pPr>
            <a:r>
              <a:rPr lang="en-US" sz="3600" i="1" dirty="0"/>
              <a:t>A narrow interpretation of </a:t>
            </a:r>
            <a:r>
              <a:rPr lang="en-US" sz="3600" i="1" dirty="0" err="1"/>
              <a:t>eggus</a:t>
            </a:r>
            <a:r>
              <a:rPr lang="en-US" sz="3600" i="1" dirty="0"/>
              <a:t> assumes what it attempts to prove, applies a subjective limitation where Scripture has not, and ignores general usage of the word.</a:t>
            </a:r>
          </a:p>
          <a:p>
            <a:pPr marL="0" indent="0" algn="ctr">
              <a:spcBef>
                <a:spcPts val="0"/>
              </a:spcBef>
              <a:buNone/>
            </a:pPr>
            <a:endParaRPr lang="en-US" sz="3200" dirty="0"/>
          </a:p>
          <a:p>
            <a:pPr marL="0" indent="0" algn="ctr">
              <a:lnSpc>
                <a:spcPct val="80000"/>
              </a:lnSpc>
              <a:spcBef>
                <a:spcPts val="0"/>
              </a:spcBef>
              <a:spcAft>
                <a:spcPts val="900"/>
              </a:spcAft>
              <a:buNone/>
            </a:pPr>
            <a:endParaRPr lang="en-US" sz="3600" dirty="0"/>
          </a:p>
          <a:p>
            <a:pPr marL="0" indent="0" algn="ctr">
              <a:spcBef>
                <a:spcPts val="0"/>
              </a:spcBef>
              <a:buNone/>
            </a:pPr>
            <a:endParaRPr lang="en-US" sz="3200" dirty="0"/>
          </a:p>
        </p:txBody>
      </p:sp>
    </p:spTree>
    <p:extLst>
      <p:ext uri="{BB962C8B-B14F-4D97-AF65-F5344CB8AC3E}">
        <p14:creationId xmlns:p14="http://schemas.microsoft.com/office/powerpoint/2010/main" val="154914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6" name="Content Placeholder 2">
            <a:extLst>
              <a:ext uri="{FF2B5EF4-FFF2-40B4-BE49-F238E27FC236}">
                <a16:creationId xmlns:a16="http://schemas.microsoft.com/office/drawing/2014/main" id="{C2E01064-DDC1-1B47-A483-5C9030AC826A}"/>
              </a:ext>
            </a:extLst>
          </p:cNvPr>
          <p:cNvSpPr>
            <a:spLocks noGrp="1"/>
          </p:cNvSpPr>
          <p:nvPr>
            <p:ph idx="1"/>
          </p:nvPr>
        </p:nvSpPr>
        <p:spPr>
          <a:xfrm>
            <a:off x="464695" y="2758190"/>
            <a:ext cx="8184630" cy="3915326"/>
          </a:xfrm>
        </p:spPr>
        <p:txBody>
          <a:bodyPr anchor="t">
            <a:noAutofit/>
          </a:bodyPr>
          <a:lstStyle/>
          <a:p>
            <a:pPr marL="0" indent="0" algn="ctr">
              <a:buNone/>
            </a:pPr>
            <a:r>
              <a:rPr lang="en-US" dirty="0"/>
              <a:t>Douglas Wilkinson</a:t>
            </a:r>
          </a:p>
          <a:p>
            <a:pPr marL="0" indent="0" algn="ctr">
              <a:lnSpc>
                <a:spcPct val="90000"/>
              </a:lnSpc>
              <a:buNone/>
            </a:pPr>
            <a:r>
              <a:rPr lang="en-US" sz="2800" dirty="0"/>
              <a:t>“The New Testament records more than 350 direct and indirect references to the timing of the Second Coming of Christ. None of them claims to narrow the window to a single day or hour. But every indication was that it would happen to the generation who saw Christ walk the earth.” </a:t>
            </a:r>
          </a:p>
          <a:p>
            <a:pPr marL="0" indent="0" algn="r">
              <a:lnSpc>
                <a:spcPct val="90000"/>
              </a:lnSpc>
              <a:spcBef>
                <a:spcPts val="600"/>
              </a:spcBef>
              <a:buNone/>
            </a:pPr>
            <a:r>
              <a:rPr lang="en-US" sz="2400" i="1" dirty="0"/>
              <a:t>Preterist Time Statements, </a:t>
            </a:r>
            <a:r>
              <a:rPr lang="en-US" sz="2400" dirty="0"/>
              <a:t>CreateSpace Independent Publishing Platform, 2014</a:t>
            </a:r>
            <a:endParaRPr lang="en-US" sz="2400" i="1" dirty="0"/>
          </a:p>
        </p:txBody>
      </p:sp>
    </p:spTree>
    <p:extLst>
      <p:ext uri="{BB962C8B-B14F-4D97-AF65-F5344CB8AC3E}">
        <p14:creationId xmlns:p14="http://schemas.microsoft.com/office/powerpoint/2010/main" val="364668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TIME STATEMENTS</a:t>
            </a:r>
            <a:endParaRPr lang="en-US" sz="3200" dirty="0"/>
          </a:p>
        </p:txBody>
      </p:sp>
      <p:sp>
        <p:nvSpPr>
          <p:cNvPr id="6" name="Content Placeholder 2">
            <a:extLst>
              <a:ext uri="{FF2B5EF4-FFF2-40B4-BE49-F238E27FC236}">
                <a16:creationId xmlns:a16="http://schemas.microsoft.com/office/drawing/2014/main" id="{C2E01064-DDC1-1B47-A483-5C9030AC826A}"/>
              </a:ext>
            </a:extLst>
          </p:cNvPr>
          <p:cNvSpPr>
            <a:spLocks noGrp="1"/>
          </p:cNvSpPr>
          <p:nvPr>
            <p:ph idx="1"/>
          </p:nvPr>
        </p:nvSpPr>
        <p:spPr>
          <a:xfrm>
            <a:off x="464695" y="2758190"/>
            <a:ext cx="8184630" cy="3915326"/>
          </a:xfrm>
        </p:spPr>
        <p:txBody>
          <a:bodyPr anchor="t">
            <a:noAutofit/>
          </a:bodyPr>
          <a:lstStyle/>
          <a:p>
            <a:pPr marL="0" indent="0" algn="ctr">
              <a:buNone/>
            </a:pPr>
            <a:r>
              <a:rPr lang="en-US" sz="3600" dirty="0"/>
              <a:t>These are all similar to the examples we have noted.</a:t>
            </a:r>
          </a:p>
          <a:p>
            <a:pPr marL="0" indent="0" algn="ctr">
              <a:buNone/>
            </a:pPr>
            <a:r>
              <a:rPr lang="en-US" sz="3600" dirty="0"/>
              <a:t>They all presume subjectively narrow interpretations </a:t>
            </a:r>
            <a:r>
              <a:rPr lang="en-US" sz="3600"/>
              <a:t>the texts </a:t>
            </a:r>
            <a:r>
              <a:rPr lang="en-US" sz="3600" dirty="0"/>
              <a:t>don’t demand.</a:t>
            </a:r>
          </a:p>
          <a:p>
            <a:pPr marL="0" indent="0" algn="ctr">
              <a:buNone/>
            </a:pPr>
            <a:r>
              <a:rPr lang="en-US" sz="3600" dirty="0"/>
              <a:t>They all assume what they attempt to prove.</a:t>
            </a:r>
            <a:endParaRPr lang="en-US" sz="2000" dirty="0"/>
          </a:p>
        </p:txBody>
      </p:sp>
    </p:spTree>
    <p:extLst>
      <p:ext uri="{BB962C8B-B14F-4D97-AF65-F5344CB8AC3E}">
        <p14:creationId xmlns:p14="http://schemas.microsoft.com/office/powerpoint/2010/main" val="392583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ourt">
            <a:extLst>
              <a:ext uri="{FF2B5EF4-FFF2-40B4-BE49-F238E27FC236}">
                <a16:creationId xmlns:a16="http://schemas.microsoft.com/office/drawing/2014/main" id="{B39A69E7-01DC-CF44-A035-DA9C4A797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582780"/>
            <a:ext cx="8184630" cy="3813812"/>
          </a:xfrm>
        </p:spPr>
        <p:txBody>
          <a:bodyPr anchor="ctr">
            <a:normAutofit/>
          </a:bodyPr>
          <a:lstStyle/>
          <a:p>
            <a:pPr marL="0" indent="0" algn="ctr">
              <a:lnSpc>
                <a:spcPct val="90000"/>
              </a:lnSpc>
              <a:spcBef>
                <a:spcPts val="0"/>
              </a:spcBef>
              <a:buNone/>
            </a:pPr>
            <a:r>
              <a:rPr lang="en-US" sz="3600" dirty="0"/>
              <a:t>1. Narrow interpretations of ALL time statements</a:t>
            </a:r>
          </a:p>
          <a:p>
            <a:pPr marL="0" indent="0" algn="ctr">
              <a:lnSpc>
                <a:spcPct val="90000"/>
              </a:lnSpc>
              <a:spcBef>
                <a:spcPts val="0"/>
              </a:spcBef>
              <a:buNone/>
            </a:pPr>
            <a:r>
              <a:rPr lang="en-US" sz="3600" dirty="0"/>
              <a:t>2. Figurative interpretations of ALL apocalyptic language</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spTree>
    <p:extLst>
      <p:ext uri="{BB962C8B-B14F-4D97-AF65-F5344CB8AC3E}">
        <p14:creationId xmlns:p14="http://schemas.microsoft.com/office/powerpoint/2010/main" val="36162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582779"/>
            <a:ext cx="8184630" cy="4275221"/>
          </a:xfrm>
        </p:spPr>
        <p:txBody>
          <a:bodyPr anchor="ctr">
            <a:normAutofit/>
          </a:bodyPr>
          <a:lstStyle/>
          <a:p>
            <a:pPr marL="0" indent="0" algn="ctr">
              <a:spcBef>
                <a:spcPts val="0"/>
              </a:spcBef>
              <a:spcAft>
                <a:spcPts val="1800"/>
              </a:spcAft>
              <a:buNone/>
            </a:pPr>
            <a:r>
              <a:rPr lang="en-US" dirty="0"/>
              <a:t>Apocalyptic</a:t>
            </a:r>
          </a:p>
          <a:p>
            <a:pPr marL="0" indent="0" algn="ctr">
              <a:spcBef>
                <a:spcPts val="0"/>
              </a:spcBef>
              <a:spcAft>
                <a:spcPts val="1200"/>
              </a:spcAft>
              <a:buNone/>
            </a:pPr>
            <a:r>
              <a:rPr lang="en-US" sz="3200" dirty="0"/>
              <a:t>“Describing or prophesying the complete destruction of the world; resembling the end of the world; momentous or catastrophic; of or resembling the biblical Apocalypse [i.e. the Book of Revelation]”</a:t>
            </a:r>
          </a:p>
          <a:p>
            <a:pPr marL="0" indent="0" algn="r">
              <a:spcBef>
                <a:spcPts val="0"/>
              </a:spcBef>
              <a:buNone/>
            </a:pPr>
            <a:r>
              <a:rPr lang="en-US" sz="2800" i="1" dirty="0"/>
              <a:t>New Oxford American Dictionary</a:t>
            </a:r>
          </a:p>
        </p:txBody>
      </p:sp>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Tree>
    <p:extLst>
      <p:ext uri="{BB962C8B-B14F-4D97-AF65-F5344CB8AC3E}">
        <p14:creationId xmlns:p14="http://schemas.microsoft.com/office/powerpoint/2010/main" val="211389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lnSpc>
                <a:spcPct val="80000"/>
              </a:lnSpc>
            </a:pPr>
            <a:r>
              <a:rPr lang="en-US" sz="7200" dirty="0"/>
              <a:t>Imagine a doctrine that teaches. . .</a:t>
            </a:r>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3593432"/>
            <a:ext cx="8184630" cy="3048000"/>
          </a:xfrm>
        </p:spPr>
        <p:txBody>
          <a:bodyPr numCol="2" anchor="t">
            <a:normAutofit lnSpcReduction="10000"/>
          </a:bodyPr>
          <a:lstStyle/>
          <a:p>
            <a:pPr marL="0" indent="0" algn="ctr">
              <a:buNone/>
            </a:pPr>
            <a:r>
              <a:rPr lang="en-US" sz="3200" dirty="0"/>
              <a:t>No Lord’s Supper</a:t>
            </a:r>
          </a:p>
          <a:p>
            <a:pPr marL="0" indent="0" algn="ctr">
              <a:buNone/>
            </a:pPr>
            <a:r>
              <a:rPr lang="en-US" sz="3200" dirty="0"/>
              <a:t>No baptism</a:t>
            </a:r>
          </a:p>
          <a:p>
            <a:pPr marL="0" indent="0" algn="ctr">
              <a:buNone/>
            </a:pPr>
            <a:r>
              <a:rPr lang="en-US" sz="3200" dirty="0"/>
              <a:t>No promised afterlife</a:t>
            </a:r>
          </a:p>
          <a:p>
            <a:pPr marL="0" indent="0" algn="ctr">
              <a:buNone/>
            </a:pPr>
            <a:r>
              <a:rPr lang="en-US" sz="3200" dirty="0"/>
              <a:t>No hell</a:t>
            </a:r>
          </a:p>
          <a:p>
            <a:pPr marL="0" indent="0" algn="ctr">
              <a:buNone/>
            </a:pPr>
            <a:r>
              <a:rPr lang="en-US" sz="3200" dirty="0"/>
              <a:t>Annihilation </a:t>
            </a:r>
          </a:p>
          <a:p>
            <a:pPr marL="0" indent="0" algn="ctr">
              <a:buNone/>
            </a:pPr>
            <a:r>
              <a:rPr lang="en-US" sz="3200" dirty="0"/>
              <a:t>Church = heaven</a:t>
            </a:r>
          </a:p>
          <a:p>
            <a:pPr marL="0" indent="0" algn="ctr">
              <a:buNone/>
            </a:pPr>
            <a:r>
              <a:rPr lang="en-US" sz="3200" dirty="0"/>
              <a:t>No church</a:t>
            </a:r>
          </a:p>
          <a:p>
            <a:pPr marL="0" indent="0" algn="ctr">
              <a:buNone/>
            </a:pPr>
            <a:r>
              <a:rPr lang="en-US" sz="3200" dirty="0"/>
              <a:t>Ecumenicalism</a:t>
            </a:r>
          </a:p>
          <a:p>
            <a:pPr marL="0" indent="0" algn="ctr">
              <a:buNone/>
            </a:pPr>
            <a:r>
              <a:rPr lang="en-US" sz="3200" dirty="0"/>
              <a:t>Universalism</a:t>
            </a:r>
          </a:p>
          <a:p>
            <a:pPr marL="0" indent="0" algn="ctr">
              <a:buNone/>
            </a:pPr>
            <a:r>
              <a:rPr lang="en-US" sz="3200" dirty="0"/>
              <a:t>Gnosticism</a:t>
            </a:r>
          </a:p>
        </p:txBody>
      </p:sp>
      <p:sp>
        <p:nvSpPr>
          <p:cNvPr id="4" name="Content Placeholder 2">
            <a:extLst>
              <a:ext uri="{FF2B5EF4-FFF2-40B4-BE49-F238E27FC236}">
                <a16:creationId xmlns:a16="http://schemas.microsoft.com/office/drawing/2014/main" id="{97D2F297-B463-DA4A-B4D6-694088D88918}"/>
              </a:ext>
            </a:extLst>
          </p:cNvPr>
          <p:cNvSpPr txBox="1">
            <a:spLocks/>
          </p:cNvSpPr>
          <p:nvPr/>
        </p:nvSpPr>
        <p:spPr>
          <a:xfrm>
            <a:off x="617095" y="2847474"/>
            <a:ext cx="8184630" cy="4162926"/>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Font typeface="Arial"/>
              <a:buNone/>
            </a:pPr>
            <a:r>
              <a:rPr lang="en-US" sz="3600" dirty="0"/>
              <a:t>In it’s most extreme versions. . .</a:t>
            </a:r>
            <a:endParaRPr lang="en-US" sz="3200" dirty="0"/>
          </a:p>
        </p:txBody>
      </p:sp>
    </p:spTree>
    <p:extLst>
      <p:ext uri="{BB962C8B-B14F-4D97-AF65-F5344CB8AC3E}">
        <p14:creationId xmlns:p14="http://schemas.microsoft.com/office/powerpoint/2010/main" val="364199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582780"/>
            <a:ext cx="8184630" cy="3813812"/>
          </a:xfrm>
        </p:spPr>
        <p:txBody>
          <a:bodyPr anchor="ctr">
            <a:normAutofit/>
          </a:bodyPr>
          <a:lstStyle/>
          <a:p>
            <a:pPr marL="0" indent="0" algn="ctr">
              <a:spcBef>
                <a:spcPts val="0"/>
              </a:spcBef>
              <a:spcAft>
                <a:spcPts val="1800"/>
              </a:spcAft>
              <a:buNone/>
            </a:pPr>
            <a:r>
              <a:rPr lang="en-US" dirty="0"/>
              <a:t>Joel 2:30-31</a:t>
            </a:r>
          </a:p>
          <a:p>
            <a:pPr marL="0" indent="0" algn="ctr">
              <a:spcBef>
                <a:spcPts val="0"/>
              </a:spcBef>
              <a:spcAft>
                <a:spcPts val="1200"/>
              </a:spcAft>
              <a:buNone/>
            </a:pPr>
            <a:r>
              <a:rPr lang="en-US" sz="3200" dirty="0"/>
              <a:t>“And I will show wonders in the heavens and in the earth: Blood and fire and pillars of smoke. The sun shall be turned into darkness, And the moon into blood, Before the coming of the great and awesome day of the LORD.”</a:t>
            </a:r>
          </a:p>
        </p:txBody>
      </p:sp>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Tree>
    <p:extLst>
      <p:ext uri="{BB962C8B-B14F-4D97-AF65-F5344CB8AC3E}">
        <p14:creationId xmlns:p14="http://schemas.microsoft.com/office/powerpoint/2010/main" val="115141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758190"/>
            <a:ext cx="8184630" cy="3915326"/>
          </a:xfrm>
        </p:spPr>
        <p:txBody>
          <a:bodyPr anchor="t">
            <a:noAutofit/>
          </a:bodyPr>
          <a:lstStyle/>
          <a:p>
            <a:pPr marL="0" indent="0" algn="ctr">
              <a:buNone/>
            </a:pPr>
            <a:r>
              <a:rPr lang="en-US" dirty="0"/>
              <a:t>Don K. Preston</a:t>
            </a:r>
          </a:p>
          <a:p>
            <a:pPr marL="0" indent="0" algn="ctr">
              <a:lnSpc>
                <a:spcPct val="90000"/>
              </a:lnSpc>
              <a:buNone/>
            </a:pPr>
            <a:r>
              <a:rPr lang="en-US" sz="3000" dirty="0"/>
              <a:t>“The language of the prophets by its very definition is veiled and obscure; it is marked by poetic imagery, license, and exaggeration, and is impressed with hyperbole, metaphors and symbols.  Hence, as between apocalyptic language describing the manner of Christ’s return and . . . ”</a:t>
            </a:r>
            <a:endParaRPr lang="en-US" sz="3000" i="1" dirty="0"/>
          </a:p>
        </p:txBody>
      </p:sp>
    </p:spTree>
    <p:extLst>
      <p:ext uri="{BB962C8B-B14F-4D97-AF65-F5344CB8AC3E}">
        <p14:creationId xmlns:p14="http://schemas.microsoft.com/office/powerpoint/2010/main" val="33152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758190"/>
            <a:ext cx="8184630" cy="3915326"/>
          </a:xfrm>
        </p:spPr>
        <p:txBody>
          <a:bodyPr anchor="t">
            <a:noAutofit/>
          </a:bodyPr>
          <a:lstStyle/>
          <a:p>
            <a:pPr marL="0" indent="0" algn="ctr">
              <a:buNone/>
            </a:pPr>
            <a:r>
              <a:rPr lang="en-US" dirty="0"/>
              <a:t>Don K. Preston</a:t>
            </a:r>
          </a:p>
          <a:p>
            <a:pPr marL="0" indent="0" algn="ctr">
              <a:lnSpc>
                <a:spcPct val="90000"/>
              </a:lnSpc>
              <a:buNone/>
            </a:pPr>
            <a:r>
              <a:rPr lang="en-US" sz="3000" dirty="0"/>
              <a:t>“. . . the plain statements of time given by the Lord and his apostles concerning when it would occur, it is clear that the former must be interpreted in light of the latter and not vice versa. . .”</a:t>
            </a:r>
          </a:p>
        </p:txBody>
      </p:sp>
    </p:spTree>
    <p:extLst>
      <p:ext uri="{BB962C8B-B14F-4D97-AF65-F5344CB8AC3E}">
        <p14:creationId xmlns:p14="http://schemas.microsoft.com/office/powerpoint/2010/main" val="292541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758190"/>
            <a:ext cx="8184630" cy="3915326"/>
          </a:xfrm>
        </p:spPr>
        <p:txBody>
          <a:bodyPr anchor="t">
            <a:noAutofit/>
          </a:bodyPr>
          <a:lstStyle/>
          <a:p>
            <a:pPr marL="0" indent="0" algn="ctr">
              <a:buNone/>
            </a:pPr>
            <a:r>
              <a:rPr lang="en-US" dirty="0"/>
              <a:t>Don K. Preston</a:t>
            </a:r>
          </a:p>
          <a:p>
            <a:pPr marL="0" indent="0" algn="ctr">
              <a:lnSpc>
                <a:spcPct val="90000"/>
              </a:lnSpc>
              <a:buNone/>
            </a:pPr>
            <a:r>
              <a:rPr lang="en-US" sz="3000" dirty="0"/>
              <a:t>“. . . the manner of fulfillment was essentially spiritual, not physical, and that language which on its face appears to describe the dissolution of the chemical elements in a cataclysmic end of time and space . . .”</a:t>
            </a:r>
            <a:endParaRPr lang="en-US" sz="2400" i="1" dirty="0"/>
          </a:p>
        </p:txBody>
      </p:sp>
    </p:spTree>
    <p:extLst>
      <p:ext uri="{BB962C8B-B14F-4D97-AF65-F5344CB8AC3E}">
        <p14:creationId xmlns:p14="http://schemas.microsoft.com/office/powerpoint/2010/main" val="332089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758190"/>
            <a:ext cx="8184630" cy="3915326"/>
          </a:xfrm>
        </p:spPr>
        <p:txBody>
          <a:bodyPr anchor="t">
            <a:noAutofit/>
          </a:bodyPr>
          <a:lstStyle/>
          <a:p>
            <a:pPr marL="0" indent="0" algn="ctr">
              <a:buNone/>
            </a:pPr>
            <a:r>
              <a:rPr lang="en-US" dirty="0"/>
              <a:t>Don K. Preston</a:t>
            </a:r>
          </a:p>
          <a:p>
            <a:pPr marL="0" indent="0" algn="ctr">
              <a:lnSpc>
                <a:spcPct val="90000"/>
              </a:lnSpc>
              <a:buNone/>
            </a:pPr>
            <a:r>
              <a:rPr lang="en-US" sz="3000" dirty="0"/>
              <a:t>“. . . must be  given a figurative construction and interpretation.  This is required, not only because of the confines for fulfillment imposed by statements of time, but by the </a:t>
            </a:r>
            <a:r>
              <a:rPr lang="en-US" sz="3000" i="1" dirty="0" err="1"/>
              <a:t>usus</a:t>
            </a:r>
            <a:r>
              <a:rPr lang="en-US" sz="3000" i="1" dirty="0"/>
              <a:t> </a:t>
            </a:r>
            <a:r>
              <a:rPr lang="en-US" sz="3000" i="1" dirty="0" err="1"/>
              <a:t>loquendi</a:t>
            </a:r>
            <a:r>
              <a:rPr lang="en-US" sz="3000" i="1" dirty="0"/>
              <a:t> </a:t>
            </a:r>
            <a:r>
              <a:rPr lang="en-US" sz="3000" dirty="0"/>
              <a:t>(manner of speech) of the prophets.” </a:t>
            </a:r>
          </a:p>
          <a:p>
            <a:pPr marL="0" indent="0" algn="r">
              <a:lnSpc>
                <a:spcPct val="90000"/>
              </a:lnSpc>
              <a:spcBef>
                <a:spcPts val="600"/>
              </a:spcBef>
              <a:spcAft>
                <a:spcPts val="0"/>
              </a:spcAft>
              <a:buNone/>
            </a:pPr>
            <a:r>
              <a:rPr lang="en-US" sz="2000" dirty="0"/>
              <a:t>“What Is </a:t>
            </a:r>
            <a:r>
              <a:rPr lang="en-US" sz="2000" dirty="0" err="1"/>
              <a:t>Preterism</a:t>
            </a:r>
            <a:r>
              <a:rPr lang="en-US" sz="2000" dirty="0"/>
              <a:t>?” September 18, 2006, https://bible-</a:t>
            </a:r>
            <a:r>
              <a:rPr lang="en-US" sz="2000" dirty="0" err="1"/>
              <a:t>prophecy.com</a:t>
            </a:r>
            <a:r>
              <a:rPr lang="en-US" sz="2000" dirty="0"/>
              <a:t>/articles/2006/09/18/what-is-</a:t>
            </a:r>
            <a:r>
              <a:rPr lang="en-US" sz="2000" dirty="0" err="1"/>
              <a:t>preterism</a:t>
            </a:r>
            <a:r>
              <a:rPr lang="en-US" sz="2000" dirty="0"/>
              <a:t>/</a:t>
            </a:r>
          </a:p>
          <a:p>
            <a:pPr marL="0" indent="0" algn="r">
              <a:lnSpc>
                <a:spcPct val="90000"/>
              </a:lnSpc>
              <a:spcBef>
                <a:spcPts val="600"/>
              </a:spcBef>
              <a:spcAft>
                <a:spcPts val="0"/>
              </a:spcAft>
              <a:buNone/>
            </a:pPr>
            <a:endParaRPr lang="en-US" sz="2400" dirty="0"/>
          </a:p>
          <a:p>
            <a:pPr marL="0" indent="0" algn="r">
              <a:lnSpc>
                <a:spcPct val="90000"/>
              </a:lnSpc>
              <a:spcBef>
                <a:spcPts val="600"/>
              </a:spcBef>
              <a:buNone/>
            </a:pPr>
            <a:endParaRPr lang="en-US" sz="2400" i="1" dirty="0"/>
          </a:p>
        </p:txBody>
      </p:sp>
    </p:spTree>
    <p:extLst>
      <p:ext uri="{BB962C8B-B14F-4D97-AF65-F5344CB8AC3E}">
        <p14:creationId xmlns:p14="http://schemas.microsoft.com/office/powerpoint/2010/main" val="134347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204952" y="3288632"/>
            <a:ext cx="8639503" cy="3384883"/>
          </a:xfrm>
        </p:spPr>
        <p:txBody>
          <a:bodyPr anchor="t">
            <a:noAutofit/>
          </a:bodyPr>
          <a:lstStyle/>
          <a:p>
            <a:pPr marL="0" indent="0" algn="ctr">
              <a:buNone/>
            </a:pPr>
            <a:r>
              <a:rPr lang="en-US" sz="3600" dirty="0"/>
              <a:t>Clearly some OT apocalyptic language was spiritual and figurative</a:t>
            </a:r>
          </a:p>
          <a:p>
            <a:pPr marL="0" indent="0" algn="ctr">
              <a:spcBef>
                <a:spcPts val="2160"/>
              </a:spcBef>
              <a:buNone/>
            </a:pPr>
            <a:r>
              <a:rPr lang="en-US" dirty="0"/>
              <a:t>Joel 2:30-32 in Acts 2:16-21</a:t>
            </a:r>
            <a:endParaRPr lang="en-US" i="1" dirty="0"/>
          </a:p>
        </p:txBody>
      </p:sp>
    </p:spTree>
    <p:extLst>
      <p:ext uri="{BB962C8B-B14F-4D97-AF65-F5344CB8AC3E}">
        <p14:creationId xmlns:p14="http://schemas.microsoft.com/office/powerpoint/2010/main" val="46017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204952" y="3304674"/>
            <a:ext cx="8639503" cy="3368841"/>
          </a:xfrm>
        </p:spPr>
        <p:txBody>
          <a:bodyPr anchor="t">
            <a:noAutofit/>
          </a:bodyPr>
          <a:lstStyle/>
          <a:p>
            <a:pPr marL="0" indent="0" algn="ctr">
              <a:buNone/>
            </a:pPr>
            <a:r>
              <a:rPr lang="en-US" sz="3600" i="1" dirty="0"/>
              <a:t>Does that mean it could not foreshadow a future literal fulfillment?</a:t>
            </a:r>
          </a:p>
          <a:p>
            <a:pPr marL="0" indent="0" algn="ctr">
              <a:buNone/>
            </a:pPr>
            <a:r>
              <a:rPr lang="en-US" sz="3600" i="1" dirty="0"/>
              <a:t>Does that mean all NT apocalyptic language is spiritual and figurative?</a:t>
            </a:r>
          </a:p>
          <a:p>
            <a:pPr marL="0" indent="0" algn="ctr">
              <a:buNone/>
            </a:pPr>
            <a:endParaRPr lang="en-US" sz="3600" i="1" dirty="0"/>
          </a:p>
        </p:txBody>
      </p:sp>
    </p:spTree>
    <p:extLst>
      <p:ext uri="{BB962C8B-B14F-4D97-AF65-F5344CB8AC3E}">
        <p14:creationId xmlns:p14="http://schemas.microsoft.com/office/powerpoint/2010/main" val="6567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204952" y="2979682"/>
            <a:ext cx="8639503" cy="3693833"/>
          </a:xfrm>
        </p:spPr>
        <p:txBody>
          <a:bodyPr anchor="t">
            <a:noAutofit/>
          </a:bodyPr>
          <a:lstStyle/>
          <a:p>
            <a:pPr marL="0" indent="0" algn="ctr">
              <a:buNone/>
            </a:pPr>
            <a:r>
              <a:rPr lang="en-US" sz="3600" dirty="0"/>
              <a:t>Preston argued apocalyptic language must be interpreted in light of time statements, not vice versa.</a:t>
            </a:r>
          </a:p>
          <a:p>
            <a:pPr marL="0" indent="0" algn="ctr">
              <a:buNone/>
            </a:pPr>
            <a:r>
              <a:rPr lang="en-US" sz="3600" dirty="0"/>
              <a:t>That treats time statements as literal and absolute, but apocalyptic language as “exaggeration.”</a:t>
            </a:r>
          </a:p>
        </p:txBody>
      </p:sp>
    </p:spTree>
    <p:extLst>
      <p:ext uri="{BB962C8B-B14F-4D97-AF65-F5344CB8AC3E}">
        <p14:creationId xmlns:p14="http://schemas.microsoft.com/office/powerpoint/2010/main" val="20113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204952" y="3153103"/>
            <a:ext cx="8639503" cy="3520412"/>
          </a:xfrm>
        </p:spPr>
        <p:txBody>
          <a:bodyPr anchor="t">
            <a:noAutofit/>
          </a:bodyPr>
          <a:lstStyle/>
          <a:p>
            <a:pPr marL="0" indent="0" algn="ctr">
              <a:buNone/>
            </a:pPr>
            <a:r>
              <a:rPr lang="en-US" sz="3600" dirty="0"/>
              <a:t>We have seen that time statements are not as absolute as they try to argue.</a:t>
            </a:r>
          </a:p>
          <a:p>
            <a:pPr marL="0" indent="0" algn="ctr">
              <a:buNone/>
            </a:pPr>
            <a:r>
              <a:rPr lang="en-US" sz="3600" dirty="0"/>
              <a:t>Notice some points they argue about time statements and the truthfulness of God.</a:t>
            </a:r>
          </a:p>
        </p:txBody>
      </p:sp>
    </p:spTree>
    <p:extLst>
      <p:ext uri="{BB962C8B-B14F-4D97-AF65-F5344CB8AC3E}">
        <p14:creationId xmlns:p14="http://schemas.microsoft.com/office/powerpoint/2010/main" val="226238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3042744"/>
            <a:ext cx="8184630" cy="3630771"/>
          </a:xfrm>
        </p:spPr>
        <p:txBody>
          <a:bodyPr anchor="t">
            <a:noAutofit/>
          </a:bodyPr>
          <a:lstStyle/>
          <a:p>
            <a:pPr marL="0" indent="0" algn="ctr">
              <a:buNone/>
            </a:pPr>
            <a:r>
              <a:rPr lang="en-US" dirty="0"/>
              <a:t>Samuel G. Dawson</a:t>
            </a:r>
          </a:p>
          <a:p>
            <a:pPr marL="0" indent="0" algn="ctr">
              <a:buNone/>
            </a:pPr>
            <a:r>
              <a:rPr lang="en-US" sz="3000" dirty="0"/>
              <a:t>“. . . Our God doesn't make time prophecies and then fail to fulfill them. His faithfulness is greater than that”</a:t>
            </a:r>
            <a:endParaRPr lang="en-US" sz="3200" dirty="0"/>
          </a:p>
          <a:p>
            <a:pPr marL="0" indent="0" algn="r">
              <a:buNone/>
            </a:pPr>
            <a:r>
              <a:rPr lang="en-US" sz="2400" i="1" dirty="0"/>
              <a:t>Essays on Eschatology, </a:t>
            </a:r>
            <a:r>
              <a:rPr lang="en-US" sz="2400" dirty="0"/>
              <a:t>Amarillo, TX: SGD Press, 2009, 28</a:t>
            </a:r>
            <a:endParaRPr lang="en-US" sz="2400" i="1" dirty="0"/>
          </a:p>
          <a:p>
            <a:pPr marL="0" indent="0" algn="ctr">
              <a:lnSpc>
                <a:spcPct val="90000"/>
              </a:lnSpc>
              <a:buNone/>
            </a:pPr>
            <a:endParaRPr lang="en-US" sz="3000" i="1" dirty="0"/>
          </a:p>
        </p:txBody>
      </p:sp>
    </p:spTree>
    <p:extLst>
      <p:ext uri="{BB962C8B-B14F-4D97-AF65-F5344CB8AC3E}">
        <p14:creationId xmlns:p14="http://schemas.microsoft.com/office/powerpoint/2010/main" val="136486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lnSpc>
                <a:spcPct val="80000"/>
              </a:lnSpc>
            </a:pPr>
            <a:r>
              <a:rPr lang="en-US" sz="7200" dirty="0"/>
              <a:t>Imagine a doctrine that teaches. . .</a:t>
            </a:r>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919663"/>
            <a:ext cx="8184630" cy="3701517"/>
          </a:xfrm>
        </p:spPr>
        <p:txBody>
          <a:bodyPr numCol="2" anchor="t">
            <a:normAutofit/>
          </a:bodyPr>
          <a:lstStyle/>
          <a:p>
            <a:pPr marL="0" indent="0" algn="ctr">
              <a:buNone/>
            </a:pPr>
            <a:r>
              <a:rPr lang="en-US" sz="3200" dirty="0"/>
              <a:t>“Last Day” doesn’t really mean that</a:t>
            </a:r>
          </a:p>
          <a:p>
            <a:pPr marL="0" indent="0" algn="ctr">
              <a:buNone/>
            </a:pPr>
            <a:r>
              <a:rPr lang="en-US" sz="3200" dirty="0"/>
              <a:t>“Heaven and earth” isn’t the cosmos</a:t>
            </a:r>
          </a:p>
          <a:p>
            <a:pPr marL="0" indent="0" algn="ctr">
              <a:buNone/>
            </a:pPr>
            <a:r>
              <a:rPr lang="en-US" sz="3200" dirty="0"/>
              <a:t>“Every eye will see Him” is a figure</a:t>
            </a:r>
          </a:p>
          <a:p>
            <a:pPr marL="0" indent="0" algn="ctr">
              <a:buNone/>
            </a:pPr>
            <a:r>
              <a:rPr lang="en-US" sz="3200" dirty="0"/>
              <a:t>“Meet Him in the air” doesn’t mean that</a:t>
            </a:r>
          </a:p>
          <a:p>
            <a:pPr marL="0" indent="0" algn="ctr">
              <a:buNone/>
            </a:pPr>
            <a:r>
              <a:rPr lang="en-US" sz="3200" dirty="0"/>
              <a:t>“No tears” is a figure</a:t>
            </a:r>
          </a:p>
          <a:p>
            <a:pPr marL="0" indent="0" algn="ctr">
              <a:buNone/>
            </a:pPr>
            <a:r>
              <a:rPr lang="en-US" sz="3200" dirty="0"/>
              <a:t>“No death” is a figure</a:t>
            </a:r>
          </a:p>
          <a:p>
            <a:pPr marL="0" indent="0" algn="ctr">
              <a:buNone/>
            </a:pPr>
            <a:r>
              <a:rPr lang="en-US" sz="3200" dirty="0"/>
              <a:t>“No pain” doesn’t mean that</a:t>
            </a:r>
          </a:p>
        </p:txBody>
      </p:sp>
    </p:spTree>
    <p:extLst>
      <p:ext uri="{BB962C8B-B14F-4D97-AF65-F5344CB8AC3E}">
        <p14:creationId xmlns:p14="http://schemas.microsoft.com/office/powerpoint/2010/main" val="260486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837792"/>
            <a:ext cx="8184630" cy="3835723"/>
          </a:xfrm>
        </p:spPr>
        <p:txBody>
          <a:bodyPr anchor="t">
            <a:noAutofit/>
          </a:bodyPr>
          <a:lstStyle/>
          <a:p>
            <a:pPr marL="0" indent="0" algn="ctr">
              <a:buNone/>
            </a:pPr>
            <a:r>
              <a:rPr lang="en-US" dirty="0"/>
              <a:t>William Bell</a:t>
            </a:r>
          </a:p>
          <a:p>
            <a:pPr marL="0" indent="0" algn="ctr">
              <a:buNone/>
            </a:pPr>
            <a:r>
              <a:rPr lang="en-US" sz="3000" dirty="0"/>
              <a:t>“To maintain the integrity of the text and the inspiration and truthfulness of Christ, the event has either occurred, or Christ was untruthful. That’s the bottom line and simplicity of it all.”</a:t>
            </a:r>
            <a:endParaRPr lang="en-US" sz="3200" dirty="0"/>
          </a:p>
          <a:p>
            <a:pPr marL="0" indent="0" algn="r">
              <a:spcAft>
                <a:spcPts val="0"/>
              </a:spcAft>
              <a:buNone/>
            </a:pPr>
            <a:r>
              <a:rPr lang="en-US" sz="2000" i="1" dirty="0"/>
              <a:t>“What Is Realized Eschatology?” October 26th, 2008</a:t>
            </a:r>
          </a:p>
          <a:p>
            <a:pPr marL="0" indent="0" algn="r">
              <a:spcBef>
                <a:spcPts val="0"/>
              </a:spcBef>
              <a:buNone/>
            </a:pPr>
            <a:r>
              <a:rPr lang="en-US" sz="2000" i="1" dirty="0"/>
              <a:t>https://</a:t>
            </a:r>
            <a:r>
              <a:rPr lang="en-US" sz="2000" i="1" dirty="0" err="1"/>
              <a:t>www.allthingsfulfilled.com</a:t>
            </a:r>
            <a:r>
              <a:rPr lang="en-US" sz="2000" i="1" dirty="0"/>
              <a:t>/what-is-realized-eschatology/</a:t>
            </a:r>
          </a:p>
          <a:p>
            <a:pPr marL="0" indent="0" algn="r">
              <a:buNone/>
            </a:pPr>
            <a:endParaRPr lang="en-US" sz="2000" i="1" dirty="0"/>
          </a:p>
          <a:p>
            <a:pPr marL="0" indent="0" algn="ctr">
              <a:lnSpc>
                <a:spcPct val="90000"/>
              </a:lnSpc>
              <a:buNone/>
            </a:pPr>
            <a:endParaRPr lang="en-US" sz="3000" i="1" dirty="0"/>
          </a:p>
        </p:txBody>
      </p:sp>
    </p:spTree>
    <p:extLst>
      <p:ext uri="{BB962C8B-B14F-4D97-AF65-F5344CB8AC3E}">
        <p14:creationId xmlns:p14="http://schemas.microsoft.com/office/powerpoint/2010/main" val="125382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837792"/>
            <a:ext cx="8184630" cy="3835723"/>
          </a:xfrm>
        </p:spPr>
        <p:txBody>
          <a:bodyPr anchor="t">
            <a:noAutofit/>
          </a:bodyPr>
          <a:lstStyle/>
          <a:p>
            <a:pPr marL="0" indent="0" algn="ctr">
              <a:buNone/>
            </a:pPr>
            <a:r>
              <a:rPr lang="en-US" dirty="0"/>
              <a:t>Don K. Preston</a:t>
            </a:r>
          </a:p>
          <a:p>
            <a:pPr marL="0" indent="0" algn="ctr">
              <a:buNone/>
            </a:pPr>
            <a:r>
              <a:rPr lang="en-US" sz="3000" dirty="0"/>
              <a:t>“. . . Time elements cannot be disregarded or explained away consistent with the doctrine of verbal inspiration.  The very authority of the scriptures is at stake.”</a:t>
            </a:r>
            <a:endParaRPr lang="en-US" sz="3200" dirty="0"/>
          </a:p>
          <a:p>
            <a:pPr marL="0" indent="0" algn="r">
              <a:lnSpc>
                <a:spcPct val="90000"/>
              </a:lnSpc>
              <a:spcBef>
                <a:spcPts val="600"/>
              </a:spcBef>
              <a:spcAft>
                <a:spcPts val="0"/>
              </a:spcAft>
              <a:buNone/>
            </a:pPr>
            <a:r>
              <a:rPr lang="en-US" sz="2000" dirty="0"/>
              <a:t>“What Is </a:t>
            </a:r>
            <a:r>
              <a:rPr lang="en-US" sz="2000" dirty="0" err="1"/>
              <a:t>Preterism</a:t>
            </a:r>
            <a:r>
              <a:rPr lang="en-US" sz="2000" dirty="0"/>
              <a:t>?” September 18, 2006, https://bible-</a:t>
            </a:r>
            <a:r>
              <a:rPr lang="en-US" sz="2000" dirty="0" err="1"/>
              <a:t>prophecy.com</a:t>
            </a:r>
            <a:r>
              <a:rPr lang="en-US" sz="2000" dirty="0"/>
              <a:t>/articles/2006/09/18/what-is-</a:t>
            </a:r>
            <a:r>
              <a:rPr lang="en-US" sz="2000" dirty="0" err="1"/>
              <a:t>preterism</a:t>
            </a:r>
            <a:r>
              <a:rPr lang="en-US" sz="2000" dirty="0"/>
              <a:t>/</a:t>
            </a:r>
            <a:endParaRPr lang="en-US" sz="2000" i="1" dirty="0"/>
          </a:p>
          <a:p>
            <a:pPr marL="0" indent="0" algn="ctr">
              <a:lnSpc>
                <a:spcPct val="90000"/>
              </a:lnSpc>
              <a:buNone/>
            </a:pPr>
            <a:endParaRPr lang="en-US" sz="3000" i="1" dirty="0"/>
          </a:p>
        </p:txBody>
      </p:sp>
    </p:spTree>
    <p:extLst>
      <p:ext uri="{BB962C8B-B14F-4D97-AF65-F5344CB8AC3E}">
        <p14:creationId xmlns:p14="http://schemas.microsoft.com/office/powerpoint/2010/main" val="308338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3247697"/>
            <a:ext cx="8184630" cy="3425818"/>
          </a:xfrm>
        </p:spPr>
        <p:txBody>
          <a:bodyPr anchor="t">
            <a:noAutofit/>
          </a:bodyPr>
          <a:lstStyle/>
          <a:p>
            <a:pPr marL="0" indent="0" algn="ctr">
              <a:buNone/>
            </a:pPr>
            <a:r>
              <a:rPr lang="en-US" sz="4400" i="1" dirty="0"/>
              <a:t>“Does God mean what He says?”</a:t>
            </a:r>
          </a:p>
          <a:p>
            <a:pPr marL="0" indent="0" algn="ctr">
              <a:buNone/>
            </a:pPr>
            <a:r>
              <a:rPr lang="en-US" sz="4400" dirty="0"/>
              <a:t>YES! </a:t>
            </a:r>
          </a:p>
          <a:p>
            <a:pPr marL="0" indent="0" algn="ctr">
              <a:buNone/>
            </a:pPr>
            <a:r>
              <a:rPr lang="en-US" sz="4400" dirty="0"/>
              <a:t>But, does God “exaggerate”?</a:t>
            </a:r>
          </a:p>
          <a:p>
            <a:pPr marL="0" indent="0" algn="ctr">
              <a:lnSpc>
                <a:spcPct val="90000"/>
              </a:lnSpc>
              <a:buNone/>
            </a:pPr>
            <a:endParaRPr lang="en-US" sz="3000" i="1" dirty="0"/>
          </a:p>
        </p:txBody>
      </p:sp>
    </p:spTree>
    <p:extLst>
      <p:ext uri="{BB962C8B-B14F-4D97-AF65-F5344CB8AC3E}">
        <p14:creationId xmlns:p14="http://schemas.microsoft.com/office/powerpoint/2010/main" val="76970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916621"/>
            <a:ext cx="8184630" cy="3756894"/>
          </a:xfrm>
        </p:spPr>
        <p:txBody>
          <a:bodyPr anchor="t">
            <a:noAutofit/>
          </a:bodyPr>
          <a:lstStyle/>
          <a:p>
            <a:pPr marL="0" indent="0" algn="ctr">
              <a:buNone/>
            </a:pPr>
            <a:r>
              <a:rPr lang="en-US" sz="3200" dirty="0"/>
              <a:t>“The Strength of Israel will not lie nor relent. For He is not a man, that He should relent” (1 Sam. 15:29)</a:t>
            </a:r>
          </a:p>
          <a:p>
            <a:pPr marL="0" indent="0" algn="ctr">
              <a:lnSpc>
                <a:spcPct val="90000"/>
              </a:lnSpc>
              <a:buNone/>
            </a:pPr>
            <a:r>
              <a:rPr lang="en-US" sz="3000" dirty="0"/>
              <a:t>“God is not a man, that He should lie, Nor a son of man, that He should repent. Has He said, and will He not do? Or has He spoken, and will He not make it good?” (Num. 23:19) </a:t>
            </a:r>
          </a:p>
        </p:txBody>
      </p:sp>
    </p:spTree>
    <p:extLst>
      <p:ext uri="{BB962C8B-B14F-4D97-AF65-F5344CB8AC3E}">
        <p14:creationId xmlns:p14="http://schemas.microsoft.com/office/powerpoint/2010/main" val="237116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916621"/>
            <a:ext cx="8184630" cy="3756894"/>
          </a:xfrm>
        </p:spPr>
        <p:txBody>
          <a:bodyPr anchor="t">
            <a:noAutofit/>
          </a:bodyPr>
          <a:lstStyle/>
          <a:p>
            <a:pPr marL="0" indent="0" algn="ctr">
              <a:spcBef>
                <a:spcPts val="0"/>
              </a:spcBef>
              <a:buNone/>
            </a:pPr>
            <a:r>
              <a:rPr lang="en-US" sz="3200" dirty="0"/>
              <a:t>This doctrine assumes that those who understood OT apocalyptic language would understand NT apocalyptic figuratively.</a:t>
            </a:r>
          </a:p>
          <a:p>
            <a:pPr marL="0" indent="0" algn="ctr">
              <a:spcBef>
                <a:spcPts val="0"/>
              </a:spcBef>
              <a:buNone/>
            </a:pPr>
            <a:r>
              <a:rPr lang="en-US" sz="3200" dirty="0"/>
              <a:t>That presumes that OT apocalyptic did not foreshadow a future reality.</a:t>
            </a:r>
          </a:p>
          <a:p>
            <a:pPr marL="0" indent="0" algn="ctr">
              <a:spcBef>
                <a:spcPts val="0"/>
              </a:spcBef>
              <a:buNone/>
            </a:pPr>
            <a:r>
              <a:rPr lang="en-US" sz="3200" dirty="0"/>
              <a:t>If so, God said it and He will ultimately do it.</a:t>
            </a:r>
          </a:p>
          <a:p>
            <a:pPr marL="0" indent="0" algn="ctr">
              <a:spcBef>
                <a:spcPts val="0"/>
              </a:spcBef>
              <a:buNone/>
            </a:pPr>
            <a:r>
              <a:rPr lang="en-US" sz="3200" dirty="0"/>
              <a:t>If not, God “exaggerated”—He lied!</a:t>
            </a:r>
            <a:endParaRPr lang="en-US" sz="3000" dirty="0"/>
          </a:p>
        </p:txBody>
      </p:sp>
    </p:spTree>
    <p:extLst>
      <p:ext uri="{BB962C8B-B14F-4D97-AF65-F5344CB8AC3E}">
        <p14:creationId xmlns:p14="http://schemas.microsoft.com/office/powerpoint/2010/main" val="114565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727434"/>
            <a:ext cx="8184630" cy="3946081"/>
          </a:xfrm>
        </p:spPr>
        <p:txBody>
          <a:bodyPr anchor="t">
            <a:noAutofit/>
          </a:bodyPr>
          <a:lstStyle/>
          <a:p>
            <a:pPr marL="0" indent="0" algn="ctr">
              <a:buNone/>
            </a:pPr>
            <a:r>
              <a:rPr lang="en-US" sz="4400" i="1" dirty="0"/>
              <a:t>Did God mean what He said?</a:t>
            </a:r>
          </a:p>
          <a:p>
            <a:pPr marL="0" indent="0" algn="ctr">
              <a:lnSpc>
                <a:spcPct val="90000"/>
              </a:lnSpc>
              <a:buNone/>
            </a:pPr>
            <a:r>
              <a:rPr lang="en-US" sz="3000" dirty="0"/>
              <a:t>Dead will come forth from graves (John 5:28-29)</a:t>
            </a:r>
          </a:p>
          <a:p>
            <a:pPr marL="0" indent="0" algn="ctr">
              <a:lnSpc>
                <a:spcPct val="90000"/>
              </a:lnSpc>
              <a:buNone/>
            </a:pPr>
            <a:r>
              <a:rPr lang="en-US" sz="3000" dirty="0"/>
              <a:t>Heaven and earth will pass away (Matt. 24:35)</a:t>
            </a:r>
          </a:p>
          <a:p>
            <a:pPr marL="0" indent="0" algn="ctr">
              <a:lnSpc>
                <a:spcPct val="90000"/>
              </a:lnSpc>
              <a:buNone/>
            </a:pPr>
            <a:r>
              <a:rPr lang="en-US" sz="3000" dirty="0"/>
              <a:t>Jesus will come on the clouds (1 Thess. 4:17)</a:t>
            </a:r>
          </a:p>
          <a:p>
            <a:pPr marL="0" indent="0" algn="ctr">
              <a:lnSpc>
                <a:spcPct val="90000"/>
              </a:lnSpc>
              <a:buNone/>
            </a:pPr>
            <a:r>
              <a:rPr lang="en-US" sz="3000" dirty="0"/>
              <a:t>All nations gathered at judgment (Matt. 25:32)</a:t>
            </a:r>
          </a:p>
          <a:p>
            <a:pPr marL="0" indent="0" algn="ctr">
              <a:lnSpc>
                <a:spcPct val="90000"/>
              </a:lnSpc>
              <a:buNone/>
            </a:pPr>
            <a:r>
              <a:rPr lang="en-US" sz="3000" dirty="0"/>
              <a:t>No death, tears, or pain (Rev. 21:4)</a:t>
            </a:r>
          </a:p>
        </p:txBody>
      </p:sp>
    </p:spTree>
    <p:extLst>
      <p:ext uri="{BB962C8B-B14F-4D97-AF65-F5344CB8AC3E}">
        <p14:creationId xmlns:p14="http://schemas.microsoft.com/office/powerpoint/2010/main" val="376354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3200400"/>
            <a:ext cx="8184630" cy="3473115"/>
          </a:xfrm>
        </p:spPr>
        <p:txBody>
          <a:bodyPr anchor="t">
            <a:noAutofit/>
          </a:bodyPr>
          <a:lstStyle/>
          <a:p>
            <a:pPr marL="0" indent="0" algn="ctr">
              <a:buNone/>
            </a:pPr>
            <a:r>
              <a:rPr lang="en-US" sz="4400" i="1" dirty="0"/>
              <a:t>This doctrine treats time statements literally but all other end times promises as figurative.</a:t>
            </a:r>
          </a:p>
          <a:p>
            <a:pPr marL="0" indent="0" algn="ctr">
              <a:buNone/>
            </a:pPr>
            <a:r>
              <a:rPr lang="en-US" dirty="0"/>
              <a:t>That is presumptuous! </a:t>
            </a:r>
          </a:p>
        </p:txBody>
      </p:sp>
    </p:spTree>
    <p:extLst>
      <p:ext uri="{BB962C8B-B14F-4D97-AF65-F5344CB8AC3E}">
        <p14:creationId xmlns:p14="http://schemas.microsoft.com/office/powerpoint/2010/main" val="296105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AA553-38BB-B546-AA3C-3BA7160E6FC2}"/>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APOCALYPTIC LANGUAGE</a:t>
            </a:r>
            <a:endParaRPr lang="en-US" sz="3200" dirty="0"/>
          </a:p>
        </p:txBody>
      </p:sp>
      <p:sp>
        <p:nvSpPr>
          <p:cNvPr id="6" name="Content Placeholder 2">
            <a:extLst>
              <a:ext uri="{FF2B5EF4-FFF2-40B4-BE49-F238E27FC236}">
                <a16:creationId xmlns:a16="http://schemas.microsoft.com/office/drawing/2014/main" id="{890AB779-DDD6-524B-B278-C61E41CF8A34}"/>
              </a:ext>
            </a:extLst>
          </p:cNvPr>
          <p:cNvSpPr>
            <a:spLocks noGrp="1"/>
          </p:cNvSpPr>
          <p:nvPr>
            <p:ph idx="1"/>
          </p:nvPr>
        </p:nvSpPr>
        <p:spPr>
          <a:xfrm>
            <a:off x="464695" y="2948152"/>
            <a:ext cx="8184630" cy="3725363"/>
          </a:xfrm>
        </p:spPr>
        <p:txBody>
          <a:bodyPr anchor="t">
            <a:noAutofit/>
          </a:bodyPr>
          <a:lstStyle/>
          <a:p>
            <a:pPr marL="0" indent="0" algn="ctr">
              <a:spcAft>
                <a:spcPts val="1200"/>
              </a:spcAft>
              <a:buNone/>
            </a:pPr>
            <a:r>
              <a:rPr lang="en-US" sz="4400" i="1" dirty="0"/>
              <a:t>How does that not impugn the honesty of God?</a:t>
            </a:r>
          </a:p>
          <a:p>
            <a:pPr marL="0" indent="0" algn="ctr">
              <a:buNone/>
            </a:pPr>
            <a:r>
              <a:rPr lang="en-US" sz="3600" dirty="0"/>
              <a:t>“. . . Has He said, and will He not do? Or has He spoken, and will He not make it good?” (Num. 23:19)</a:t>
            </a:r>
            <a:endParaRPr lang="en-US" sz="3600" i="1" dirty="0"/>
          </a:p>
        </p:txBody>
      </p:sp>
    </p:spTree>
    <p:extLst>
      <p:ext uri="{BB962C8B-B14F-4D97-AF65-F5344CB8AC3E}">
        <p14:creationId xmlns:p14="http://schemas.microsoft.com/office/powerpoint/2010/main" val="90269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113222"/>
          </a:xfrm>
        </p:spPr>
        <p:txBody>
          <a:bodyPr anchor="ctr">
            <a:normAutofit/>
          </a:bodyPr>
          <a:lstStyle/>
          <a:p>
            <a:pPr marL="0" indent="0" algn="ctr">
              <a:buNone/>
            </a:pPr>
            <a:r>
              <a:rPr lang="en-US" i="1" dirty="0"/>
              <a:t>How can a doctrine that claims to follow the gospel of Jesus Christ come to advocate these teachings?</a:t>
            </a:r>
            <a:endParaRPr lang="en-US" sz="7200" i="1" dirty="0"/>
          </a:p>
        </p:txBody>
      </p:sp>
    </p:spTree>
    <p:extLst>
      <p:ext uri="{BB962C8B-B14F-4D97-AF65-F5344CB8AC3E}">
        <p14:creationId xmlns:p14="http://schemas.microsoft.com/office/powerpoint/2010/main" val="226284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rmAutofit fontScale="92500"/>
          </a:bodyPr>
          <a:lstStyle/>
          <a:p>
            <a:pPr marL="0" indent="0" algn="ctr">
              <a:buNone/>
            </a:pPr>
            <a:r>
              <a:rPr lang="en-US" dirty="0"/>
              <a:t>Embraced by good Bible students </a:t>
            </a:r>
          </a:p>
          <a:p>
            <a:pPr marL="0" indent="0" algn="ctr">
              <a:buNone/>
            </a:pPr>
            <a:r>
              <a:rPr lang="en-US" dirty="0"/>
              <a:t>Viewed as an evolution in their faith</a:t>
            </a:r>
          </a:p>
          <a:p>
            <a:pPr marL="0" indent="0" algn="ctr">
              <a:buNone/>
            </a:pPr>
            <a:r>
              <a:rPr lang="en-US" dirty="0"/>
              <a:t>Consider it as more consistent</a:t>
            </a:r>
          </a:p>
          <a:p>
            <a:pPr marL="0" indent="0" algn="ctr">
              <a:buNone/>
            </a:pPr>
            <a:r>
              <a:rPr lang="en-US" dirty="0"/>
              <a:t>Consider it to better harmonize Scripture</a:t>
            </a:r>
          </a:p>
          <a:p>
            <a:pPr marL="0" indent="0" algn="ctr">
              <a:buNone/>
            </a:pPr>
            <a:r>
              <a:rPr lang="en-US" dirty="0"/>
              <a:t>Consider it a further restoration</a:t>
            </a:r>
          </a:p>
          <a:p>
            <a:pPr marL="0" indent="0" algn="ctr">
              <a:buNone/>
            </a:pPr>
            <a:endParaRPr lang="en-US" dirty="0"/>
          </a:p>
        </p:txBody>
      </p:sp>
    </p:spTree>
    <p:extLst>
      <p:ext uri="{BB962C8B-B14F-4D97-AF65-F5344CB8AC3E}">
        <p14:creationId xmlns:p14="http://schemas.microsoft.com/office/powerpoint/2010/main" val="400272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507700"/>
          </a:xfrm>
        </p:spPr>
        <p:txBody>
          <a:bodyPr anchor="ctr">
            <a:normAutofit/>
          </a:bodyPr>
          <a:lstStyle/>
          <a:p>
            <a:pPr marL="0" indent="0" algn="ctr">
              <a:buNone/>
            </a:pPr>
            <a:r>
              <a:rPr lang="en-US" i="1" dirty="0"/>
              <a:t>Is it really more consistent? </a:t>
            </a:r>
          </a:p>
          <a:p>
            <a:pPr marL="0" indent="0" algn="ctr">
              <a:buNone/>
            </a:pPr>
            <a:r>
              <a:rPr lang="en-US" i="1" dirty="0"/>
              <a:t>Does it really harmonize Scripture?</a:t>
            </a:r>
          </a:p>
          <a:p>
            <a:pPr marL="0" indent="0" algn="ctr">
              <a:buNone/>
            </a:pPr>
            <a:r>
              <a:rPr lang="en-US" i="1" dirty="0"/>
              <a:t>Is it a restoration or a digression?</a:t>
            </a:r>
          </a:p>
        </p:txBody>
      </p:sp>
    </p:spTree>
    <p:extLst>
      <p:ext uri="{BB962C8B-B14F-4D97-AF65-F5344CB8AC3E}">
        <p14:creationId xmlns:p14="http://schemas.microsoft.com/office/powerpoint/2010/main" val="4755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ourt">
            <a:extLst>
              <a:ext uri="{FF2B5EF4-FFF2-40B4-BE49-F238E27FC236}">
                <a16:creationId xmlns:a16="http://schemas.microsoft.com/office/drawing/2014/main" id="{B39A69E7-01DC-CF44-A035-DA9C4A797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582779"/>
            <a:ext cx="8184630" cy="4275221"/>
          </a:xfrm>
        </p:spPr>
        <p:txBody>
          <a:bodyPr anchor="ctr">
            <a:normAutofit/>
          </a:bodyPr>
          <a:lstStyle/>
          <a:p>
            <a:pPr marL="0" indent="0" algn="ctr">
              <a:lnSpc>
                <a:spcPct val="90000"/>
              </a:lnSpc>
              <a:spcBef>
                <a:spcPts val="0"/>
              </a:spcBef>
              <a:buNone/>
            </a:pPr>
            <a:r>
              <a:rPr lang="en-US" sz="3600" dirty="0"/>
              <a:t>1. Narrow interpretations of ALL time statements</a:t>
            </a:r>
          </a:p>
          <a:p>
            <a:pPr marL="0" indent="0" algn="ctr">
              <a:lnSpc>
                <a:spcPct val="90000"/>
              </a:lnSpc>
              <a:spcBef>
                <a:spcPts val="0"/>
              </a:spcBef>
              <a:buNone/>
            </a:pPr>
            <a:r>
              <a:rPr lang="en-US" sz="3600" dirty="0"/>
              <a:t>2. Figurative interpretations of ALL apocalyptic language </a:t>
            </a:r>
          </a:p>
          <a:p>
            <a:pPr marL="0" indent="0" algn="ctr">
              <a:lnSpc>
                <a:spcPct val="90000"/>
              </a:lnSpc>
              <a:spcBef>
                <a:spcPts val="0"/>
              </a:spcBef>
              <a:buNone/>
            </a:pPr>
            <a:r>
              <a:rPr lang="en-US" sz="3600" dirty="0"/>
              <a:t>3. Mount of Olives discourse is ONLY about the destruction of Jerusalem</a:t>
            </a:r>
          </a:p>
          <a:p>
            <a:pPr marL="0" indent="0" algn="ctr">
              <a:lnSpc>
                <a:spcPct val="90000"/>
              </a:lnSpc>
              <a:spcBef>
                <a:spcPts val="0"/>
              </a:spcBef>
              <a:buNone/>
            </a:pPr>
            <a:r>
              <a:rPr lang="en-US" sz="3600" dirty="0"/>
              <a:t>4. An EARLY date of Book of Revelation</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spTree>
    <p:extLst>
      <p:ext uri="{BB962C8B-B14F-4D97-AF65-F5344CB8AC3E}">
        <p14:creationId xmlns:p14="http://schemas.microsoft.com/office/powerpoint/2010/main" val="260375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4331368" y="2486526"/>
            <a:ext cx="4499810" cy="4371474"/>
          </a:xfrm>
        </p:spPr>
        <p:txBody>
          <a:bodyPr anchor="ctr">
            <a:normAutofit/>
          </a:bodyPr>
          <a:lstStyle/>
          <a:p>
            <a:pPr marL="0" indent="0" algn="ctr">
              <a:spcBef>
                <a:spcPts val="0"/>
              </a:spcBef>
              <a:buNone/>
            </a:pPr>
            <a:r>
              <a:rPr lang="en-US" dirty="0"/>
              <a:t>All of these assumptions must be correct for this doctrine to stand.</a:t>
            </a:r>
          </a:p>
        </p:txBody>
      </p:sp>
    </p:spTree>
    <p:extLst>
      <p:ext uri="{BB962C8B-B14F-4D97-AF65-F5344CB8AC3E}">
        <p14:creationId xmlns:p14="http://schemas.microsoft.com/office/powerpoint/2010/main" val="289146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{B8A3C8A7-3D1C-5746-83F7-6F95DB38CECF}tf10001063</Template>
  <TotalTime>955</TotalTime>
  <Words>2548</Words>
  <Application>Microsoft Macintosh PowerPoint</Application>
  <PresentationFormat>On-screen Show (4:3)</PresentationFormat>
  <Paragraphs>271</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Cambria</vt:lpstr>
      <vt:lpstr>Century Gothic</vt:lpstr>
      <vt:lpstr>Mesh</vt:lpstr>
      <vt:lpstr>The AD 70 Doctrine PART ONE</vt:lpstr>
      <vt:lpstr>Imagine a doctrine that teaches. . .</vt:lpstr>
      <vt:lpstr>Imagine a doctrine that teaches. . .</vt:lpstr>
      <vt:lpstr>Imagine a doctrine that teaches. . .</vt:lpstr>
      <vt:lpstr>The AD 70 Doctrine</vt:lpstr>
      <vt:lpstr>The AD 70 Doctrine</vt:lpstr>
      <vt:lpstr>The AD 70 Doctrine</vt:lpstr>
      <vt:lpstr>The AD 70 Doctrine FOUR FLAWED ASSUMPTIONS</vt:lpstr>
      <vt:lpstr>The AD 70 Doctrine FOUR FLAWED ASSUMPTIONS</vt:lpstr>
      <vt:lpstr>The AD 70 Doctrine FOUR FLAWED ASSUMPTIONS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TIME STATEMENTS</vt:lpstr>
      <vt:lpstr>The AD 70 Doctrine FOUR FLAWED ASSUMPTIONS</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lpstr>The AD 70 Doctrine APOCALYPTIC LANGUAGE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59</cp:revision>
  <dcterms:created xsi:type="dcterms:W3CDTF">2020-06-09T22:26:41Z</dcterms:created>
  <dcterms:modified xsi:type="dcterms:W3CDTF">2020-06-29T02:49:59Z</dcterms:modified>
</cp:coreProperties>
</file>