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1"/>
  </p:sldMasterIdLst>
  <p:notesMasterIdLst>
    <p:notesMasterId r:id="rId84"/>
  </p:notesMasterIdLst>
  <p:sldIdLst>
    <p:sldId id="257" r:id="rId2"/>
    <p:sldId id="271" r:id="rId3"/>
    <p:sldId id="306" r:id="rId4"/>
    <p:sldId id="307" r:id="rId5"/>
    <p:sldId id="308" r:id="rId6"/>
    <p:sldId id="309" r:id="rId7"/>
    <p:sldId id="310" r:id="rId8"/>
    <p:sldId id="311" r:id="rId9"/>
    <p:sldId id="314" r:id="rId10"/>
    <p:sldId id="268" r:id="rId11"/>
    <p:sldId id="269" r:id="rId12"/>
    <p:sldId id="270" r:id="rId13"/>
    <p:sldId id="312" r:id="rId14"/>
    <p:sldId id="313" r:id="rId15"/>
    <p:sldId id="317" r:id="rId16"/>
    <p:sldId id="315" r:id="rId17"/>
    <p:sldId id="316" r:id="rId18"/>
    <p:sldId id="318" r:id="rId19"/>
    <p:sldId id="322" r:id="rId20"/>
    <p:sldId id="323" r:id="rId21"/>
    <p:sldId id="319" r:id="rId22"/>
    <p:sldId id="324" r:id="rId23"/>
    <p:sldId id="320" r:id="rId24"/>
    <p:sldId id="321" r:id="rId25"/>
    <p:sldId id="326" r:id="rId26"/>
    <p:sldId id="328" r:id="rId27"/>
    <p:sldId id="327" r:id="rId28"/>
    <p:sldId id="325" r:id="rId29"/>
    <p:sldId id="329" r:id="rId30"/>
    <p:sldId id="331" r:id="rId31"/>
    <p:sldId id="330" r:id="rId32"/>
    <p:sldId id="332" r:id="rId33"/>
    <p:sldId id="333" r:id="rId34"/>
    <p:sldId id="334" r:id="rId35"/>
    <p:sldId id="335" r:id="rId36"/>
    <p:sldId id="336" r:id="rId37"/>
    <p:sldId id="337" r:id="rId38"/>
    <p:sldId id="389" r:id="rId39"/>
    <p:sldId id="338" r:id="rId40"/>
    <p:sldId id="339" r:id="rId41"/>
    <p:sldId id="340" r:id="rId42"/>
    <p:sldId id="341" r:id="rId43"/>
    <p:sldId id="342" r:id="rId44"/>
    <p:sldId id="343" r:id="rId45"/>
    <p:sldId id="344" r:id="rId46"/>
    <p:sldId id="345" r:id="rId47"/>
    <p:sldId id="346" r:id="rId48"/>
    <p:sldId id="347" r:id="rId49"/>
    <p:sldId id="348" r:id="rId50"/>
    <p:sldId id="349" r:id="rId51"/>
    <p:sldId id="350" r:id="rId52"/>
    <p:sldId id="351" r:id="rId53"/>
    <p:sldId id="352" r:id="rId54"/>
    <p:sldId id="353" r:id="rId55"/>
    <p:sldId id="354" r:id="rId56"/>
    <p:sldId id="355" r:id="rId57"/>
    <p:sldId id="356" r:id="rId58"/>
    <p:sldId id="357" r:id="rId59"/>
    <p:sldId id="358" r:id="rId60"/>
    <p:sldId id="359" r:id="rId61"/>
    <p:sldId id="360" r:id="rId62"/>
    <p:sldId id="361" r:id="rId63"/>
    <p:sldId id="362" r:id="rId64"/>
    <p:sldId id="363" r:id="rId65"/>
    <p:sldId id="377" r:id="rId66"/>
    <p:sldId id="386" r:id="rId67"/>
    <p:sldId id="390" r:id="rId68"/>
    <p:sldId id="387" r:id="rId69"/>
    <p:sldId id="388" r:id="rId70"/>
    <p:sldId id="364" r:id="rId71"/>
    <p:sldId id="365" r:id="rId72"/>
    <p:sldId id="366" r:id="rId73"/>
    <p:sldId id="367" r:id="rId74"/>
    <p:sldId id="368" r:id="rId75"/>
    <p:sldId id="369" r:id="rId76"/>
    <p:sldId id="370" r:id="rId77"/>
    <p:sldId id="371" r:id="rId78"/>
    <p:sldId id="372" r:id="rId79"/>
    <p:sldId id="373" r:id="rId80"/>
    <p:sldId id="374" r:id="rId81"/>
    <p:sldId id="375" r:id="rId82"/>
    <p:sldId id="376" r:id="rId8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058"/>
    <p:restoredTop sz="94886"/>
  </p:normalViewPr>
  <p:slideViewPr>
    <p:cSldViewPr snapToGrid="0" snapToObjects="1">
      <p:cViewPr varScale="1">
        <p:scale>
          <a:sx n="85" d="100"/>
          <a:sy n="85" d="100"/>
        </p:scale>
        <p:origin x="1040" y="184"/>
      </p:cViewPr>
      <p:guideLst>
        <p:guide orient="horz" pos="2160"/>
        <p:guide pos="2880"/>
      </p:guideLst>
    </p:cSldViewPr>
  </p:slideViewPr>
  <p:outlineViewPr>
    <p:cViewPr>
      <p:scale>
        <a:sx n="55" d="100"/>
        <a:sy n="55"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19DF46-01EE-C344-BCFF-82387DBE9E18}" type="datetimeFigureOut">
              <a:rPr lang="en-US" smtClean="0"/>
              <a:pPr/>
              <a:t>6/28/20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90B57A-DC94-C641-AE4F-AA3ED714BDC4}" type="slidenum">
              <a:rPr lang="en-US" smtClean="0"/>
              <a:pPr/>
              <a:t>‹#›</a:t>
            </a:fld>
            <a:endParaRPr lang="en-US"/>
          </a:p>
        </p:txBody>
      </p:sp>
    </p:spTree>
    <p:extLst>
      <p:ext uri="{BB962C8B-B14F-4D97-AF65-F5344CB8AC3E}">
        <p14:creationId xmlns:p14="http://schemas.microsoft.com/office/powerpoint/2010/main" val="3182873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1</a:t>
            </a:fld>
            <a:endParaRPr lang="en-US"/>
          </a:p>
        </p:txBody>
      </p:sp>
    </p:spTree>
    <p:extLst>
      <p:ext uri="{BB962C8B-B14F-4D97-AF65-F5344CB8AC3E}">
        <p14:creationId xmlns:p14="http://schemas.microsoft.com/office/powerpoint/2010/main" val="2394562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10</a:t>
            </a:fld>
            <a:endParaRPr lang="en-US"/>
          </a:p>
        </p:txBody>
      </p:sp>
    </p:spTree>
    <p:extLst>
      <p:ext uri="{BB962C8B-B14F-4D97-AF65-F5344CB8AC3E}">
        <p14:creationId xmlns:p14="http://schemas.microsoft.com/office/powerpoint/2010/main" val="2925127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11</a:t>
            </a:fld>
            <a:endParaRPr lang="en-US"/>
          </a:p>
        </p:txBody>
      </p:sp>
    </p:spTree>
    <p:extLst>
      <p:ext uri="{BB962C8B-B14F-4D97-AF65-F5344CB8AC3E}">
        <p14:creationId xmlns:p14="http://schemas.microsoft.com/office/powerpoint/2010/main" val="3254309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12</a:t>
            </a:fld>
            <a:endParaRPr lang="en-US"/>
          </a:p>
        </p:txBody>
      </p:sp>
    </p:spTree>
    <p:extLst>
      <p:ext uri="{BB962C8B-B14F-4D97-AF65-F5344CB8AC3E}">
        <p14:creationId xmlns:p14="http://schemas.microsoft.com/office/powerpoint/2010/main" val="2887741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13</a:t>
            </a:fld>
            <a:endParaRPr lang="en-US"/>
          </a:p>
        </p:txBody>
      </p:sp>
    </p:spTree>
    <p:extLst>
      <p:ext uri="{BB962C8B-B14F-4D97-AF65-F5344CB8AC3E}">
        <p14:creationId xmlns:p14="http://schemas.microsoft.com/office/powerpoint/2010/main" val="4107150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14</a:t>
            </a:fld>
            <a:endParaRPr lang="en-US"/>
          </a:p>
        </p:txBody>
      </p:sp>
    </p:spTree>
    <p:extLst>
      <p:ext uri="{BB962C8B-B14F-4D97-AF65-F5344CB8AC3E}">
        <p14:creationId xmlns:p14="http://schemas.microsoft.com/office/powerpoint/2010/main" val="2509643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15</a:t>
            </a:fld>
            <a:endParaRPr lang="en-US"/>
          </a:p>
        </p:txBody>
      </p:sp>
    </p:spTree>
    <p:extLst>
      <p:ext uri="{BB962C8B-B14F-4D97-AF65-F5344CB8AC3E}">
        <p14:creationId xmlns:p14="http://schemas.microsoft.com/office/powerpoint/2010/main" val="2803859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pPr/>
              <a:t>16</a:t>
            </a:fld>
            <a:endParaRPr lang="en-US"/>
          </a:p>
        </p:txBody>
      </p:sp>
    </p:spTree>
    <p:extLst>
      <p:ext uri="{BB962C8B-B14F-4D97-AF65-F5344CB8AC3E}">
        <p14:creationId xmlns:p14="http://schemas.microsoft.com/office/powerpoint/2010/main" val="3423925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pPr/>
              <a:t>17</a:t>
            </a:fld>
            <a:endParaRPr lang="en-US"/>
          </a:p>
        </p:txBody>
      </p:sp>
    </p:spTree>
    <p:extLst>
      <p:ext uri="{BB962C8B-B14F-4D97-AF65-F5344CB8AC3E}">
        <p14:creationId xmlns:p14="http://schemas.microsoft.com/office/powerpoint/2010/main" val="830512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18</a:t>
            </a:fld>
            <a:endParaRPr lang="en-US"/>
          </a:p>
        </p:txBody>
      </p:sp>
    </p:spTree>
    <p:extLst>
      <p:ext uri="{BB962C8B-B14F-4D97-AF65-F5344CB8AC3E}">
        <p14:creationId xmlns:p14="http://schemas.microsoft.com/office/powerpoint/2010/main" val="3616764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19</a:t>
            </a:fld>
            <a:endParaRPr lang="en-US"/>
          </a:p>
        </p:txBody>
      </p:sp>
    </p:spTree>
    <p:extLst>
      <p:ext uri="{BB962C8B-B14F-4D97-AF65-F5344CB8AC3E}">
        <p14:creationId xmlns:p14="http://schemas.microsoft.com/office/powerpoint/2010/main" val="1131980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2</a:t>
            </a:fld>
            <a:endParaRPr lang="en-US"/>
          </a:p>
        </p:txBody>
      </p:sp>
    </p:spTree>
    <p:extLst>
      <p:ext uri="{BB962C8B-B14F-4D97-AF65-F5344CB8AC3E}">
        <p14:creationId xmlns:p14="http://schemas.microsoft.com/office/powerpoint/2010/main" val="645873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20</a:t>
            </a:fld>
            <a:endParaRPr lang="en-US"/>
          </a:p>
        </p:txBody>
      </p:sp>
    </p:spTree>
    <p:extLst>
      <p:ext uri="{BB962C8B-B14F-4D97-AF65-F5344CB8AC3E}">
        <p14:creationId xmlns:p14="http://schemas.microsoft.com/office/powerpoint/2010/main" val="1081027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21</a:t>
            </a:fld>
            <a:endParaRPr lang="en-US"/>
          </a:p>
        </p:txBody>
      </p:sp>
    </p:spTree>
    <p:extLst>
      <p:ext uri="{BB962C8B-B14F-4D97-AF65-F5344CB8AC3E}">
        <p14:creationId xmlns:p14="http://schemas.microsoft.com/office/powerpoint/2010/main" val="2567567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22</a:t>
            </a:fld>
            <a:endParaRPr lang="en-US"/>
          </a:p>
        </p:txBody>
      </p:sp>
    </p:spTree>
    <p:extLst>
      <p:ext uri="{BB962C8B-B14F-4D97-AF65-F5344CB8AC3E}">
        <p14:creationId xmlns:p14="http://schemas.microsoft.com/office/powerpoint/2010/main" val="2412073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23</a:t>
            </a:fld>
            <a:endParaRPr lang="en-US"/>
          </a:p>
        </p:txBody>
      </p:sp>
    </p:spTree>
    <p:extLst>
      <p:ext uri="{BB962C8B-B14F-4D97-AF65-F5344CB8AC3E}">
        <p14:creationId xmlns:p14="http://schemas.microsoft.com/office/powerpoint/2010/main" val="1785246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24</a:t>
            </a:fld>
            <a:endParaRPr lang="en-US"/>
          </a:p>
        </p:txBody>
      </p:sp>
    </p:spTree>
    <p:extLst>
      <p:ext uri="{BB962C8B-B14F-4D97-AF65-F5344CB8AC3E}">
        <p14:creationId xmlns:p14="http://schemas.microsoft.com/office/powerpoint/2010/main" val="456856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25</a:t>
            </a:fld>
            <a:endParaRPr lang="en-US"/>
          </a:p>
        </p:txBody>
      </p:sp>
    </p:spTree>
    <p:extLst>
      <p:ext uri="{BB962C8B-B14F-4D97-AF65-F5344CB8AC3E}">
        <p14:creationId xmlns:p14="http://schemas.microsoft.com/office/powerpoint/2010/main" val="8254200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26</a:t>
            </a:fld>
            <a:endParaRPr lang="en-US"/>
          </a:p>
        </p:txBody>
      </p:sp>
    </p:spTree>
    <p:extLst>
      <p:ext uri="{BB962C8B-B14F-4D97-AF65-F5344CB8AC3E}">
        <p14:creationId xmlns:p14="http://schemas.microsoft.com/office/powerpoint/2010/main" val="2624648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27</a:t>
            </a:fld>
            <a:endParaRPr lang="en-US"/>
          </a:p>
        </p:txBody>
      </p:sp>
    </p:spTree>
    <p:extLst>
      <p:ext uri="{BB962C8B-B14F-4D97-AF65-F5344CB8AC3E}">
        <p14:creationId xmlns:p14="http://schemas.microsoft.com/office/powerpoint/2010/main" val="3409187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28</a:t>
            </a:fld>
            <a:endParaRPr lang="en-US"/>
          </a:p>
        </p:txBody>
      </p:sp>
    </p:spTree>
    <p:extLst>
      <p:ext uri="{BB962C8B-B14F-4D97-AF65-F5344CB8AC3E}">
        <p14:creationId xmlns:p14="http://schemas.microsoft.com/office/powerpoint/2010/main" val="7152742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29</a:t>
            </a:fld>
            <a:endParaRPr lang="en-US"/>
          </a:p>
        </p:txBody>
      </p:sp>
    </p:spTree>
    <p:extLst>
      <p:ext uri="{BB962C8B-B14F-4D97-AF65-F5344CB8AC3E}">
        <p14:creationId xmlns:p14="http://schemas.microsoft.com/office/powerpoint/2010/main" val="874981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3</a:t>
            </a:fld>
            <a:endParaRPr lang="en-US"/>
          </a:p>
        </p:txBody>
      </p:sp>
    </p:spTree>
    <p:extLst>
      <p:ext uri="{BB962C8B-B14F-4D97-AF65-F5344CB8AC3E}">
        <p14:creationId xmlns:p14="http://schemas.microsoft.com/office/powerpoint/2010/main" val="30706847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30</a:t>
            </a:fld>
            <a:endParaRPr lang="en-US"/>
          </a:p>
        </p:txBody>
      </p:sp>
    </p:spTree>
    <p:extLst>
      <p:ext uri="{BB962C8B-B14F-4D97-AF65-F5344CB8AC3E}">
        <p14:creationId xmlns:p14="http://schemas.microsoft.com/office/powerpoint/2010/main" val="1299483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31</a:t>
            </a:fld>
            <a:endParaRPr lang="en-US"/>
          </a:p>
        </p:txBody>
      </p:sp>
    </p:spTree>
    <p:extLst>
      <p:ext uri="{BB962C8B-B14F-4D97-AF65-F5344CB8AC3E}">
        <p14:creationId xmlns:p14="http://schemas.microsoft.com/office/powerpoint/2010/main" val="3108885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32</a:t>
            </a:fld>
            <a:endParaRPr lang="en-US"/>
          </a:p>
        </p:txBody>
      </p:sp>
    </p:spTree>
    <p:extLst>
      <p:ext uri="{BB962C8B-B14F-4D97-AF65-F5344CB8AC3E}">
        <p14:creationId xmlns:p14="http://schemas.microsoft.com/office/powerpoint/2010/main" val="12312808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33</a:t>
            </a:fld>
            <a:endParaRPr lang="en-US"/>
          </a:p>
        </p:txBody>
      </p:sp>
    </p:spTree>
    <p:extLst>
      <p:ext uri="{BB962C8B-B14F-4D97-AF65-F5344CB8AC3E}">
        <p14:creationId xmlns:p14="http://schemas.microsoft.com/office/powerpoint/2010/main" val="66124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34</a:t>
            </a:fld>
            <a:endParaRPr lang="en-US"/>
          </a:p>
        </p:txBody>
      </p:sp>
    </p:spTree>
    <p:extLst>
      <p:ext uri="{BB962C8B-B14F-4D97-AF65-F5344CB8AC3E}">
        <p14:creationId xmlns:p14="http://schemas.microsoft.com/office/powerpoint/2010/main" val="7717379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35</a:t>
            </a:fld>
            <a:endParaRPr lang="en-US"/>
          </a:p>
        </p:txBody>
      </p:sp>
    </p:spTree>
    <p:extLst>
      <p:ext uri="{BB962C8B-B14F-4D97-AF65-F5344CB8AC3E}">
        <p14:creationId xmlns:p14="http://schemas.microsoft.com/office/powerpoint/2010/main" val="31260814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36</a:t>
            </a:fld>
            <a:endParaRPr lang="en-US"/>
          </a:p>
        </p:txBody>
      </p:sp>
    </p:spTree>
    <p:extLst>
      <p:ext uri="{BB962C8B-B14F-4D97-AF65-F5344CB8AC3E}">
        <p14:creationId xmlns:p14="http://schemas.microsoft.com/office/powerpoint/2010/main" val="13095786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37</a:t>
            </a:fld>
            <a:endParaRPr lang="en-US"/>
          </a:p>
        </p:txBody>
      </p:sp>
    </p:spTree>
    <p:extLst>
      <p:ext uri="{BB962C8B-B14F-4D97-AF65-F5344CB8AC3E}">
        <p14:creationId xmlns:p14="http://schemas.microsoft.com/office/powerpoint/2010/main" val="12369891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38</a:t>
            </a:fld>
            <a:endParaRPr lang="en-US"/>
          </a:p>
        </p:txBody>
      </p:sp>
    </p:spTree>
    <p:extLst>
      <p:ext uri="{BB962C8B-B14F-4D97-AF65-F5344CB8AC3E}">
        <p14:creationId xmlns:p14="http://schemas.microsoft.com/office/powerpoint/2010/main" val="16252150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39</a:t>
            </a:fld>
            <a:endParaRPr lang="en-US"/>
          </a:p>
        </p:txBody>
      </p:sp>
    </p:spTree>
    <p:extLst>
      <p:ext uri="{BB962C8B-B14F-4D97-AF65-F5344CB8AC3E}">
        <p14:creationId xmlns:p14="http://schemas.microsoft.com/office/powerpoint/2010/main" val="2929763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4</a:t>
            </a:fld>
            <a:endParaRPr lang="en-US"/>
          </a:p>
        </p:txBody>
      </p:sp>
    </p:spTree>
    <p:extLst>
      <p:ext uri="{BB962C8B-B14F-4D97-AF65-F5344CB8AC3E}">
        <p14:creationId xmlns:p14="http://schemas.microsoft.com/office/powerpoint/2010/main" val="38059863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40</a:t>
            </a:fld>
            <a:endParaRPr lang="en-US"/>
          </a:p>
        </p:txBody>
      </p:sp>
    </p:spTree>
    <p:extLst>
      <p:ext uri="{BB962C8B-B14F-4D97-AF65-F5344CB8AC3E}">
        <p14:creationId xmlns:p14="http://schemas.microsoft.com/office/powerpoint/2010/main" val="20658023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41</a:t>
            </a:fld>
            <a:endParaRPr lang="en-US"/>
          </a:p>
        </p:txBody>
      </p:sp>
    </p:spTree>
    <p:extLst>
      <p:ext uri="{BB962C8B-B14F-4D97-AF65-F5344CB8AC3E}">
        <p14:creationId xmlns:p14="http://schemas.microsoft.com/office/powerpoint/2010/main" val="42757254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42</a:t>
            </a:fld>
            <a:endParaRPr lang="en-US"/>
          </a:p>
        </p:txBody>
      </p:sp>
    </p:spTree>
    <p:extLst>
      <p:ext uri="{BB962C8B-B14F-4D97-AF65-F5344CB8AC3E}">
        <p14:creationId xmlns:p14="http://schemas.microsoft.com/office/powerpoint/2010/main" val="31814842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43</a:t>
            </a:fld>
            <a:endParaRPr lang="en-US"/>
          </a:p>
        </p:txBody>
      </p:sp>
    </p:spTree>
    <p:extLst>
      <p:ext uri="{BB962C8B-B14F-4D97-AF65-F5344CB8AC3E}">
        <p14:creationId xmlns:p14="http://schemas.microsoft.com/office/powerpoint/2010/main" val="33442149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44</a:t>
            </a:fld>
            <a:endParaRPr lang="en-US"/>
          </a:p>
        </p:txBody>
      </p:sp>
    </p:spTree>
    <p:extLst>
      <p:ext uri="{BB962C8B-B14F-4D97-AF65-F5344CB8AC3E}">
        <p14:creationId xmlns:p14="http://schemas.microsoft.com/office/powerpoint/2010/main" val="41899035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45</a:t>
            </a:fld>
            <a:endParaRPr lang="en-US"/>
          </a:p>
        </p:txBody>
      </p:sp>
    </p:spTree>
    <p:extLst>
      <p:ext uri="{BB962C8B-B14F-4D97-AF65-F5344CB8AC3E}">
        <p14:creationId xmlns:p14="http://schemas.microsoft.com/office/powerpoint/2010/main" val="30770371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46</a:t>
            </a:fld>
            <a:endParaRPr lang="en-US"/>
          </a:p>
        </p:txBody>
      </p:sp>
    </p:spTree>
    <p:extLst>
      <p:ext uri="{BB962C8B-B14F-4D97-AF65-F5344CB8AC3E}">
        <p14:creationId xmlns:p14="http://schemas.microsoft.com/office/powerpoint/2010/main" val="8261588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pPr/>
              <a:t>47</a:t>
            </a:fld>
            <a:endParaRPr lang="en-US"/>
          </a:p>
        </p:txBody>
      </p:sp>
    </p:spTree>
    <p:extLst>
      <p:ext uri="{BB962C8B-B14F-4D97-AF65-F5344CB8AC3E}">
        <p14:creationId xmlns:p14="http://schemas.microsoft.com/office/powerpoint/2010/main" val="42631527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pPr/>
              <a:t>48</a:t>
            </a:fld>
            <a:endParaRPr lang="en-US"/>
          </a:p>
        </p:txBody>
      </p:sp>
    </p:spTree>
    <p:extLst>
      <p:ext uri="{BB962C8B-B14F-4D97-AF65-F5344CB8AC3E}">
        <p14:creationId xmlns:p14="http://schemas.microsoft.com/office/powerpoint/2010/main" val="7388850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pPr/>
              <a:t>49</a:t>
            </a:fld>
            <a:endParaRPr lang="en-US"/>
          </a:p>
        </p:txBody>
      </p:sp>
    </p:spTree>
    <p:extLst>
      <p:ext uri="{BB962C8B-B14F-4D97-AF65-F5344CB8AC3E}">
        <p14:creationId xmlns:p14="http://schemas.microsoft.com/office/powerpoint/2010/main" val="1618276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5</a:t>
            </a:fld>
            <a:endParaRPr lang="en-US"/>
          </a:p>
        </p:txBody>
      </p:sp>
    </p:spTree>
    <p:extLst>
      <p:ext uri="{BB962C8B-B14F-4D97-AF65-F5344CB8AC3E}">
        <p14:creationId xmlns:p14="http://schemas.microsoft.com/office/powerpoint/2010/main" val="30963634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0B57A-DC94-C641-AE4F-AA3ED714BDC4}" type="slidenum">
              <a:rPr lang="en-US" smtClean="0"/>
              <a:pPr/>
              <a:t>50</a:t>
            </a:fld>
            <a:endParaRPr lang="en-US"/>
          </a:p>
        </p:txBody>
      </p:sp>
    </p:spTree>
    <p:extLst>
      <p:ext uri="{BB962C8B-B14F-4D97-AF65-F5344CB8AC3E}">
        <p14:creationId xmlns:p14="http://schemas.microsoft.com/office/powerpoint/2010/main" val="118654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51</a:t>
            </a:fld>
            <a:endParaRPr lang="en-US"/>
          </a:p>
        </p:txBody>
      </p:sp>
    </p:spTree>
    <p:extLst>
      <p:ext uri="{BB962C8B-B14F-4D97-AF65-F5344CB8AC3E}">
        <p14:creationId xmlns:p14="http://schemas.microsoft.com/office/powerpoint/2010/main" val="31073821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52</a:t>
            </a:fld>
            <a:endParaRPr lang="en-US"/>
          </a:p>
        </p:txBody>
      </p:sp>
    </p:spTree>
    <p:extLst>
      <p:ext uri="{BB962C8B-B14F-4D97-AF65-F5344CB8AC3E}">
        <p14:creationId xmlns:p14="http://schemas.microsoft.com/office/powerpoint/2010/main" val="33636876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53</a:t>
            </a:fld>
            <a:endParaRPr lang="en-US"/>
          </a:p>
        </p:txBody>
      </p:sp>
    </p:spTree>
    <p:extLst>
      <p:ext uri="{BB962C8B-B14F-4D97-AF65-F5344CB8AC3E}">
        <p14:creationId xmlns:p14="http://schemas.microsoft.com/office/powerpoint/2010/main" val="952127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54</a:t>
            </a:fld>
            <a:endParaRPr lang="en-US"/>
          </a:p>
        </p:txBody>
      </p:sp>
    </p:spTree>
    <p:extLst>
      <p:ext uri="{BB962C8B-B14F-4D97-AF65-F5344CB8AC3E}">
        <p14:creationId xmlns:p14="http://schemas.microsoft.com/office/powerpoint/2010/main" val="1029407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55</a:t>
            </a:fld>
            <a:endParaRPr lang="en-US"/>
          </a:p>
        </p:txBody>
      </p:sp>
    </p:spTree>
    <p:extLst>
      <p:ext uri="{BB962C8B-B14F-4D97-AF65-F5344CB8AC3E}">
        <p14:creationId xmlns:p14="http://schemas.microsoft.com/office/powerpoint/2010/main" val="35650132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56</a:t>
            </a:fld>
            <a:endParaRPr lang="en-US"/>
          </a:p>
        </p:txBody>
      </p:sp>
    </p:spTree>
    <p:extLst>
      <p:ext uri="{BB962C8B-B14F-4D97-AF65-F5344CB8AC3E}">
        <p14:creationId xmlns:p14="http://schemas.microsoft.com/office/powerpoint/2010/main" val="38216812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57</a:t>
            </a:fld>
            <a:endParaRPr lang="en-US"/>
          </a:p>
        </p:txBody>
      </p:sp>
    </p:spTree>
    <p:extLst>
      <p:ext uri="{BB962C8B-B14F-4D97-AF65-F5344CB8AC3E}">
        <p14:creationId xmlns:p14="http://schemas.microsoft.com/office/powerpoint/2010/main" val="37678217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58</a:t>
            </a:fld>
            <a:endParaRPr lang="en-US"/>
          </a:p>
        </p:txBody>
      </p:sp>
    </p:spTree>
    <p:extLst>
      <p:ext uri="{BB962C8B-B14F-4D97-AF65-F5344CB8AC3E}">
        <p14:creationId xmlns:p14="http://schemas.microsoft.com/office/powerpoint/2010/main" val="18844753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59</a:t>
            </a:fld>
            <a:endParaRPr lang="en-US"/>
          </a:p>
        </p:txBody>
      </p:sp>
    </p:spTree>
    <p:extLst>
      <p:ext uri="{BB962C8B-B14F-4D97-AF65-F5344CB8AC3E}">
        <p14:creationId xmlns:p14="http://schemas.microsoft.com/office/powerpoint/2010/main" val="2081710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6</a:t>
            </a:fld>
            <a:endParaRPr lang="en-US"/>
          </a:p>
        </p:txBody>
      </p:sp>
    </p:spTree>
    <p:extLst>
      <p:ext uri="{BB962C8B-B14F-4D97-AF65-F5344CB8AC3E}">
        <p14:creationId xmlns:p14="http://schemas.microsoft.com/office/powerpoint/2010/main" val="3962115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60</a:t>
            </a:fld>
            <a:endParaRPr lang="en-US"/>
          </a:p>
        </p:txBody>
      </p:sp>
    </p:spTree>
    <p:extLst>
      <p:ext uri="{BB962C8B-B14F-4D97-AF65-F5344CB8AC3E}">
        <p14:creationId xmlns:p14="http://schemas.microsoft.com/office/powerpoint/2010/main" val="19923111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61</a:t>
            </a:fld>
            <a:endParaRPr lang="en-US"/>
          </a:p>
        </p:txBody>
      </p:sp>
    </p:spTree>
    <p:extLst>
      <p:ext uri="{BB962C8B-B14F-4D97-AF65-F5344CB8AC3E}">
        <p14:creationId xmlns:p14="http://schemas.microsoft.com/office/powerpoint/2010/main" val="24163695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62</a:t>
            </a:fld>
            <a:endParaRPr lang="en-US"/>
          </a:p>
        </p:txBody>
      </p:sp>
    </p:spTree>
    <p:extLst>
      <p:ext uri="{BB962C8B-B14F-4D97-AF65-F5344CB8AC3E}">
        <p14:creationId xmlns:p14="http://schemas.microsoft.com/office/powerpoint/2010/main" val="41105857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63</a:t>
            </a:fld>
            <a:endParaRPr lang="en-US"/>
          </a:p>
        </p:txBody>
      </p:sp>
    </p:spTree>
    <p:extLst>
      <p:ext uri="{BB962C8B-B14F-4D97-AF65-F5344CB8AC3E}">
        <p14:creationId xmlns:p14="http://schemas.microsoft.com/office/powerpoint/2010/main" val="33641737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64</a:t>
            </a:fld>
            <a:endParaRPr lang="en-US"/>
          </a:p>
        </p:txBody>
      </p:sp>
    </p:spTree>
    <p:extLst>
      <p:ext uri="{BB962C8B-B14F-4D97-AF65-F5344CB8AC3E}">
        <p14:creationId xmlns:p14="http://schemas.microsoft.com/office/powerpoint/2010/main" val="27805014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65</a:t>
            </a:fld>
            <a:endParaRPr lang="en-US"/>
          </a:p>
        </p:txBody>
      </p:sp>
    </p:spTree>
    <p:extLst>
      <p:ext uri="{BB962C8B-B14F-4D97-AF65-F5344CB8AC3E}">
        <p14:creationId xmlns:p14="http://schemas.microsoft.com/office/powerpoint/2010/main" val="42689592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66</a:t>
            </a:fld>
            <a:endParaRPr lang="en-US"/>
          </a:p>
        </p:txBody>
      </p:sp>
    </p:spTree>
    <p:extLst>
      <p:ext uri="{BB962C8B-B14F-4D97-AF65-F5344CB8AC3E}">
        <p14:creationId xmlns:p14="http://schemas.microsoft.com/office/powerpoint/2010/main" val="31867653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67</a:t>
            </a:fld>
            <a:endParaRPr lang="en-US"/>
          </a:p>
        </p:txBody>
      </p:sp>
    </p:spTree>
    <p:extLst>
      <p:ext uri="{BB962C8B-B14F-4D97-AF65-F5344CB8AC3E}">
        <p14:creationId xmlns:p14="http://schemas.microsoft.com/office/powerpoint/2010/main" val="29410465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68</a:t>
            </a:fld>
            <a:endParaRPr lang="en-US"/>
          </a:p>
        </p:txBody>
      </p:sp>
    </p:spTree>
    <p:extLst>
      <p:ext uri="{BB962C8B-B14F-4D97-AF65-F5344CB8AC3E}">
        <p14:creationId xmlns:p14="http://schemas.microsoft.com/office/powerpoint/2010/main" val="10032169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69</a:t>
            </a:fld>
            <a:endParaRPr lang="en-US"/>
          </a:p>
        </p:txBody>
      </p:sp>
    </p:spTree>
    <p:extLst>
      <p:ext uri="{BB962C8B-B14F-4D97-AF65-F5344CB8AC3E}">
        <p14:creationId xmlns:p14="http://schemas.microsoft.com/office/powerpoint/2010/main" val="1503857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7</a:t>
            </a:fld>
            <a:endParaRPr lang="en-US"/>
          </a:p>
        </p:txBody>
      </p:sp>
    </p:spTree>
    <p:extLst>
      <p:ext uri="{BB962C8B-B14F-4D97-AF65-F5344CB8AC3E}">
        <p14:creationId xmlns:p14="http://schemas.microsoft.com/office/powerpoint/2010/main" val="365695362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70</a:t>
            </a:fld>
            <a:endParaRPr lang="en-US"/>
          </a:p>
        </p:txBody>
      </p:sp>
    </p:spTree>
    <p:extLst>
      <p:ext uri="{BB962C8B-B14F-4D97-AF65-F5344CB8AC3E}">
        <p14:creationId xmlns:p14="http://schemas.microsoft.com/office/powerpoint/2010/main" val="17635941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71</a:t>
            </a:fld>
            <a:endParaRPr lang="en-US"/>
          </a:p>
        </p:txBody>
      </p:sp>
    </p:spTree>
    <p:extLst>
      <p:ext uri="{BB962C8B-B14F-4D97-AF65-F5344CB8AC3E}">
        <p14:creationId xmlns:p14="http://schemas.microsoft.com/office/powerpoint/2010/main" val="41013200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72</a:t>
            </a:fld>
            <a:endParaRPr lang="en-US"/>
          </a:p>
        </p:txBody>
      </p:sp>
    </p:spTree>
    <p:extLst>
      <p:ext uri="{BB962C8B-B14F-4D97-AF65-F5344CB8AC3E}">
        <p14:creationId xmlns:p14="http://schemas.microsoft.com/office/powerpoint/2010/main" val="292434414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73</a:t>
            </a:fld>
            <a:endParaRPr lang="en-US"/>
          </a:p>
        </p:txBody>
      </p:sp>
    </p:spTree>
    <p:extLst>
      <p:ext uri="{BB962C8B-B14F-4D97-AF65-F5344CB8AC3E}">
        <p14:creationId xmlns:p14="http://schemas.microsoft.com/office/powerpoint/2010/main" val="82478535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74</a:t>
            </a:fld>
            <a:endParaRPr lang="en-US"/>
          </a:p>
        </p:txBody>
      </p:sp>
    </p:spTree>
    <p:extLst>
      <p:ext uri="{BB962C8B-B14F-4D97-AF65-F5344CB8AC3E}">
        <p14:creationId xmlns:p14="http://schemas.microsoft.com/office/powerpoint/2010/main" val="16719951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75</a:t>
            </a:fld>
            <a:endParaRPr lang="en-US"/>
          </a:p>
        </p:txBody>
      </p:sp>
    </p:spTree>
    <p:extLst>
      <p:ext uri="{BB962C8B-B14F-4D97-AF65-F5344CB8AC3E}">
        <p14:creationId xmlns:p14="http://schemas.microsoft.com/office/powerpoint/2010/main" val="166987182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76</a:t>
            </a:fld>
            <a:endParaRPr lang="en-US"/>
          </a:p>
        </p:txBody>
      </p:sp>
    </p:spTree>
    <p:extLst>
      <p:ext uri="{BB962C8B-B14F-4D97-AF65-F5344CB8AC3E}">
        <p14:creationId xmlns:p14="http://schemas.microsoft.com/office/powerpoint/2010/main" val="265472150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77</a:t>
            </a:fld>
            <a:endParaRPr lang="en-US"/>
          </a:p>
        </p:txBody>
      </p:sp>
    </p:spTree>
    <p:extLst>
      <p:ext uri="{BB962C8B-B14F-4D97-AF65-F5344CB8AC3E}">
        <p14:creationId xmlns:p14="http://schemas.microsoft.com/office/powerpoint/2010/main" val="13825866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78</a:t>
            </a:fld>
            <a:endParaRPr lang="en-US"/>
          </a:p>
        </p:txBody>
      </p:sp>
    </p:spTree>
    <p:extLst>
      <p:ext uri="{BB962C8B-B14F-4D97-AF65-F5344CB8AC3E}">
        <p14:creationId xmlns:p14="http://schemas.microsoft.com/office/powerpoint/2010/main" val="416378174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79</a:t>
            </a:fld>
            <a:endParaRPr lang="en-US"/>
          </a:p>
        </p:txBody>
      </p:sp>
    </p:spTree>
    <p:extLst>
      <p:ext uri="{BB962C8B-B14F-4D97-AF65-F5344CB8AC3E}">
        <p14:creationId xmlns:p14="http://schemas.microsoft.com/office/powerpoint/2010/main" val="3744490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8</a:t>
            </a:fld>
            <a:endParaRPr lang="en-US"/>
          </a:p>
        </p:txBody>
      </p:sp>
    </p:spTree>
    <p:extLst>
      <p:ext uri="{BB962C8B-B14F-4D97-AF65-F5344CB8AC3E}">
        <p14:creationId xmlns:p14="http://schemas.microsoft.com/office/powerpoint/2010/main" val="142655837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80</a:t>
            </a:fld>
            <a:endParaRPr lang="en-US"/>
          </a:p>
        </p:txBody>
      </p:sp>
    </p:spTree>
    <p:extLst>
      <p:ext uri="{BB962C8B-B14F-4D97-AF65-F5344CB8AC3E}">
        <p14:creationId xmlns:p14="http://schemas.microsoft.com/office/powerpoint/2010/main" val="257085368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81</a:t>
            </a:fld>
            <a:endParaRPr lang="en-US"/>
          </a:p>
        </p:txBody>
      </p:sp>
    </p:spTree>
    <p:extLst>
      <p:ext uri="{BB962C8B-B14F-4D97-AF65-F5344CB8AC3E}">
        <p14:creationId xmlns:p14="http://schemas.microsoft.com/office/powerpoint/2010/main" val="244498573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82</a:t>
            </a:fld>
            <a:endParaRPr lang="en-US"/>
          </a:p>
        </p:txBody>
      </p:sp>
    </p:spTree>
    <p:extLst>
      <p:ext uri="{BB962C8B-B14F-4D97-AF65-F5344CB8AC3E}">
        <p14:creationId xmlns:p14="http://schemas.microsoft.com/office/powerpoint/2010/main" val="2481229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0B57A-DC94-C641-AE4F-AA3ED714BDC4}" type="slidenum">
              <a:rPr lang="en-US" smtClean="0"/>
              <a:pPr/>
              <a:t>9</a:t>
            </a:fld>
            <a:endParaRPr lang="en-US"/>
          </a:p>
        </p:txBody>
      </p:sp>
    </p:spTree>
    <p:extLst>
      <p:ext uri="{BB962C8B-B14F-4D97-AF65-F5344CB8AC3E}">
        <p14:creationId xmlns:p14="http://schemas.microsoft.com/office/powerpoint/2010/main" val="1157870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a:prstGeom prst="rect">
            <a:avLst/>
          </a:prstGeo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5" name="Footer Placeholder 4"/>
          <p:cNvSpPr>
            <a:spLocks noGrp="1"/>
          </p:cNvSpPr>
          <p:nvPr>
            <p:ph type="ftr" sz="quarter" idx="11"/>
          </p:nvPr>
        </p:nvSpPr>
        <p:spPr>
          <a:xfrm>
            <a:off x="818347" y="6178260"/>
            <a:ext cx="562413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970173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a:prstGeom prst="rect">
            <a:avLst/>
          </a:prstGeo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6" name="Footer Placeholder 5"/>
          <p:cNvSpPr>
            <a:spLocks noGrp="1"/>
          </p:cNvSpPr>
          <p:nvPr>
            <p:ph type="ftr" sz="quarter" idx="11"/>
          </p:nvPr>
        </p:nvSpPr>
        <p:spPr>
          <a:xfrm>
            <a:off x="917678" y="6181344"/>
            <a:ext cx="5337278"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69956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a:prstGeom prst="rect">
            <a:avLst/>
          </a:prstGeo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5" name="Footer Placeholder 4"/>
          <p:cNvSpPr>
            <a:spLocks noGrp="1"/>
          </p:cNvSpPr>
          <p:nvPr>
            <p:ph type="ftr" sz="quarter" idx="11"/>
          </p:nvPr>
        </p:nvSpPr>
        <p:spPr>
          <a:xfrm>
            <a:off x="818347" y="6178260"/>
            <a:ext cx="562413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3838170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a:prstGeom prst="rect">
            <a:avLst/>
          </a:prstGeo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5" name="Footer Placeholder 4"/>
          <p:cNvSpPr>
            <a:spLocks noGrp="1"/>
          </p:cNvSpPr>
          <p:nvPr>
            <p:ph type="ftr" sz="quarter" idx="11"/>
          </p:nvPr>
        </p:nvSpPr>
        <p:spPr>
          <a:xfrm>
            <a:off x="818347" y="6178260"/>
            <a:ext cx="562413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3075908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a:prstGeom prst="rect">
            <a:avLst/>
          </a:prstGeo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5" name="Footer Placeholder 4"/>
          <p:cNvSpPr>
            <a:spLocks noGrp="1"/>
          </p:cNvSpPr>
          <p:nvPr>
            <p:ph type="ftr" sz="quarter" idx="11"/>
          </p:nvPr>
        </p:nvSpPr>
        <p:spPr>
          <a:xfrm>
            <a:off x="818347" y="6178260"/>
            <a:ext cx="562413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1322022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a:prstGeom prst="rect">
            <a:avLst/>
          </a:prstGeo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5" name="Footer Placeholder 4"/>
          <p:cNvSpPr>
            <a:spLocks noGrp="1"/>
          </p:cNvSpPr>
          <p:nvPr>
            <p:ph type="ftr" sz="quarter" idx="11"/>
          </p:nvPr>
        </p:nvSpPr>
        <p:spPr>
          <a:xfrm>
            <a:off x="818347" y="6178260"/>
            <a:ext cx="562413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2866331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a:prstGeom prst="rect">
            <a:avLst/>
          </a:prstGeo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5" name="Footer Placeholder 4"/>
          <p:cNvSpPr>
            <a:spLocks noGrp="1"/>
          </p:cNvSpPr>
          <p:nvPr>
            <p:ph type="ftr" sz="quarter" idx="11"/>
          </p:nvPr>
        </p:nvSpPr>
        <p:spPr>
          <a:xfrm>
            <a:off x="818347" y="6178260"/>
            <a:ext cx="562413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1610073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5" name="Footer Placeholder 4"/>
          <p:cNvSpPr>
            <a:spLocks noGrp="1"/>
          </p:cNvSpPr>
          <p:nvPr>
            <p:ph type="ftr" sz="quarter" idx="11"/>
          </p:nvPr>
        </p:nvSpPr>
        <p:spPr>
          <a:xfrm>
            <a:off x="818347" y="6178260"/>
            <a:ext cx="562413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686465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5" name="Footer Placeholder 4"/>
          <p:cNvSpPr>
            <a:spLocks noGrp="1"/>
          </p:cNvSpPr>
          <p:nvPr>
            <p:ph type="ftr" sz="quarter" idx="11"/>
          </p:nvPr>
        </p:nvSpPr>
        <p:spPr>
          <a:xfrm>
            <a:off x="818347" y="6178260"/>
            <a:ext cx="562413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4131285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4695" y="397241"/>
            <a:ext cx="8184630" cy="1881264"/>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64695" y="2758189"/>
            <a:ext cx="8184630" cy="370257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5" name="Footer Placeholder 4"/>
          <p:cNvSpPr>
            <a:spLocks noGrp="1"/>
          </p:cNvSpPr>
          <p:nvPr>
            <p:ph type="ftr" sz="quarter" idx="11"/>
          </p:nvPr>
        </p:nvSpPr>
        <p:spPr>
          <a:xfrm>
            <a:off x="818347" y="6178260"/>
            <a:ext cx="562413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pic>
        <p:nvPicPr>
          <p:cNvPr id="7" name="Picture 6">
            <a:extLst>
              <a:ext uri="{FF2B5EF4-FFF2-40B4-BE49-F238E27FC236}">
                <a16:creationId xmlns:a16="http://schemas.microsoft.com/office/drawing/2014/main" id="{E2E1A405-0A04-1846-9B02-3466AF3926C2}"/>
              </a:ext>
            </a:extLst>
          </p:cNvPr>
          <p:cNvPicPr>
            <a:picLocks noChangeAspect="1"/>
          </p:cNvPicPr>
          <p:nvPr userDrawn="1"/>
        </p:nvPicPr>
        <p:blipFill rotWithShape="1">
          <a:blip r:embed="rId2"/>
          <a:srcRect t="1485" b="19897"/>
          <a:stretch/>
        </p:blipFill>
        <p:spPr>
          <a:xfrm>
            <a:off x="0" y="0"/>
            <a:ext cx="9144000" cy="2598821"/>
          </a:xfrm>
          <a:custGeom>
            <a:avLst/>
            <a:gdLst/>
            <a:ahLst/>
            <a:cxnLst/>
            <a:rect l="l" t="t" r="r" b="b"/>
            <a:pathLst>
              <a:path w="12191999" h="4196982">
                <a:moveTo>
                  <a:pt x="0" y="0"/>
                </a:moveTo>
                <a:lnTo>
                  <a:pt x="12191999" y="0"/>
                </a:lnTo>
                <a:lnTo>
                  <a:pt x="12191999" y="4170459"/>
                </a:lnTo>
                <a:lnTo>
                  <a:pt x="11986461" y="4175111"/>
                </a:lnTo>
                <a:cubicBezTo>
                  <a:pt x="11912297" y="4174136"/>
                  <a:pt x="11838168" y="4170508"/>
                  <a:pt x="11764214" y="4164231"/>
                </a:cubicBezTo>
                <a:cubicBezTo>
                  <a:pt x="11656850" y="4156227"/>
                  <a:pt x="11548596" y="4145173"/>
                  <a:pt x="11441995" y="4165502"/>
                </a:cubicBezTo>
                <a:cubicBezTo>
                  <a:pt x="11324975" y="4187991"/>
                  <a:pt x="11208081" y="4188118"/>
                  <a:pt x="11090044" y="4182401"/>
                </a:cubicBezTo>
                <a:cubicBezTo>
                  <a:pt x="10989160" y="4177573"/>
                  <a:pt x="10888657" y="4152161"/>
                  <a:pt x="10787011" y="4178970"/>
                </a:cubicBezTo>
                <a:cubicBezTo>
                  <a:pt x="10776897" y="4180444"/>
                  <a:pt x="10766592" y="4180012"/>
                  <a:pt x="10756643" y="4177700"/>
                </a:cubicBezTo>
                <a:cubicBezTo>
                  <a:pt x="10645468" y="4162326"/>
                  <a:pt x="10533530" y="4174904"/>
                  <a:pt x="10421973" y="4170584"/>
                </a:cubicBezTo>
                <a:cubicBezTo>
                  <a:pt x="10370515" y="4168551"/>
                  <a:pt x="10318040" y="4169695"/>
                  <a:pt x="10267216" y="4164231"/>
                </a:cubicBezTo>
                <a:cubicBezTo>
                  <a:pt x="10150577" y="4151780"/>
                  <a:pt x="10034192" y="4145173"/>
                  <a:pt x="9918824" y="4174523"/>
                </a:cubicBezTo>
                <a:cubicBezTo>
                  <a:pt x="9885153" y="4182439"/>
                  <a:pt x="9850745" y="4186695"/>
                  <a:pt x="9816160" y="4187229"/>
                </a:cubicBezTo>
                <a:cubicBezTo>
                  <a:pt x="9703206" y="4191295"/>
                  <a:pt x="9590632" y="4183544"/>
                  <a:pt x="9478059" y="4177191"/>
                </a:cubicBezTo>
                <a:cubicBezTo>
                  <a:pt x="9399918" y="4172744"/>
                  <a:pt x="9321904" y="4163088"/>
                  <a:pt x="9243637" y="4171220"/>
                </a:cubicBezTo>
                <a:cubicBezTo>
                  <a:pt x="9198150" y="4175921"/>
                  <a:pt x="9152282" y="4175921"/>
                  <a:pt x="9106795" y="4171220"/>
                </a:cubicBezTo>
                <a:cubicBezTo>
                  <a:pt x="9022962" y="4161398"/>
                  <a:pt x="8938380" y="4159568"/>
                  <a:pt x="8854204" y="4165756"/>
                </a:cubicBezTo>
                <a:cubicBezTo>
                  <a:pt x="8728543" y="4176556"/>
                  <a:pt x="8603010" y="4185577"/>
                  <a:pt x="8476969" y="4168424"/>
                </a:cubicBezTo>
                <a:cubicBezTo>
                  <a:pt x="8405486" y="4157192"/>
                  <a:pt x="8332808" y="4155871"/>
                  <a:pt x="8260970" y="4164486"/>
                </a:cubicBezTo>
                <a:cubicBezTo>
                  <a:pt x="8089823" y="4188500"/>
                  <a:pt x="7918295" y="4180749"/>
                  <a:pt x="7746767" y="4170839"/>
                </a:cubicBezTo>
                <a:cubicBezTo>
                  <a:pt x="7632160" y="4164104"/>
                  <a:pt x="7517046" y="4151780"/>
                  <a:pt x="7402693" y="4168043"/>
                </a:cubicBezTo>
                <a:cubicBezTo>
                  <a:pt x="7256831" y="4188372"/>
                  <a:pt x="7110841" y="4181638"/>
                  <a:pt x="6964597" y="4175667"/>
                </a:cubicBezTo>
                <a:cubicBezTo>
                  <a:pt x="6857233" y="4171220"/>
                  <a:pt x="6749742" y="4157751"/>
                  <a:pt x="6642124" y="4174396"/>
                </a:cubicBezTo>
                <a:cubicBezTo>
                  <a:pt x="6631045" y="4175908"/>
                  <a:pt x="6619775" y="4174777"/>
                  <a:pt x="6609216" y="4171093"/>
                </a:cubicBezTo>
                <a:cubicBezTo>
                  <a:pt x="6568379" y="4157650"/>
                  <a:pt x="6524595" y="4155846"/>
                  <a:pt x="6482793" y="4165883"/>
                </a:cubicBezTo>
                <a:cubicBezTo>
                  <a:pt x="6405669" y="4182782"/>
                  <a:pt x="6328672" y="4190151"/>
                  <a:pt x="6250150" y="4174777"/>
                </a:cubicBezTo>
                <a:cubicBezTo>
                  <a:pt x="6217254" y="4167891"/>
                  <a:pt x="6183521" y="4165883"/>
                  <a:pt x="6150028" y="4168806"/>
                </a:cubicBezTo>
                <a:cubicBezTo>
                  <a:pt x="6020175" y="4181766"/>
                  <a:pt x="5890068" y="4176683"/>
                  <a:pt x="5760087" y="4174142"/>
                </a:cubicBezTo>
                <a:cubicBezTo>
                  <a:pt x="5521345" y="4169695"/>
                  <a:pt x="5282477" y="4174142"/>
                  <a:pt x="5044242" y="4151399"/>
                </a:cubicBezTo>
                <a:cubicBezTo>
                  <a:pt x="4979506" y="4145237"/>
                  <a:pt x="4914326" y="4141297"/>
                  <a:pt x="4849272" y="4142076"/>
                </a:cubicBezTo>
                <a:cubicBezTo>
                  <a:pt x="4784218" y="4142854"/>
                  <a:pt x="4719291" y="4148349"/>
                  <a:pt x="4655063" y="4161055"/>
                </a:cubicBezTo>
                <a:cubicBezTo>
                  <a:pt x="4447578" y="4201332"/>
                  <a:pt x="4239457" y="4203874"/>
                  <a:pt x="4029811" y="4187610"/>
                </a:cubicBezTo>
                <a:cubicBezTo>
                  <a:pt x="3943792" y="4180876"/>
                  <a:pt x="3857774" y="4169695"/>
                  <a:pt x="3771375" y="4171855"/>
                </a:cubicBezTo>
                <a:cubicBezTo>
                  <a:pt x="3623225" y="4175794"/>
                  <a:pt x="3474948" y="4167789"/>
                  <a:pt x="3326672" y="4169822"/>
                </a:cubicBezTo>
                <a:cubicBezTo>
                  <a:pt x="3322669" y="4170394"/>
                  <a:pt x="3318578" y="4169860"/>
                  <a:pt x="3314855" y="4168297"/>
                </a:cubicBezTo>
                <a:cubicBezTo>
                  <a:pt x="3278008" y="4143013"/>
                  <a:pt x="3237604" y="4152796"/>
                  <a:pt x="3199487" y="4159403"/>
                </a:cubicBezTo>
                <a:cubicBezTo>
                  <a:pt x="3072810" y="4181384"/>
                  <a:pt x="2946260" y="4192184"/>
                  <a:pt x="2817550" y="4175158"/>
                </a:cubicBezTo>
                <a:cubicBezTo>
                  <a:pt x="2694647" y="4157332"/>
                  <a:pt x="2569990" y="4155109"/>
                  <a:pt x="2446541" y="4168551"/>
                </a:cubicBezTo>
                <a:cubicBezTo>
                  <a:pt x="2276791" y="4188372"/>
                  <a:pt x="2107677" y="4184179"/>
                  <a:pt x="1938308" y="4168551"/>
                </a:cubicBezTo>
                <a:cubicBezTo>
                  <a:pt x="1869570" y="4162199"/>
                  <a:pt x="1799815" y="4151399"/>
                  <a:pt x="1731712" y="4167281"/>
                </a:cubicBezTo>
                <a:cubicBezTo>
                  <a:pt x="1647854" y="4186721"/>
                  <a:pt x="1564250" y="4180368"/>
                  <a:pt x="1480137" y="4176048"/>
                </a:cubicBezTo>
                <a:cubicBezTo>
                  <a:pt x="1373663" y="4170457"/>
                  <a:pt x="1267442" y="4154321"/>
                  <a:pt x="1160586" y="4167027"/>
                </a:cubicBezTo>
                <a:cubicBezTo>
                  <a:pt x="1111161" y="4172871"/>
                  <a:pt x="1062116" y="4182147"/>
                  <a:pt x="1012055" y="4179733"/>
                </a:cubicBezTo>
                <a:cubicBezTo>
                  <a:pt x="873562" y="4173380"/>
                  <a:pt x="735196" y="4165883"/>
                  <a:pt x="596449" y="4167027"/>
                </a:cubicBezTo>
                <a:cubicBezTo>
                  <a:pt x="538383" y="4167408"/>
                  <a:pt x="480699" y="4169314"/>
                  <a:pt x="422887" y="4173507"/>
                </a:cubicBezTo>
                <a:cubicBezTo>
                  <a:pt x="315015" y="4181384"/>
                  <a:pt x="207524" y="4170711"/>
                  <a:pt x="100033" y="4166900"/>
                </a:cubicBezTo>
                <a:lnTo>
                  <a:pt x="0" y="4171381"/>
                </a:lnTo>
                <a:close/>
              </a:path>
            </a:pathLst>
          </a:custGeom>
          <a:effectLst>
            <a:outerShdw blurRad="50800" dist="38100" dir="5400000" algn="t" rotWithShape="0">
              <a:prstClr val="black">
                <a:alpha val="40000"/>
              </a:prstClr>
            </a:outerShdw>
          </a:effectLst>
        </p:spPr>
      </p:pic>
      <p:sp>
        <p:nvSpPr>
          <p:cNvPr id="9" name="TextBox 8">
            <a:extLst>
              <a:ext uri="{FF2B5EF4-FFF2-40B4-BE49-F238E27FC236}">
                <a16:creationId xmlns:a16="http://schemas.microsoft.com/office/drawing/2014/main" id="{F50404DC-835D-5C42-BD1D-DF3C098B5009}"/>
              </a:ext>
            </a:extLst>
          </p:cNvPr>
          <p:cNvSpPr txBox="1"/>
          <p:nvPr userDrawn="1"/>
        </p:nvSpPr>
        <p:spPr>
          <a:xfrm>
            <a:off x="137409" y="-589295"/>
            <a:ext cx="9144000" cy="3785652"/>
          </a:xfrm>
          <a:prstGeom prst="rect">
            <a:avLst/>
          </a:prstGeom>
          <a:noFill/>
        </p:spPr>
        <p:txBody>
          <a:bodyPr wrap="square" rtlCol="0">
            <a:spAutoFit/>
          </a:bodyPr>
          <a:lstStyle/>
          <a:p>
            <a:pPr algn="ctr"/>
            <a:r>
              <a:rPr lang="en-US" sz="24000" dirty="0">
                <a:solidFill>
                  <a:schemeClr val="tx1">
                    <a:lumMod val="75000"/>
                    <a:alpha val="32000"/>
                  </a:schemeClr>
                </a:solidFill>
                <a:latin typeface="Cambria" panose="02040503050406030204" pitchFamily="18" charset="0"/>
              </a:rPr>
              <a:t>AD70</a:t>
            </a:r>
          </a:p>
        </p:txBody>
      </p:sp>
    </p:spTree>
    <p:extLst>
      <p:ext uri="{BB962C8B-B14F-4D97-AF65-F5344CB8AC3E}">
        <p14:creationId xmlns:p14="http://schemas.microsoft.com/office/powerpoint/2010/main" val="1017388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a:prstGeom prst="rect">
            <a:avLst/>
          </a:prstGeom>
        </p:spPr>
        <p:txBody>
          <a:bodyPr anchor="b">
            <a:normAutofit/>
          </a:bodyPr>
          <a:lstStyle>
            <a:lvl1pPr algn="r">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5" name="Footer Placeholder 4"/>
          <p:cNvSpPr>
            <a:spLocks noGrp="1"/>
          </p:cNvSpPr>
          <p:nvPr>
            <p:ph type="ftr" sz="quarter" idx="11"/>
          </p:nvPr>
        </p:nvSpPr>
        <p:spPr>
          <a:xfrm>
            <a:off x="818347" y="6178260"/>
            <a:ext cx="562413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2416337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4695" y="397241"/>
            <a:ext cx="8184630" cy="1881264"/>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6" name="Footer Placeholder 5"/>
          <p:cNvSpPr>
            <a:spLocks noGrp="1"/>
          </p:cNvSpPr>
          <p:nvPr>
            <p:ph type="ftr" sz="quarter" idx="11"/>
          </p:nvPr>
        </p:nvSpPr>
        <p:spPr>
          <a:xfrm>
            <a:off x="818347" y="6178260"/>
            <a:ext cx="5624137"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3132099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4695" y="397241"/>
            <a:ext cx="8184630" cy="1881264"/>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8" name="Footer Placeholder 7"/>
          <p:cNvSpPr>
            <a:spLocks noGrp="1"/>
          </p:cNvSpPr>
          <p:nvPr>
            <p:ph type="ftr" sz="quarter" idx="11"/>
          </p:nvPr>
        </p:nvSpPr>
        <p:spPr>
          <a:xfrm>
            <a:off x="818347" y="6178260"/>
            <a:ext cx="5624137"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184141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4695" y="397241"/>
            <a:ext cx="8184630" cy="1881264"/>
          </a:xfrm>
          <a:prstGeom prst="rect">
            <a:avLst/>
          </a:prstGeom>
        </p:spPr>
        <p:txBody>
          <a:bodyPr>
            <a:normAutofit/>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4" name="Footer Placeholder 3"/>
          <p:cNvSpPr>
            <a:spLocks noGrp="1"/>
          </p:cNvSpPr>
          <p:nvPr>
            <p:ph type="ftr" sz="quarter" idx="11"/>
          </p:nvPr>
        </p:nvSpPr>
        <p:spPr>
          <a:xfrm>
            <a:off x="818347" y="6178260"/>
            <a:ext cx="5624137"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309386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3" name="Footer Placeholder 2"/>
          <p:cNvSpPr>
            <a:spLocks noGrp="1"/>
          </p:cNvSpPr>
          <p:nvPr>
            <p:ph type="ftr" sz="quarter" idx="11"/>
          </p:nvPr>
        </p:nvSpPr>
        <p:spPr>
          <a:xfrm>
            <a:off x="818347" y="6178260"/>
            <a:ext cx="5624137"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2869257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a:prstGeom prst="rect">
            <a:avLst/>
          </a:prstGeom>
        </p:spPr>
        <p:txBody>
          <a:bodyPr anchor="b">
            <a:normAutofit/>
          </a:bodyPr>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551708" y="6178260"/>
            <a:ext cx="1287464" cy="365125"/>
          </a:xfrm>
          <a:prstGeom prst="rect">
            <a:avLst/>
          </a:prstGeom>
        </p:spPr>
        <p:txBody>
          <a:bodyPr/>
          <a:lstStyle/>
          <a:p>
            <a:fld id="{5B3A2D28-2414-8643-AFD1-79C8C420C1C1}" type="datetimeFigureOut">
              <a:rPr lang="en-US" smtClean="0"/>
              <a:pPr/>
              <a:t>6/28/20</a:t>
            </a:fld>
            <a:endParaRPr lang="en-US"/>
          </a:p>
        </p:txBody>
      </p:sp>
      <p:sp>
        <p:nvSpPr>
          <p:cNvPr id="6" name="Footer Placeholder 5"/>
          <p:cNvSpPr>
            <a:spLocks noGrp="1"/>
          </p:cNvSpPr>
          <p:nvPr>
            <p:ph type="ftr" sz="quarter" idx="11"/>
          </p:nvPr>
        </p:nvSpPr>
        <p:spPr>
          <a:xfrm>
            <a:off x="818347" y="6178260"/>
            <a:ext cx="5624137"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917202" y="6178260"/>
            <a:ext cx="413483" cy="365125"/>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13244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23649" y="6181344"/>
            <a:ext cx="718502" cy="365125"/>
          </a:xfrm>
          <a:prstGeom prst="rect">
            <a:avLst/>
          </a:prstGeom>
        </p:spPr>
        <p:txBody>
          <a:bodyPr/>
          <a:lstStyle/>
          <a:p>
            <a:fld id="{5B3A2D28-2414-8643-AFD1-79C8C420C1C1}" type="datetimeFigureOut">
              <a:rPr lang="en-US" smtClean="0"/>
              <a:pPr/>
              <a:t>6/28/20</a:t>
            </a:fld>
            <a:endParaRPr lang="en-US"/>
          </a:p>
        </p:txBody>
      </p:sp>
      <p:sp>
        <p:nvSpPr>
          <p:cNvPr id="6" name="Footer Placeholder 5"/>
          <p:cNvSpPr>
            <a:spLocks noGrp="1"/>
          </p:cNvSpPr>
          <p:nvPr>
            <p:ph type="ftr" sz="quarter" idx="11"/>
          </p:nvPr>
        </p:nvSpPr>
        <p:spPr>
          <a:xfrm>
            <a:off x="818348" y="6181344"/>
            <a:ext cx="37053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024262" y="6181344"/>
            <a:ext cx="305186" cy="329250"/>
          </a:xfrm>
          <a:prstGeom prst="rect">
            <a:avLst/>
          </a:prstGeom>
        </p:spPr>
        <p:txBody>
          <a:bodyPr/>
          <a:lstStyle/>
          <a:p>
            <a:fld id="{6F1D60EE-159B-5F4D-B0A4-4181930856D4}" type="slidenum">
              <a:rPr lang="en-US" smtClean="0"/>
              <a:pPr/>
              <a:t>‹#›</a:t>
            </a:fld>
            <a:endParaRPr lang="en-US"/>
          </a:p>
        </p:txBody>
      </p:sp>
    </p:spTree>
    <p:extLst>
      <p:ext uri="{BB962C8B-B14F-4D97-AF65-F5344CB8AC3E}">
        <p14:creationId xmlns:p14="http://schemas.microsoft.com/office/powerpoint/2010/main" val="2697900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65000"/>
                <a:lumOff val="35000"/>
              </a:schemeClr>
            </a:gs>
            <a:gs pos="23000">
              <a:schemeClr val="bg1">
                <a:lumMod val="65000"/>
                <a:lumOff val="35000"/>
              </a:schemeClr>
            </a:gs>
            <a:gs pos="55000">
              <a:schemeClr val="accent1">
                <a:lumMod val="75000"/>
              </a:schemeClr>
            </a:gs>
            <a:gs pos="81000">
              <a:schemeClr val="bg1">
                <a:lumMod val="85000"/>
                <a:lumOff val="1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7C6D0-44DD-704E-92B9-B1EF51E084BC}"/>
              </a:ext>
            </a:extLst>
          </p:cNvPr>
          <p:cNvPicPr>
            <a:picLocks noChangeAspect="1"/>
          </p:cNvPicPr>
          <p:nvPr userDrawn="1"/>
        </p:nvPicPr>
        <p:blipFill rotWithShape="1">
          <a:blip r:embed="rId19"/>
          <a:srcRect t="1485" b="19897"/>
          <a:stretch/>
        </p:blipFill>
        <p:spPr>
          <a:xfrm>
            <a:off x="0" y="0"/>
            <a:ext cx="9144000" cy="2598821"/>
          </a:xfrm>
          <a:custGeom>
            <a:avLst/>
            <a:gdLst/>
            <a:ahLst/>
            <a:cxnLst/>
            <a:rect l="l" t="t" r="r" b="b"/>
            <a:pathLst>
              <a:path w="12191999" h="4196982">
                <a:moveTo>
                  <a:pt x="0" y="0"/>
                </a:moveTo>
                <a:lnTo>
                  <a:pt x="12191999" y="0"/>
                </a:lnTo>
                <a:lnTo>
                  <a:pt x="12191999" y="4170459"/>
                </a:lnTo>
                <a:lnTo>
                  <a:pt x="11986461" y="4175111"/>
                </a:lnTo>
                <a:cubicBezTo>
                  <a:pt x="11912297" y="4174136"/>
                  <a:pt x="11838168" y="4170508"/>
                  <a:pt x="11764214" y="4164231"/>
                </a:cubicBezTo>
                <a:cubicBezTo>
                  <a:pt x="11656850" y="4156227"/>
                  <a:pt x="11548596" y="4145173"/>
                  <a:pt x="11441995" y="4165502"/>
                </a:cubicBezTo>
                <a:cubicBezTo>
                  <a:pt x="11324975" y="4187991"/>
                  <a:pt x="11208081" y="4188118"/>
                  <a:pt x="11090044" y="4182401"/>
                </a:cubicBezTo>
                <a:cubicBezTo>
                  <a:pt x="10989160" y="4177573"/>
                  <a:pt x="10888657" y="4152161"/>
                  <a:pt x="10787011" y="4178970"/>
                </a:cubicBezTo>
                <a:cubicBezTo>
                  <a:pt x="10776897" y="4180444"/>
                  <a:pt x="10766592" y="4180012"/>
                  <a:pt x="10756643" y="4177700"/>
                </a:cubicBezTo>
                <a:cubicBezTo>
                  <a:pt x="10645468" y="4162326"/>
                  <a:pt x="10533530" y="4174904"/>
                  <a:pt x="10421973" y="4170584"/>
                </a:cubicBezTo>
                <a:cubicBezTo>
                  <a:pt x="10370515" y="4168551"/>
                  <a:pt x="10318040" y="4169695"/>
                  <a:pt x="10267216" y="4164231"/>
                </a:cubicBezTo>
                <a:cubicBezTo>
                  <a:pt x="10150577" y="4151780"/>
                  <a:pt x="10034192" y="4145173"/>
                  <a:pt x="9918824" y="4174523"/>
                </a:cubicBezTo>
                <a:cubicBezTo>
                  <a:pt x="9885153" y="4182439"/>
                  <a:pt x="9850745" y="4186695"/>
                  <a:pt x="9816160" y="4187229"/>
                </a:cubicBezTo>
                <a:cubicBezTo>
                  <a:pt x="9703206" y="4191295"/>
                  <a:pt x="9590632" y="4183544"/>
                  <a:pt x="9478059" y="4177191"/>
                </a:cubicBezTo>
                <a:cubicBezTo>
                  <a:pt x="9399918" y="4172744"/>
                  <a:pt x="9321904" y="4163088"/>
                  <a:pt x="9243637" y="4171220"/>
                </a:cubicBezTo>
                <a:cubicBezTo>
                  <a:pt x="9198150" y="4175921"/>
                  <a:pt x="9152282" y="4175921"/>
                  <a:pt x="9106795" y="4171220"/>
                </a:cubicBezTo>
                <a:cubicBezTo>
                  <a:pt x="9022962" y="4161398"/>
                  <a:pt x="8938380" y="4159568"/>
                  <a:pt x="8854204" y="4165756"/>
                </a:cubicBezTo>
                <a:cubicBezTo>
                  <a:pt x="8728543" y="4176556"/>
                  <a:pt x="8603010" y="4185577"/>
                  <a:pt x="8476969" y="4168424"/>
                </a:cubicBezTo>
                <a:cubicBezTo>
                  <a:pt x="8405486" y="4157192"/>
                  <a:pt x="8332808" y="4155871"/>
                  <a:pt x="8260970" y="4164486"/>
                </a:cubicBezTo>
                <a:cubicBezTo>
                  <a:pt x="8089823" y="4188500"/>
                  <a:pt x="7918295" y="4180749"/>
                  <a:pt x="7746767" y="4170839"/>
                </a:cubicBezTo>
                <a:cubicBezTo>
                  <a:pt x="7632160" y="4164104"/>
                  <a:pt x="7517046" y="4151780"/>
                  <a:pt x="7402693" y="4168043"/>
                </a:cubicBezTo>
                <a:cubicBezTo>
                  <a:pt x="7256831" y="4188372"/>
                  <a:pt x="7110841" y="4181638"/>
                  <a:pt x="6964597" y="4175667"/>
                </a:cubicBezTo>
                <a:cubicBezTo>
                  <a:pt x="6857233" y="4171220"/>
                  <a:pt x="6749742" y="4157751"/>
                  <a:pt x="6642124" y="4174396"/>
                </a:cubicBezTo>
                <a:cubicBezTo>
                  <a:pt x="6631045" y="4175908"/>
                  <a:pt x="6619775" y="4174777"/>
                  <a:pt x="6609216" y="4171093"/>
                </a:cubicBezTo>
                <a:cubicBezTo>
                  <a:pt x="6568379" y="4157650"/>
                  <a:pt x="6524595" y="4155846"/>
                  <a:pt x="6482793" y="4165883"/>
                </a:cubicBezTo>
                <a:cubicBezTo>
                  <a:pt x="6405669" y="4182782"/>
                  <a:pt x="6328672" y="4190151"/>
                  <a:pt x="6250150" y="4174777"/>
                </a:cubicBezTo>
                <a:cubicBezTo>
                  <a:pt x="6217254" y="4167891"/>
                  <a:pt x="6183521" y="4165883"/>
                  <a:pt x="6150028" y="4168806"/>
                </a:cubicBezTo>
                <a:cubicBezTo>
                  <a:pt x="6020175" y="4181766"/>
                  <a:pt x="5890068" y="4176683"/>
                  <a:pt x="5760087" y="4174142"/>
                </a:cubicBezTo>
                <a:cubicBezTo>
                  <a:pt x="5521345" y="4169695"/>
                  <a:pt x="5282477" y="4174142"/>
                  <a:pt x="5044242" y="4151399"/>
                </a:cubicBezTo>
                <a:cubicBezTo>
                  <a:pt x="4979506" y="4145237"/>
                  <a:pt x="4914326" y="4141297"/>
                  <a:pt x="4849272" y="4142076"/>
                </a:cubicBezTo>
                <a:cubicBezTo>
                  <a:pt x="4784218" y="4142854"/>
                  <a:pt x="4719291" y="4148349"/>
                  <a:pt x="4655063" y="4161055"/>
                </a:cubicBezTo>
                <a:cubicBezTo>
                  <a:pt x="4447578" y="4201332"/>
                  <a:pt x="4239457" y="4203874"/>
                  <a:pt x="4029811" y="4187610"/>
                </a:cubicBezTo>
                <a:cubicBezTo>
                  <a:pt x="3943792" y="4180876"/>
                  <a:pt x="3857774" y="4169695"/>
                  <a:pt x="3771375" y="4171855"/>
                </a:cubicBezTo>
                <a:cubicBezTo>
                  <a:pt x="3623225" y="4175794"/>
                  <a:pt x="3474948" y="4167789"/>
                  <a:pt x="3326672" y="4169822"/>
                </a:cubicBezTo>
                <a:cubicBezTo>
                  <a:pt x="3322669" y="4170394"/>
                  <a:pt x="3318578" y="4169860"/>
                  <a:pt x="3314855" y="4168297"/>
                </a:cubicBezTo>
                <a:cubicBezTo>
                  <a:pt x="3278008" y="4143013"/>
                  <a:pt x="3237604" y="4152796"/>
                  <a:pt x="3199487" y="4159403"/>
                </a:cubicBezTo>
                <a:cubicBezTo>
                  <a:pt x="3072810" y="4181384"/>
                  <a:pt x="2946260" y="4192184"/>
                  <a:pt x="2817550" y="4175158"/>
                </a:cubicBezTo>
                <a:cubicBezTo>
                  <a:pt x="2694647" y="4157332"/>
                  <a:pt x="2569990" y="4155109"/>
                  <a:pt x="2446541" y="4168551"/>
                </a:cubicBezTo>
                <a:cubicBezTo>
                  <a:pt x="2276791" y="4188372"/>
                  <a:pt x="2107677" y="4184179"/>
                  <a:pt x="1938308" y="4168551"/>
                </a:cubicBezTo>
                <a:cubicBezTo>
                  <a:pt x="1869570" y="4162199"/>
                  <a:pt x="1799815" y="4151399"/>
                  <a:pt x="1731712" y="4167281"/>
                </a:cubicBezTo>
                <a:cubicBezTo>
                  <a:pt x="1647854" y="4186721"/>
                  <a:pt x="1564250" y="4180368"/>
                  <a:pt x="1480137" y="4176048"/>
                </a:cubicBezTo>
                <a:cubicBezTo>
                  <a:pt x="1373663" y="4170457"/>
                  <a:pt x="1267442" y="4154321"/>
                  <a:pt x="1160586" y="4167027"/>
                </a:cubicBezTo>
                <a:cubicBezTo>
                  <a:pt x="1111161" y="4172871"/>
                  <a:pt x="1062116" y="4182147"/>
                  <a:pt x="1012055" y="4179733"/>
                </a:cubicBezTo>
                <a:cubicBezTo>
                  <a:pt x="873562" y="4173380"/>
                  <a:pt x="735196" y="4165883"/>
                  <a:pt x="596449" y="4167027"/>
                </a:cubicBezTo>
                <a:cubicBezTo>
                  <a:pt x="538383" y="4167408"/>
                  <a:pt x="480699" y="4169314"/>
                  <a:pt x="422887" y="4173507"/>
                </a:cubicBezTo>
                <a:cubicBezTo>
                  <a:pt x="315015" y="4181384"/>
                  <a:pt x="207524" y="4170711"/>
                  <a:pt x="100033" y="4166900"/>
                </a:cubicBezTo>
                <a:lnTo>
                  <a:pt x="0" y="4171381"/>
                </a:lnTo>
                <a:close/>
              </a:path>
            </a:pathLst>
          </a:custGeom>
          <a:effectLst>
            <a:outerShdw blurRad="50800" dist="38100" dir="5400000" algn="t" rotWithShape="0">
              <a:prstClr val="black">
                <a:alpha val="40000"/>
              </a:prstClr>
            </a:outerShdw>
          </a:effectLst>
        </p:spPr>
      </p:pic>
      <p:sp>
        <p:nvSpPr>
          <p:cNvPr id="4" name="TextBox 3">
            <a:extLst>
              <a:ext uri="{FF2B5EF4-FFF2-40B4-BE49-F238E27FC236}">
                <a16:creationId xmlns:a16="http://schemas.microsoft.com/office/drawing/2014/main" id="{BCC3C786-B958-1949-90F1-2BD4A88692C4}"/>
              </a:ext>
            </a:extLst>
          </p:cNvPr>
          <p:cNvSpPr txBox="1"/>
          <p:nvPr userDrawn="1"/>
        </p:nvSpPr>
        <p:spPr>
          <a:xfrm>
            <a:off x="-14991" y="-741695"/>
            <a:ext cx="9144000" cy="3785652"/>
          </a:xfrm>
          <a:prstGeom prst="rect">
            <a:avLst/>
          </a:prstGeom>
          <a:noFill/>
        </p:spPr>
        <p:txBody>
          <a:bodyPr wrap="square" rtlCol="0">
            <a:spAutoFit/>
          </a:bodyPr>
          <a:lstStyle/>
          <a:p>
            <a:pPr algn="ctr"/>
            <a:r>
              <a:rPr lang="en-US" sz="24000" dirty="0">
                <a:solidFill>
                  <a:schemeClr val="tx1">
                    <a:lumMod val="75000"/>
                    <a:alpha val="32000"/>
                  </a:schemeClr>
                </a:solidFill>
                <a:latin typeface="Cambria" panose="02040503050406030204" pitchFamily="18" charset="0"/>
              </a:rPr>
              <a:t>AD70</a:t>
            </a:r>
          </a:p>
        </p:txBody>
      </p:sp>
      <p:sp>
        <p:nvSpPr>
          <p:cNvPr id="2" name="Title Placeholder 1"/>
          <p:cNvSpPr>
            <a:spLocks noGrp="1"/>
          </p:cNvSpPr>
          <p:nvPr>
            <p:ph type="title"/>
          </p:nvPr>
        </p:nvSpPr>
        <p:spPr>
          <a:xfrm>
            <a:off x="464695" y="397241"/>
            <a:ext cx="8184630" cy="1881264"/>
          </a:xfrm>
          <a:prstGeom prst="rect">
            <a:avLst/>
          </a:prstGeom>
          <a:ln>
            <a:noFill/>
          </a:ln>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64695" y="2758189"/>
            <a:ext cx="8184630" cy="3702571"/>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6496376"/>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l" defTabSz="457200" rtl="0" eaLnBrk="1" latinLnBrk="0" hangingPunct="1">
        <a:spcBef>
          <a:spcPct val="0"/>
        </a:spcBef>
        <a:buNone/>
        <a:defRPr sz="6000" b="1" kern="1200" cap="none" baseline="0">
          <a:ln w="3175" cmpd="sng">
            <a:noFill/>
          </a:ln>
          <a:solidFill>
            <a:schemeClr val="tx1"/>
          </a:solidFill>
          <a:effectLst>
            <a:glow rad="38100">
              <a:schemeClr val="bg1">
                <a:lumMod val="65000"/>
                <a:lumOff val="35000"/>
                <a:alpha val="40000"/>
              </a:schemeClr>
            </a:glow>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40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tx1"/>
        </a:buClr>
        <a:buSzPct val="130000"/>
        <a:buFont typeface="Arial"/>
        <a:buChar char="•"/>
        <a:defRPr sz="36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tx1"/>
        </a:buClr>
        <a:buSzPct val="130000"/>
        <a:buFont typeface="Arial"/>
        <a:buChar char="•"/>
        <a:defRPr sz="32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tx1"/>
        </a:buClr>
        <a:buSzPct val="130000"/>
        <a:buFont typeface="Arial"/>
        <a:buChar char="•"/>
        <a:defRPr sz="32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tx1"/>
        </a:buClr>
        <a:buSzPct val="130000"/>
        <a:buFont typeface="Arial"/>
        <a:buChar char="•"/>
        <a:defRPr sz="28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27B63-CA8F-864E-AEA6-195797F223E5}"/>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7200" dirty="0"/>
            </a:br>
            <a:r>
              <a:rPr lang="en-US" sz="3200" dirty="0"/>
              <a:t>PART TWO</a:t>
            </a:r>
            <a:endParaRPr lang="en-US" sz="1800" dirty="0"/>
          </a:p>
        </p:txBody>
      </p:sp>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58189"/>
            <a:ext cx="8184630" cy="3972395"/>
          </a:xfrm>
        </p:spPr>
        <p:txBody>
          <a:bodyPr anchor="t">
            <a:normAutofit lnSpcReduction="10000"/>
          </a:bodyPr>
          <a:lstStyle/>
          <a:p>
            <a:pPr marL="0" indent="0" algn="ctr">
              <a:buNone/>
            </a:pPr>
            <a:r>
              <a:rPr lang="en-US" sz="3600" dirty="0"/>
              <a:t>In July Olsen Park will host a debate</a:t>
            </a:r>
          </a:p>
          <a:p>
            <a:pPr marL="0" indent="0" algn="ctr">
              <a:buNone/>
            </a:pPr>
            <a:r>
              <a:rPr lang="en-US" sz="4400" dirty="0"/>
              <a:t>Holger Neubauer &amp; Bruce Reeves</a:t>
            </a:r>
          </a:p>
          <a:p>
            <a:pPr marL="0" indent="0" algn="ctr">
              <a:buNone/>
            </a:pPr>
            <a:r>
              <a:rPr lang="en-US" i="1" dirty="0"/>
              <a:t>“Will Jesus Really Come Again?”</a:t>
            </a:r>
          </a:p>
          <a:p>
            <a:pPr marL="0" indent="0" algn="ctr">
              <a:buNone/>
            </a:pPr>
            <a:r>
              <a:rPr lang="en-US" sz="3600" dirty="0"/>
              <a:t>Before this the elders have asked me to do some lessons to familiarize us with this this unusual doctrine </a:t>
            </a:r>
          </a:p>
        </p:txBody>
      </p:sp>
    </p:spTree>
    <p:extLst>
      <p:ext uri="{BB962C8B-B14F-4D97-AF65-F5344CB8AC3E}">
        <p14:creationId xmlns:p14="http://schemas.microsoft.com/office/powerpoint/2010/main" val="269895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ppt_w</p:attrName>
                                        </p:attrNameLst>
                                      </p:cBhvr>
                                      <p:tavLst>
                                        <p:tav tm="0">
                                          <p:val>
                                            <p:strVal val="#ppt_w*0.70"/>
                                          </p:val>
                                        </p:tav>
                                        <p:tav tm="100000">
                                          <p:val>
                                            <p:strVal val="#ppt_w"/>
                                          </p:val>
                                        </p:tav>
                                      </p:tavLst>
                                    </p:anim>
                                    <p:anim calcmode="lin" valueType="num">
                                      <p:cBhvr>
                                        <p:cTn id="36" dur="1000" fill="hold"/>
                                        <p:tgtEl>
                                          <p:spTgt spid="2"/>
                                        </p:tgtEl>
                                        <p:attrNameLst>
                                          <p:attrName>ppt_h</p:attrName>
                                        </p:attrNameLst>
                                      </p:cBhvr>
                                      <p:tavLst>
                                        <p:tav tm="0">
                                          <p:val>
                                            <p:strVal val="#ppt_h"/>
                                          </p:val>
                                        </p:tav>
                                        <p:tav tm="100000">
                                          <p:val>
                                            <p:strVal val="#ppt_h"/>
                                          </p:val>
                                        </p:tav>
                                      </p:tavLst>
                                    </p:anim>
                                    <p:animEffect transition="in" filter="fade">
                                      <p:cBhvr>
                                        <p:cTn id="3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Court">
            <a:extLst>
              <a:ext uri="{FF2B5EF4-FFF2-40B4-BE49-F238E27FC236}">
                <a16:creationId xmlns:a16="http://schemas.microsoft.com/office/drawing/2014/main" id="{B39A69E7-01DC-CF44-A035-DA9C4A797E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269959"/>
            <a:ext cx="4900864" cy="4900864"/>
          </a:xfrm>
          <a:prstGeom prst="rect">
            <a:avLst/>
          </a:prstGeom>
        </p:spPr>
      </p:pic>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582779"/>
            <a:ext cx="8184630" cy="4275221"/>
          </a:xfrm>
        </p:spPr>
        <p:txBody>
          <a:bodyPr anchor="ctr">
            <a:normAutofit/>
          </a:bodyPr>
          <a:lstStyle/>
          <a:p>
            <a:pPr marL="0" indent="0" algn="ctr">
              <a:lnSpc>
                <a:spcPct val="90000"/>
              </a:lnSpc>
              <a:spcBef>
                <a:spcPts val="0"/>
              </a:spcBef>
              <a:buNone/>
            </a:pPr>
            <a:r>
              <a:rPr lang="en-US" sz="3600" dirty="0"/>
              <a:t>1. Narrow interpretations of ALL time statements</a:t>
            </a:r>
          </a:p>
          <a:p>
            <a:pPr marL="0" indent="0" algn="ctr">
              <a:lnSpc>
                <a:spcPct val="90000"/>
              </a:lnSpc>
              <a:spcBef>
                <a:spcPts val="0"/>
              </a:spcBef>
              <a:buNone/>
            </a:pPr>
            <a:r>
              <a:rPr lang="en-US" sz="3600" dirty="0"/>
              <a:t>2. Figurative interpretations of ALL apocalyptic language </a:t>
            </a:r>
          </a:p>
          <a:p>
            <a:pPr marL="0" indent="0" algn="ctr">
              <a:lnSpc>
                <a:spcPct val="90000"/>
              </a:lnSpc>
              <a:spcBef>
                <a:spcPts val="0"/>
              </a:spcBef>
              <a:buNone/>
            </a:pPr>
            <a:r>
              <a:rPr lang="en-US" sz="3600" dirty="0"/>
              <a:t>3. Mount of Olives discourse is ONLY about the destruction of Jerusalem</a:t>
            </a:r>
          </a:p>
          <a:p>
            <a:pPr marL="0" indent="0" algn="ctr">
              <a:lnSpc>
                <a:spcPct val="90000"/>
              </a:lnSpc>
              <a:spcBef>
                <a:spcPts val="0"/>
              </a:spcBef>
              <a:buNone/>
            </a:pPr>
            <a:r>
              <a:rPr lang="en-US" sz="3600" dirty="0"/>
              <a:t>4. An EARLY date of Book of Revelation</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FOUR FLAWED ASSUMPTIONS</a:t>
            </a:r>
            <a:endParaRPr lang="en-US" sz="3200" dirty="0"/>
          </a:p>
        </p:txBody>
      </p:sp>
    </p:spTree>
    <p:extLst>
      <p:ext uri="{BB962C8B-B14F-4D97-AF65-F5344CB8AC3E}">
        <p14:creationId xmlns:p14="http://schemas.microsoft.com/office/powerpoint/2010/main" val="260375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FOUR FLAWED ASSUMPTIONS</a:t>
            </a:r>
            <a:endParaRPr lang="en-US" sz="3200" dirty="0"/>
          </a:p>
        </p:txBody>
      </p:sp>
      <p:pic>
        <p:nvPicPr>
          <p:cNvPr id="10" name="Graphic 9" descr="Court">
            <a:extLst>
              <a:ext uri="{FF2B5EF4-FFF2-40B4-BE49-F238E27FC236}">
                <a16:creationId xmlns:a16="http://schemas.microsoft.com/office/drawing/2014/main" id="{CF804052-B53F-4749-8E16-E601C01544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269959"/>
            <a:ext cx="4900864" cy="4900864"/>
          </a:xfrm>
          <a:prstGeom prst="rect">
            <a:avLst/>
          </a:prstGeom>
        </p:spPr>
      </p:pic>
      <p:sp>
        <p:nvSpPr>
          <p:cNvPr id="11" name="Content Placeholder 2">
            <a:extLst>
              <a:ext uri="{FF2B5EF4-FFF2-40B4-BE49-F238E27FC236}">
                <a16:creationId xmlns:a16="http://schemas.microsoft.com/office/drawing/2014/main" id="{E22059BB-C98F-304E-921A-CA3134E720D6}"/>
              </a:ext>
            </a:extLst>
          </p:cNvPr>
          <p:cNvSpPr>
            <a:spLocks noGrp="1"/>
          </p:cNvSpPr>
          <p:nvPr>
            <p:ph idx="1"/>
          </p:nvPr>
        </p:nvSpPr>
        <p:spPr>
          <a:xfrm>
            <a:off x="4331368" y="2486526"/>
            <a:ext cx="4499810" cy="4371474"/>
          </a:xfrm>
        </p:spPr>
        <p:txBody>
          <a:bodyPr anchor="ctr">
            <a:normAutofit/>
          </a:bodyPr>
          <a:lstStyle/>
          <a:p>
            <a:pPr marL="0" indent="0" algn="ctr">
              <a:spcBef>
                <a:spcPts val="0"/>
              </a:spcBef>
              <a:buNone/>
            </a:pPr>
            <a:r>
              <a:rPr lang="en-US" dirty="0"/>
              <a:t>All of these assumptions must be correct for this doctrine to stand.</a:t>
            </a:r>
          </a:p>
        </p:txBody>
      </p:sp>
    </p:spTree>
    <p:extLst>
      <p:ext uri="{BB962C8B-B14F-4D97-AF65-F5344CB8AC3E}">
        <p14:creationId xmlns:p14="http://schemas.microsoft.com/office/powerpoint/2010/main" val="289146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FOUR FLAWED ASSUMPTIONS</a:t>
            </a:r>
            <a:endParaRPr lang="en-US" sz="3200" dirty="0"/>
          </a:p>
        </p:txBody>
      </p:sp>
      <p:pic>
        <p:nvPicPr>
          <p:cNvPr id="10" name="Graphic 9" descr="Court">
            <a:extLst>
              <a:ext uri="{FF2B5EF4-FFF2-40B4-BE49-F238E27FC236}">
                <a16:creationId xmlns:a16="http://schemas.microsoft.com/office/drawing/2014/main" id="{CF804052-B53F-4749-8E16-E601C01544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269959"/>
            <a:ext cx="4900864" cy="4900864"/>
          </a:xfrm>
          <a:prstGeom prst="rect">
            <a:avLst/>
          </a:prstGeom>
        </p:spPr>
      </p:pic>
      <p:sp>
        <p:nvSpPr>
          <p:cNvPr id="11" name="Content Placeholder 2">
            <a:extLst>
              <a:ext uri="{FF2B5EF4-FFF2-40B4-BE49-F238E27FC236}">
                <a16:creationId xmlns:a16="http://schemas.microsoft.com/office/drawing/2014/main" id="{E22059BB-C98F-304E-921A-CA3134E720D6}"/>
              </a:ext>
            </a:extLst>
          </p:cNvPr>
          <p:cNvSpPr>
            <a:spLocks noGrp="1"/>
          </p:cNvSpPr>
          <p:nvPr>
            <p:ph idx="1"/>
          </p:nvPr>
        </p:nvSpPr>
        <p:spPr>
          <a:xfrm>
            <a:off x="4331368" y="2486526"/>
            <a:ext cx="4499810" cy="4371474"/>
          </a:xfrm>
        </p:spPr>
        <p:txBody>
          <a:bodyPr anchor="ctr">
            <a:normAutofit/>
          </a:bodyPr>
          <a:lstStyle/>
          <a:p>
            <a:pPr marL="0" indent="0" algn="ctr">
              <a:spcBef>
                <a:spcPts val="0"/>
              </a:spcBef>
              <a:buNone/>
            </a:pPr>
            <a:r>
              <a:rPr lang="en-US" dirty="0"/>
              <a:t>If any of these assumptions are incorrect this doctrine collapses.</a:t>
            </a:r>
          </a:p>
        </p:txBody>
      </p:sp>
    </p:spTree>
    <p:extLst>
      <p:ext uri="{BB962C8B-B14F-4D97-AF65-F5344CB8AC3E}">
        <p14:creationId xmlns:p14="http://schemas.microsoft.com/office/powerpoint/2010/main" val="263373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Court">
            <a:extLst>
              <a:ext uri="{FF2B5EF4-FFF2-40B4-BE49-F238E27FC236}">
                <a16:creationId xmlns:a16="http://schemas.microsoft.com/office/drawing/2014/main" id="{B39A69E7-01DC-CF44-A035-DA9C4A797E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269959"/>
            <a:ext cx="4900864" cy="4900864"/>
          </a:xfrm>
          <a:prstGeom prst="rect">
            <a:avLst/>
          </a:prstGeom>
        </p:spPr>
      </p:pic>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582780"/>
            <a:ext cx="8184630" cy="3813812"/>
          </a:xfrm>
        </p:spPr>
        <p:txBody>
          <a:bodyPr anchor="ctr">
            <a:normAutofit/>
          </a:bodyPr>
          <a:lstStyle/>
          <a:p>
            <a:pPr marL="0" indent="0" algn="ctr">
              <a:lnSpc>
                <a:spcPct val="90000"/>
              </a:lnSpc>
              <a:spcBef>
                <a:spcPts val="0"/>
              </a:spcBef>
              <a:buNone/>
            </a:pPr>
            <a:r>
              <a:rPr lang="en-US" sz="3600" dirty="0"/>
              <a:t>3. Mount of Olives discourse is ONLY about the destruction of Jerusalem</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FOUR FLAWED ASSUMPTIONS</a:t>
            </a:r>
            <a:endParaRPr lang="en-US" sz="3200" dirty="0"/>
          </a:p>
        </p:txBody>
      </p:sp>
    </p:spTree>
    <p:extLst>
      <p:ext uri="{BB962C8B-B14F-4D97-AF65-F5344CB8AC3E}">
        <p14:creationId xmlns:p14="http://schemas.microsoft.com/office/powerpoint/2010/main" val="396227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1200"/>
              </a:spcAft>
              <a:buNone/>
            </a:pPr>
            <a:r>
              <a:rPr lang="en-US" dirty="0"/>
              <a:t>Matthew 24:1-3</a:t>
            </a:r>
          </a:p>
          <a:p>
            <a:pPr marL="0" indent="0" algn="ctr">
              <a:lnSpc>
                <a:spcPct val="90000"/>
              </a:lnSpc>
              <a:spcBef>
                <a:spcPts val="0"/>
              </a:spcBef>
              <a:buNone/>
            </a:pPr>
            <a:r>
              <a:rPr lang="en-US" sz="3200" dirty="0"/>
              <a:t>“Then Jesus went out and departed from the temple, and His disciples came up to show Him the buildings of the temple. And Jesus said to them, ‘Do you not see all these things? Assuredly, I say to you, not one stone shall be left here upon another, that shall not be thrown down. . .’”</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89264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1200"/>
              </a:spcAft>
              <a:buNone/>
            </a:pPr>
            <a:r>
              <a:rPr lang="en-US" dirty="0"/>
              <a:t>Matthew 24:1-3</a:t>
            </a:r>
          </a:p>
          <a:p>
            <a:pPr marL="0" indent="0" algn="ctr">
              <a:spcBef>
                <a:spcPts val="0"/>
              </a:spcBef>
              <a:buNone/>
            </a:pPr>
            <a:r>
              <a:rPr lang="en-US" sz="3400" dirty="0"/>
              <a:t>“. . . Now as He sat on the Mount of Olives, the disciples came to Him privately, saying, ‘Tell us, when will these things be? And what will be the sign of Your coming, and of the end of the age?’” (NKJV).</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177467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1106905"/>
          </a:xfrm>
        </p:spPr>
        <p:txBody>
          <a:bodyPr anchor="t">
            <a:normAutofit/>
          </a:bodyPr>
          <a:lstStyle/>
          <a:p>
            <a:pPr marL="0" indent="0" algn="ctr">
              <a:lnSpc>
                <a:spcPct val="90000"/>
              </a:lnSpc>
              <a:spcBef>
                <a:spcPts val="0"/>
              </a:spcBef>
              <a:spcAft>
                <a:spcPts val="0"/>
              </a:spcAft>
              <a:buNone/>
            </a:pPr>
            <a:r>
              <a:rPr lang="en-US" sz="3800" dirty="0"/>
              <a:t>Matthew 24:1-25:46</a:t>
            </a:r>
          </a:p>
          <a:p>
            <a:pPr marL="0" indent="0" algn="ctr">
              <a:lnSpc>
                <a:spcPct val="90000"/>
              </a:lnSpc>
              <a:spcBef>
                <a:spcPts val="0"/>
              </a:spcBef>
              <a:spcAft>
                <a:spcPts val="1200"/>
              </a:spcAft>
              <a:buNone/>
            </a:pPr>
            <a:r>
              <a:rPr lang="en-US" sz="2600" dirty="0"/>
              <a:t>Mark 13:1-37; Luke 21:5-36 (17:23-37; 12:35-46; 19:11-27)</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
        <p:nvSpPr>
          <p:cNvPr id="4" name="Content Placeholder 2">
            <a:extLst>
              <a:ext uri="{FF2B5EF4-FFF2-40B4-BE49-F238E27FC236}">
                <a16:creationId xmlns:a16="http://schemas.microsoft.com/office/drawing/2014/main" id="{D6E1DDFE-E5EC-684D-9095-ADF7BE9448C4}"/>
              </a:ext>
            </a:extLst>
          </p:cNvPr>
          <p:cNvSpPr txBox="1">
            <a:spLocks/>
          </p:cNvSpPr>
          <p:nvPr/>
        </p:nvSpPr>
        <p:spPr>
          <a:xfrm>
            <a:off x="464695" y="3882188"/>
            <a:ext cx="8184630" cy="2975812"/>
          </a:xfrm>
          <a:prstGeom prst="rect">
            <a:avLst/>
          </a:prstGeom>
        </p:spPr>
        <p:txBody>
          <a:bodyPr vert="horz" lIns="91440" tIns="45720" rIns="91440" bIns="45720" numCol="2" rtlCol="0" anchor="t">
            <a:noAutofit/>
          </a:bodyPr>
          <a:lstStyle>
            <a:lvl1pPr marL="285750" indent="-285750" algn="l" defTabSz="457200" rtl="0" eaLnBrk="1" latinLnBrk="0" hangingPunct="1">
              <a:spcBef>
                <a:spcPct val="20000"/>
              </a:spcBef>
              <a:spcAft>
                <a:spcPts val="600"/>
              </a:spcAft>
              <a:buClr>
                <a:schemeClr val="tx1"/>
              </a:buClr>
              <a:buSzPct val="130000"/>
              <a:buFont typeface="Arial"/>
              <a:buChar char="•"/>
              <a:defRPr sz="40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tx1"/>
              </a:buClr>
              <a:buSzPct val="130000"/>
              <a:buFont typeface="Arial"/>
              <a:buChar char="•"/>
              <a:defRPr sz="36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tx1"/>
              </a:buClr>
              <a:buSzPct val="130000"/>
              <a:buFont typeface="Arial"/>
              <a:buChar char="•"/>
              <a:defRPr sz="32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tx1"/>
              </a:buClr>
              <a:buSzPct val="130000"/>
              <a:buFont typeface="Arial"/>
              <a:buChar char="•"/>
              <a:defRPr sz="32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tx1"/>
              </a:buClr>
              <a:buSzPct val="130000"/>
              <a:buFont typeface="Arial"/>
              <a:buChar char="•"/>
              <a:defRPr sz="28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sz="2800" dirty="0"/>
              <a:t>Destruction of the Temple</a:t>
            </a:r>
          </a:p>
          <a:p>
            <a:pPr marL="0" indent="0" algn="ctr">
              <a:buNone/>
            </a:pPr>
            <a:r>
              <a:rPr lang="en-US" sz="2800" dirty="0"/>
              <a:t>Disciples’ Question</a:t>
            </a:r>
          </a:p>
          <a:p>
            <a:pPr marL="0" indent="0" algn="ctr">
              <a:buNone/>
            </a:pPr>
            <a:r>
              <a:rPr lang="en-US" sz="2800" dirty="0"/>
              <a:t>The Beginning of </a:t>
            </a:r>
            <a:r>
              <a:rPr lang="en-US" sz="2800" dirty="0" err="1"/>
              <a:t>Birthpangs</a:t>
            </a:r>
            <a:endParaRPr lang="en-US" sz="2800" dirty="0"/>
          </a:p>
          <a:p>
            <a:pPr marL="0" indent="0" algn="ctr">
              <a:buNone/>
            </a:pPr>
            <a:r>
              <a:rPr lang="en-US" sz="2800" dirty="0"/>
              <a:t>Coming Persecutions</a:t>
            </a:r>
          </a:p>
          <a:p>
            <a:pPr marL="0" indent="0" algn="ctr">
              <a:buNone/>
            </a:pPr>
            <a:r>
              <a:rPr lang="en-US" sz="2800" dirty="0"/>
              <a:t>Abomination of Desolation</a:t>
            </a:r>
          </a:p>
          <a:p>
            <a:pPr marL="0" indent="0" algn="ctr">
              <a:buNone/>
            </a:pPr>
            <a:r>
              <a:rPr lang="en-US" sz="2800" dirty="0"/>
              <a:t>False Christs and False Prophets</a:t>
            </a:r>
          </a:p>
          <a:p>
            <a:pPr marL="0" indent="0" algn="ctr">
              <a:buNone/>
            </a:pPr>
            <a:r>
              <a:rPr lang="en-US" sz="2800" dirty="0"/>
              <a:t>Coming of the Son of Man</a:t>
            </a:r>
          </a:p>
          <a:p>
            <a:pPr marL="0" indent="0" algn="ctr">
              <a:buNone/>
            </a:pPr>
            <a:r>
              <a:rPr lang="en-US" sz="2800" dirty="0"/>
              <a:t>Parable of the Fig Tree</a:t>
            </a:r>
          </a:p>
        </p:txBody>
      </p:sp>
    </p:spTree>
    <p:extLst>
      <p:ext uri="{BB962C8B-B14F-4D97-AF65-F5344CB8AC3E}">
        <p14:creationId xmlns:p14="http://schemas.microsoft.com/office/powerpoint/2010/main" val="290682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1000"/>
                                        <p:tgtEl>
                                          <p:spTgt spid="4">
                                            <p:txEl>
                                              <p:pRg st="1" end="1"/>
                                            </p:txEl>
                                          </p:spTgt>
                                        </p:tgtEl>
                                      </p:cBhvr>
                                    </p:animEffect>
                                    <p:anim calcmode="lin" valueType="num">
                                      <p:cBhvr>
                                        <p:cTn id="2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1000"/>
                                        <p:tgtEl>
                                          <p:spTgt spid="4">
                                            <p:txEl>
                                              <p:pRg st="2" end="2"/>
                                            </p:txEl>
                                          </p:spTgt>
                                        </p:tgtEl>
                                      </p:cBhvr>
                                    </p:animEffect>
                                    <p:anim calcmode="lin" valueType="num">
                                      <p:cBhvr>
                                        <p:cTn id="3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1000"/>
                                        <p:tgtEl>
                                          <p:spTgt spid="4">
                                            <p:txEl>
                                              <p:pRg st="3" end="3"/>
                                            </p:txEl>
                                          </p:spTgt>
                                        </p:tgtEl>
                                      </p:cBhvr>
                                    </p:animEffect>
                                    <p:anim calcmode="lin" valueType="num">
                                      <p:cBhvr>
                                        <p:cTn id="3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fade">
                                      <p:cBhvr>
                                        <p:cTn id="43" dur="1000"/>
                                        <p:tgtEl>
                                          <p:spTgt spid="4">
                                            <p:txEl>
                                              <p:pRg st="4" end="4"/>
                                            </p:txEl>
                                          </p:spTgt>
                                        </p:tgtEl>
                                      </p:cBhvr>
                                    </p:animEffect>
                                    <p:anim calcmode="lin" valueType="num">
                                      <p:cBhvr>
                                        <p:cTn id="4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1000"/>
                                        <p:tgtEl>
                                          <p:spTgt spid="4">
                                            <p:txEl>
                                              <p:pRg st="5" end="5"/>
                                            </p:txEl>
                                          </p:spTgt>
                                        </p:tgtEl>
                                      </p:cBhvr>
                                    </p:animEffect>
                                    <p:anim calcmode="lin" valueType="num">
                                      <p:cBhvr>
                                        <p:cTn id="5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Effect transition="in" filter="fade">
                                      <p:cBhvr>
                                        <p:cTn id="55" dur="1000"/>
                                        <p:tgtEl>
                                          <p:spTgt spid="4">
                                            <p:txEl>
                                              <p:pRg st="6" end="6"/>
                                            </p:txEl>
                                          </p:spTgt>
                                        </p:tgtEl>
                                      </p:cBhvr>
                                    </p:animEffect>
                                    <p:anim calcmode="lin" valueType="num">
                                      <p:cBhvr>
                                        <p:cTn id="5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grpId="0" nodeType="afterEffect">
                                  <p:stCondLst>
                                    <p:cond delay="0"/>
                                  </p:stCondLst>
                                  <p:childTnLst>
                                    <p:set>
                                      <p:cBhvr>
                                        <p:cTn id="60" dur="1" fill="hold">
                                          <p:stCondLst>
                                            <p:cond delay="0"/>
                                          </p:stCondLst>
                                        </p:cTn>
                                        <p:tgtEl>
                                          <p:spTgt spid="4">
                                            <p:txEl>
                                              <p:pRg st="7" end="7"/>
                                            </p:txEl>
                                          </p:spTgt>
                                        </p:tgtEl>
                                        <p:attrNameLst>
                                          <p:attrName>style.visibility</p:attrName>
                                        </p:attrNameLst>
                                      </p:cBhvr>
                                      <p:to>
                                        <p:strVal val="visible"/>
                                      </p:to>
                                    </p:set>
                                    <p:animEffect transition="in" filter="fade">
                                      <p:cBhvr>
                                        <p:cTn id="61" dur="1000"/>
                                        <p:tgtEl>
                                          <p:spTgt spid="4">
                                            <p:txEl>
                                              <p:pRg st="7" end="7"/>
                                            </p:txEl>
                                          </p:spTgt>
                                        </p:tgtEl>
                                      </p:cBhvr>
                                    </p:animEffect>
                                    <p:anim calcmode="lin" valueType="num">
                                      <p:cBhvr>
                                        <p:cTn id="6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1106905"/>
          </a:xfrm>
        </p:spPr>
        <p:txBody>
          <a:bodyPr anchor="t">
            <a:normAutofit/>
          </a:bodyPr>
          <a:lstStyle/>
          <a:p>
            <a:pPr marL="0" indent="0" algn="ctr">
              <a:lnSpc>
                <a:spcPct val="90000"/>
              </a:lnSpc>
              <a:spcBef>
                <a:spcPts val="0"/>
              </a:spcBef>
              <a:spcAft>
                <a:spcPts val="0"/>
              </a:spcAft>
              <a:buNone/>
            </a:pPr>
            <a:r>
              <a:rPr lang="en-US" sz="3800" dirty="0"/>
              <a:t>Matthew 24:1-25:46</a:t>
            </a:r>
          </a:p>
          <a:p>
            <a:pPr marL="0" indent="0" algn="ctr">
              <a:lnSpc>
                <a:spcPct val="90000"/>
              </a:lnSpc>
              <a:spcBef>
                <a:spcPts val="0"/>
              </a:spcBef>
              <a:spcAft>
                <a:spcPts val="1200"/>
              </a:spcAft>
              <a:buNone/>
            </a:pPr>
            <a:r>
              <a:rPr lang="en-US" sz="2600" dirty="0"/>
              <a:t>Mark 13:1-37; Luke 21:5-36 (17:23-37; 12:35-46; 19:11-27)</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
        <p:nvSpPr>
          <p:cNvPr id="4" name="Content Placeholder 2">
            <a:extLst>
              <a:ext uri="{FF2B5EF4-FFF2-40B4-BE49-F238E27FC236}">
                <a16:creationId xmlns:a16="http://schemas.microsoft.com/office/drawing/2014/main" id="{D6E1DDFE-E5EC-684D-9095-ADF7BE9448C4}"/>
              </a:ext>
            </a:extLst>
          </p:cNvPr>
          <p:cNvSpPr txBox="1">
            <a:spLocks/>
          </p:cNvSpPr>
          <p:nvPr/>
        </p:nvSpPr>
        <p:spPr>
          <a:xfrm>
            <a:off x="464695" y="3882188"/>
            <a:ext cx="8184630" cy="2630907"/>
          </a:xfrm>
          <a:prstGeom prst="rect">
            <a:avLst/>
          </a:prstGeom>
        </p:spPr>
        <p:txBody>
          <a:bodyPr vert="horz" lIns="91440" tIns="45720" rIns="91440" bIns="45720" numCol="2" rtlCol="0" anchor="t">
            <a:noAutofit/>
          </a:bodyPr>
          <a:lstStyle>
            <a:lvl1pPr marL="285750" indent="-285750" algn="l" defTabSz="457200" rtl="0" eaLnBrk="1" latinLnBrk="0" hangingPunct="1">
              <a:spcBef>
                <a:spcPct val="20000"/>
              </a:spcBef>
              <a:spcAft>
                <a:spcPts val="600"/>
              </a:spcAft>
              <a:buClr>
                <a:schemeClr val="tx1"/>
              </a:buClr>
              <a:buSzPct val="130000"/>
              <a:buFont typeface="Arial"/>
              <a:buChar char="•"/>
              <a:defRPr sz="40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tx1"/>
              </a:buClr>
              <a:buSzPct val="130000"/>
              <a:buFont typeface="Arial"/>
              <a:buChar char="•"/>
              <a:defRPr sz="36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tx1"/>
              </a:buClr>
              <a:buSzPct val="130000"/>
              <a:buFont typeface="Arial"/>
              <a:buChar char="•"/>
              <a:defRPr sz="32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tx1"/>
              </a:buClr>
              <a:buSzPct val="130000"/>
              <a:buFont typeface="Arial"/>
              <a:buChar char="•"/>
              <a:defRPr sz="32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tx1"/>
              </a:buClr>
              <a:buSzPct val="130000"/>
              <a:buFont typeface="Arial"/>
              <a:buChar char="•"/>
              <a:defRPr sz="28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sz="2800" dirty="0"/>
              <a:t>Watch, man on journey, unknown day and hour </a:t>
            </a:r>
          </a:p>
          <a:p>
            <a:pPr marL="0" indent="0" algn="ctr">
              <a:buNone/>
            </a:pPr>
            <a:r>
              <a:rPr lang="en-US" sz="2800" dirty="0"/>
              <a:t>As the Days of Noah</a:t>
            </a:r>
          </a:p>
          <a:p>
            <a:pPr marL="0" indent="0" algn="ctr">
              <a:buNone/>
            </a:pPr>
            <a:r>
              <a:rPr lang="en-US" sz="2800" dirty="0"/>
              <a:t>Parable of the Faithful Servant </a:t>
            </a:r>
          </a:p>
          <a:p>
            <a:pPr marL="0" indent="0" algn="ctr">
              <a:buNone/>
            </a:pPr>
            <a:r>
              <a:rPr lang="en-US" sz="2800" dirty="0"/>
              <a:t>Parable of the Ten Virgins</a:t>
            </a:r>
          </a:p>
          <a:p>
            <a:pPr marL="0" indent="0" algn="ctr">
              <a:buNone/>
            </a:pPr>
            <a:r>
              <a:rPr lang="en-US" sz="2800" dirty="0"/>
              <a:t>Parable of the Talents</a:t>
            </a:r>
          </a:p>
          <a:p>
            <a:pPr marL="0" indent="0" algn="ctr">
              <a:buNone/>
            </a:pPr>
            <a:r>
              <a:rPr lang="en-US" sz="2800" dirty="0"/>
              <a:t> Judgment Scene</a:t>
            </a:r>
          </a:p>
          <a:p>
            <a:pPr marL="0" indent="0" algn="ctr">
              <a:buNone/>
            </a:pPr>
            <a:endParaRPr lang="en-US" sz="2800" dirty="0"/>
          </a:p>
        </p:txBody>
      </p:sp>
    </p:spTree>
    <p:extLst>
      <p:ext uri="{BB962C8B-B14F-4D97-AF65-F5344CB8AC3E}">
        <p14:creationId xmlns:p14="http://schemas.microsoft.com/office/powerpoint/2010/main" val="4039258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000"/>
                                        <p:tgtEl>
                                          <p:spTgt spid="4">
                                            <p:txEl>
                                              <p:pRg st="3" end="3"/>
                                            </p:txEl>
                                          </p:spTgt>
                                        </p:tgtEl>
                                      </p:cBhvr>
                                    </p:animEffect>
                                    <p:anim calcmode="lin" valueType="num">
                                      <p:cBhvr>
                                        <p:cTn id="2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anim calcmode="lin" valueType="num">
                                      <p:cBhvr>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1000"/>
                                        <p:tgtEl>
                                          <p:spTgt spid="4">
                                            <p:txEl>
                                              <p:pRg st="5" end="5"/>
                                            </p:txEl>
                                          </p:spTgt>
                                        </p:tgtEl>
                                      </p:cBhvr>
                                    </p:animEffect>
                                    <p:anim calcmode="lin" valueType="num">
                                      <p:cBhvr>
                                        <p:cTn id="3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1200"/>
              </a:spcAft>
              <a:buNone/>
            </a:pPr>
            <a:r>
              <a:rPr lang="en-US" sz="4400" dirty="0"/>
              <a:t>Three Primary Interpretations</a:t>
            </a:r>
          </a:p>
          <a:p>
            <a:pPr marL="0" indent="0" algn="ctr">
              <a:spcBef>
                <a:spcPts val="0"/>
              </a:spcBef>
              <a:buNone/>
            </a:pPr>
            <a:r>
              <a:rPr lang="en-US" sz="3800" dirty="0"/>
              <a:t>1. Only Future Events</a:t>
            </a:r>
          </a:p>
          <a:p>
            <a:pPr marL="0" indent="0" algn="ctr">
              <a:spcBef>
                <a:spcPts val="0"/>
              </a:spcBef>
              <a:buNone/>
            </a:pPr>
            <a:r>
              <a:rPr lang="en-US" sz="3800" dirty="0"/>
              <a:t>2. Only Destruction of Jerusalem</a:t>
            </a:r>
          </a:p>
          <a:p>
            <a:pPr marL="0" indent="0" algn="ctr">
              <a:spcBef>
                <a:spcPts val="0"/>
              </a:spcBef>
              <a:buNone/>
            </a:pPr>
            <a:r>
              <a:rPr lang="en-US" sz="3800" dirty="0"/>
              <a:t>3. Destruction of Jerusalem and Final Judgment</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409234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910840"/>
            <a:ext cx="8184630" cy="3947160"/>
          </a:xfrm>
        </p:spPr>
        <p:txBody>
          <a:bodyPr anchor="t">
            <a:noAutofit/>
          </a:bodyPr>
          <a:lstStyle/>
          <a:p>
            <a:pPr marL="0" indent="0" algn="ctr">
              <a:lnSpc>
                <a:spcPct val="90000"/>
              </a:lnSpc>
              <a:spcBef>
                <a:spcPts val="0"/>
              </a:spcBef>
              <a:spcAft>
                <a:spcPts val="1800"/>
              </a:spcAft>
              <a:buNone/>
            </a:pPr>
            <a:r>
              <a:rPr lang="en-US" sz="3600" i="1" dirty="0"/>
              <a:t>A view that considers all of this in the future ignores the immediate context of Jesus’s foretelling of the temple’s destruction and relies on a hypothetical theory of a rebuilding of the temple.</a:t>
            </a:r>
          </a:p>
          <a:p>
            <a:pPr marL="0" indent="0" algn="ctr">
              <a:lnSpc>
                <a:spcPct val="90000"/>
              </a:lnSpc>
              <a:spcBef>
                <a:spcPts val="0"/>
              </a:spcBef>
              <a:spcAft>
                <a:spcPts val="1200"/>
              </a:spcAft>
              <a:buNone/>
            </a:pPr>
            <a:r>
              <a:rPr lang="en-US" dirty="0"/>
              <a:t>Premillennialism </a:t>
            </a:r>
            <a:endParaRPr lang="en-US" sz="3600" dirty="0"/>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146903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27B63-CA8F-864E-AEA6-195797F223E5}"/>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TERMINOLOGY</a:t>
            </a:r>
            <a:endParaRPr lang="en-US" sz="3200" dirty="0"/>
          </a:p>
        </p:txBody>
      </p:sp>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58190"/>
            <a:ext cx="8184630" cy="3915326"/>
          </a:xfrm>
        </p:spPr>
        <p:txBody>
          <a:bodyPr anchor="t">
            <a:normAutofit/>
          </a:bodyPr>
          <a:lstStyle/>
          <a:p>
            <a:pPr marL="0" indent="0" algn="ctr">
              <a:buNone/>
            </a:pPr>
            <a:r>
              <a:rPr lang="en-US" sz="4400" dirty="0"/>
              <a:t>“AD 70 Doctrine”</a:t>
            </a:r>
          </a:p>
          <a:p>
            <a:pPr marL="0" indent="0" algn="ctr">
              <a:lnSpc>
                <a:spcPct val="80000"/>
              </a:lnSpc>
              <a:buNone/>
            </a:pPr>
            <a:r>
              <a:rPr lang="en-US" sz="3200" dirty="0"/>
              <a:t>In AD 70 the Roman commander Titus besieged Jerusalem from April to September during which 1,100,000 died and 97,000 were taken away captive (Josephus, </a:t>
            </a:r>
            <a:r>
              <a:rPr lang="en-US" sz="3200" i="1" dirty="0"/>
              <a:t>Wars</a:t>
            </a:r>
            <a:r>
              <a:rPr lang="en-US" sz="3200" dirty="0"/>
              <a:t> 6.9.3).</a:t>
            </a:r>
          </a:p>
          <a:p>
            <a:pPr marL="0" indent="0" algn="ctr">
              <a:lnSpc>
                <a:spcPct val="80000"/>
              </a:lnSpc>
              <a:buNone/>
            </a:pPr>
            <a:r>
              <a:rPr lang="en-US" sz="3200" dirty="0"/>
              <a:t>600,000 dead bodies were thrown from the gates, and within the city the bodies of the dead lay in heaps (ibid. 5.13.7).</a:t>
            </a:r>
          </a:p>
        </p:txBody>
      </p:sp>
    </p:spTree>
    <p:extLst>
      <p:ext uri="{BB962C8B-B14F-4D97-AF65-F5344CB8AC3E}">
        <p14:creationId xmlns:p14="http://schemas.microsoft.com/office/powerpoint/2010/main" val="325103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910840"/>
            <a:ext cx="8184630" cy="3947160"/>
          </a:xfrm>
        </p:spPr>
        <p:txBody>
          <a:bodyPr anchor="t">
            <a:noAutofit/>
          </a:bodyPr>
          <a:lstStyle/>
          <a:p>
            <a:pPr marL="0" indent="0" algn="ctr">
              <a:lnSpc>
                <a:spcPct val="90000"/>
              </a:lnSpc>
              <a:spcBef>
                <a:spcPts val="0"/>
              </a:spcBef>
              <a:spcAft>
                <a:spcPts val="1800"/>
              </a:spcAft>
              <a:buNone/>
            </a:pPr>
            <a:r>
              <a:rPr lang="en-US" dirty="0"/>
              <a:t>In the early 20</a:t>
            </a:r>
            <a:r>
              <a:rPr lang="en-US" baseline="30000" dirty="0"/>
              <a:t>th</a:t>
            </a:r>
            <a:r>
              <a:rPr lang="en-US" dirty="0"/>
              <a:t> Century some members of the church wrestled with this false doctrine.</a:t>
            </a:r>
          </a:p>
          <a:p>
            <a:pPr marL="0" indent="0" algn="ctr">
              <a:lnSpc>
                <a:spcPct val="90000"/>
              </a:lnSpc>
              <a:spcBef>
                <a:spcPts val="0"/>
              </a:spcBef>
              <a:spcAft>
                <a:spcPts val="1200"/>
              </a:spcAft>
              <a:buNone/>
            </a:pPr>
            <a:r>
              <a:rPr lang="en-US" dirty="0"/>
              <a:t>Vigorous teaching in those years led most to reject it. </a:t>
            </a:r>
            <a:endParaRPr lang="en-US" sz="3600" dirty="0"/>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197014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1200"/>
              </a:spcAft>
              <a:buNone/>
            </a:pPr>
            <a:r>
              <a:rPr lang="en-US" sz="4400" dirty="0"/>
              <a:t>Transition Views</a:t>
            </a:r>
          </a:p>
          <a:p>
            <a:pPr marL="0" indent="0" algn="ctr">
              <a:spcBef>
                <a:spcPts val="0"/>
              </a:spcBef>
              <a:buNone/>
            </a:pPr>
            <a:r>
              <a:rPr lang="en-US" sz="3600" dirty="0"/>
              <a:t>1. 24:1-34 (AD 70); 24:35-25:46 (Final Judgment)—24:34 “transition verse”</a:t>
            </a:r>
          </a:p>
          <a:p>
            <a:pPr marL="0" indent="0" algn="ctr">
              <a:spcBef>
                <a:spcPts val="0"/>
              </a:spcBef>
              <a:buNone/>
            </a:pPr>
            <a:r>
              <a:rPr lang="en-US" sz="3600" dirty="0"/>
              <a:t>2. 24 (AD 70); 25 (Final Judgment)</a:t>
            </a:r>
          </a:p>
          <a:p>
            <a:pPr marL="0" indent="0" algn="ctr">
              <a:spcBef>
                <a:spcPts val="0"/>
              </a:spcBef>
              <a:buNone/>
            </a:pPr>
            <a:r>
              <a:rPr lang="en-US" sz="3600" dirty="0"/>
              <a:t>3. Alternating between the two to make distinctions—older view</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410287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3108960"/>
            <a:ext cx="8184630" cy="3749040"/>
          </a:xfrm>
        </p:spPr>
        <p:txBody>
          <a:bodyPr anchor="t">
            <a:noAutofit/>
          </a:bodyPr>
          <a:lstStyle/>
          <a:p>
            <a:pPr marL="0" indent="0" algn="ctr">
              <a:lnSpc>
                <a:spcPct val="90000"/>
              </a:lnSpc>
              <a:spcBef>
                <a:spcPts val="0"/>
              </a:spcBef>
              <a:spcAft>
                <a:spcPts val="1800"/>
              </a:spcAft>
              <a:buNone/>
            </a:pPr>
            <a:r>
              <a:rPr lang="en-US" sz="3600" i="1" dirty="0"/>
              <a:t>The “AD 70 Doctrine” argues that all of the discourse dealt with the destruction of Jerusalem and none of it looks to a future coming, resurrection, or final judgment.</a:t>
            </a:r>
          </a:p>
          <a:p>
            <a:pPr marL="0" indent="0" algn="ctr">
              <a:lnSpc>
                <a:spcPct val="90000"/>
              </a:lnSpc>
              <a:spcBef>
                <a:spcPts val="0"/>
              </a:spcBef>
              <a:spcAft>
                <a:spcPts val="1200"/>
              </a:spcAft>
              <a:buNone/>
            </a:pPr>
            <a:r>
              <a:rPr lang="en-US" dirty="0"/>
              <a:t>Full-</a:t>
            </a:r>
            <a:r>
              <a:rPr lang="en-US" dirty="0" err="1"/>
              <a:t>Preterism</a:t>
            </a:r>
            <a:r>
              <a:rPr lang="en-US" dirty="0"/>
              <a:t> </a:t>
            </a:r>
            <a:endParaRPr lang="en-US" sz="3600" dirty="0"/>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104937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0" y="2775284"/>
            <a:ext cx="9144000" cy="4082716"/>
          </a:xfrm>
        </p:spPr>
        <p:txBody>
          <a:bodyPr anchor="t">
            <a:noAutofit/>
          </a:bodyPr>
          <a:lstStyle/>
          <a:p>
            <a:pPr marL="0" indent="0" algn="ctr">
              <a:lnSpc>
                <a:spcPct val="90000"/>
              </a:lnSpc>
              <a:spcBef>
                <a:spcPts val="0"/>
              </a:spcBef>
              <a:spcAft>
                <a:spcPts val="1200"/>
              </a:spcAft>
              <a:buNone/>
            </a:pPr>
            <a:r>
              <a:rPr lang="en-US" sz="4400" i="1" dirty="0"/>
              <a:t>What Difference Does It Make?</a:t>
            </a:r>
          </a:p>
          <a:p>
            <a:pPr marL="0" indent="0" algn="ctr">
              <a:spcBef>
                <a:spcPts val="0"/>
              </a:spcBef>
              <a:buNone/>
            </a:pPr>
            <a:r>
              <a:rPr lang="en-US" sz="3000" dirty="0"/>
              <a:t>Judgment scene (25:31-46)—later judgment scenes (2 Cor. 5:10; Rev. 20:11-15)</a:t>
            </a:r>
          </a:p>
          <a:p>
            <a:pPr marL="0" indent="0" algn="ctr">
              <a:spcBef>
                <a:spcPts val="0"/>
              </a:spcBef>
              <a:buNone/>
            </a:pPr>
            <a:r>
              <a:rPr lang="en-US" sz="3000" dirty="0"/>
              <a:t>If 24:29-31 is figurative—same language before (13:36-43) and after (25:31-32; 1 Thess. 4:15-17).</a:t>
            </a:r>
          </a:p>
          <a:p>
            <a:pPr marL="0" indent="0" algn="ctr">
              <a:spcBef>
                <a:spcPts val="0"/>
              </a:spcBef>
              <a:buNone/>
            </a:pPr>
            <a:r>
              <a:rPr lang="en-US" sz="3000" dirty="0"/>
              <a:t>If Jesus’s coming 24:3, 27, 30 is figurative—same language after (24:37, 39; Paul, Peter, James, John)   </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109389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4" y="2775284"/>
            <a:ext cx="8184631" cy="4082716"/>
          </a:xfrm>
        </p:spPr>
        <p:txBody>
          <a:bodyPr anchor="t">
            <a:noAutofit/>
          </a:bodyPr>
          <a:lstStyle/>
          <a:p>
            <a:pPr marL="0" indent="0" algn="ctr">
              <a:lnSpc>
                <a:spcPct val="90000"/>
              </a:lnSpc>
              <a:spcBef>
                <a:spcPts val="0"/>
              </a:spcBef>
              <a:spcAft>
                <a:spcPts val="1800"/>
              </a:spcAft>
              <a:buNone/>
            </a:pPr>
            <a:r>
              <a:rPr lang="en-US" sz="4400" dirty="0"/>
              <a:t>The “Transition Verse” View</a:t>
            </a:r>
          </a:p>
          <a:p>
            <a:pPr marL="0" indent="0" algn="ctr">
              <a:spcBef>
                <a:spcPts val="0"/>
              </a:spcBef>
              <a:spcAft>
                <a:spcPts val="1200"/>
              </a:spcAft>
              <a:buNone/>
            </a:pPr>
            <a:r>
              <a:rPr lang="en-US" sz="3600" dirty="0"/>
              <a:t>“Assuredly, I say to you, this generation will by no means pass away till all these things take place” (24:34).</a:t>
            </a:r>
          </a:p>
          <a:p>
            <a:pPr marL="0" indent="0" algn="ctr">
              <a:spcBef>
                <a:spcPts val="0"/>
              </a:spcBef>
              <a:spcAft>
                <a:spcPts val="1200"/>
              </a:spcAft>
              <a:buNone/>
            </a:pPr>
            <a:r>
              <a:rPr lang="en-US" sz="3600" dirty="0"/>
              <a:t>ARGUMENT: “All these things” must refer to everything mentioned in 24:1-33.</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30082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4" y="2775284"/>
            <a:ext cx="8184631" cy="4082716"/>
          </a:xfrm>
        </p:spPr>
        <p:txBody>
          <a:bodyPr anchor="t">
            <a:noAutofit/>
          </a:bodyPr>
          <a:lstStyle/>
          <a:p>
            <a:pPr marL="0" indent="0" algn="ctr">
              <a:lnSpc>
                <a:spcPct val="90000"/>
              </a:lnSpc>
              <a:spcBef>
                <a:spcPts val="0"/>
              </a:spcBef>
              <a:spcAft>
                <a:spcPts val="1800"/>
              </a:spcAft>
              <a:buNone/>
            </a:pPr>
            <a:r>
              <a:rPr lang="en-US" sz="4400" dirty="0"/>
              <a:t>The Questions</a:t>
            </a:r>
          </a:p>
          <a:p>
            <a:pPr marL="0" indent="0" algn="ctr">
              <a:spcBef>
                <a:spcPts val="0"/>
              </a:spcBef>
              <a:spcAft>
                <a:spcPts val="1200"/>
              </a:spcAft>
              <a:buNone/>
            </a:pPr>
            <a:r>
              <a:rPr lang="en-US" sz="3600" dirty="0"/>
              <a:t>“Tell us, when will these things be? And what will be the sign of Your coming, and of the end of the age?” (Matt. 24:3b)</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322845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4" y="2775284"/>
            <a:ext cx="8184631" cy="4082716"/>
          </a:xfrm>
        </p:spPr>
        <p:txBody>
          <a:bodyPr anchor="t">
            <a:noAutofit/>
          </a:bodyPr>
          <a:lstStyle/>
          <a:p>
            <a:pPr marL="0" indent="0" algn="ctr">
              <a:lnSpc>
                <a:spcPct val="90000"/>
              </a:lnSpc>
              <a:spcBef>
                <a:spcPts val="0"/>
              </a:spcBef>
              <a:spcAft>
                <a:spcPts val="1800"/>
              </a:spcAft>
              <a:buNone/>
            </a:pPr>
            <a:r>
              <a:rPr lang="en-US" sz="4400" dirty="0"/>
              <a:t>The Questions</a:t>
            </a:r>
          </a:p>
          <a:p>
            <a:pPr marL="0" indent="0" algn="ctr">
              <a:spcBef>
                <a:spcPts val="0"/>
              </a:spcBef>
              <a:spcAft>
                <a:spcPts val="1200"/>
              </a:spcAft>
              <a:buNone/>
            </a:pPr>
            <a:r>
              <a:rPr lang="en-US" sz="3600" dirty="0"/>
              <a:t>“Tell us, when will these things be? And what will be the sign when all these things will be fulfilled?” (Mark 13:4)</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46976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4" y="2775284"/>
            <a:ext cx="8184631" cy="4082716"/>
          </a:xfrm>
        </p:spPr>
        <p:txBody>
          <a:bodyPr anchor="t">
            <a:noAutofit/>
          </a:bodyPr>
          <a:lstStyle/>
          <a:p>
            <a:pPr marL="0" indent="0" algn="ctr">
              <a:lnSpc>
                <a:spcPct val="90000"/>
              </a:lnSpc>
              <a:spcBef>
                <a:spcPts val="0"/>
              </a:spcBef>
              <a:spcAft>
                <a:spcPts val="1800"/>
              </a:spcAft>
              <a:buNone/>
            </a:pPr>
            <a:r>
              <a:rPr lang="en-US" sz="4400" dirty="0"/>
              <a:t>The Questions</a:t>
            </a:r>
          </a:p>
          <a:p>
            <a:pPr marL="0" indent="0" algn="ctr">
              <a:spcBef>
                <a:spcPts val="0"/>
              </a:spcBef>
              <a:spcAft>
                <a:spcPts val="1200"/>
              </a:spcAft>
              <a:buNone/>
            </a:pPr>
            <a:r>
              <a:rPr lang="en-US" sz="3600" dirty="0"/>
              <a:t>“Teacher, but when will these things be? And what sign will there be when these things are about to take place?” (Luke 21:5-6)</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183683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0" y="2775284"/>
            <a:ext cx="9144000" cy="4082716"/>
          </a:xfrm>
        </p:spPr>
        <p:txBody>
          <a:bodyPr anchor="t">
            <a:noAutofit/>
          </a:bodyPr>
          <a:lstStyle/>
          <a:p>
            <a:pPr marL="0" indent="0" algn="ctr">
              <a:lnSpc>
                <a:spcPct val="90000"/>
              </a:lnSpc>
              <a:spcBef>
                <a:spcPts val="0"/>
              </a:spcBef>
              <a:spcAft>
                <a:spcPts val="1800"/>
              </a:spcAft>
              <a:buNone/>
            </a:pPr>
            <a:r>
              <a:rPr lang="en-US" sz="4800" dirty="0"/>
              <a:t>Three Key Words</a:t>
            </a:r>
          </a:p>
          <a:p>
            <a:pPr marL="0" indent="0" algn="ctr">
              <a:spcBef>
                <a:spcPts val="0"/>
              </a:spcBef>
              <a:spcAft>
                <a:spcPts val="1200"/>
              </a:spcAft>
              <a:buNone/>
            </a:pPr>
            <a:r>
              <a:rPr lang="en-US" dirty="0"/>
              <a:t>“End”</a:t>
            </a:r>
          </a:p>
          <a:p>
            <a:pPr marL="0" indent="0" algn="ctr">
              <a:spcBef>
                <a:spcPts val="0"/>
              </a:spcBef>
              <a:spcAft>
                <a:spcPts val="1200"/>
              </a:spcAft>
              <a:buNone/>
            </a:pPr>
            <a:r>
              <a:rPr lang="en-US" dirty="0"/>
              <a:t>“Sign”</a:t>
            </a:r>
          </a:p>
          <a:p>
            <a:pPr marL="0" indent="0" algn="ctr">
              <a:spcBef>
                <a:spcPts val="0"/>
              </a:spcBef>
              <a:spcAft>
                <a:spcPts val="1200"/>
              </a:spcAft>
              <a:buNone/>
            </a:pPr>
            <a:r>
              <a:rPr lang="en-US" dirty="0"/>
              <a:t>“Coming (Gr. </a:t>
            </a:r>
            <a:r>
              <a:rPr lang="en-US" i="1" dirty="0"/>
              <a:t>parousia</a:t>
            </a:r>
            <a:r>
              <a:rPr lang="en-US" dirty="0"/>
              <a:t>)</a:t>
            </a:r>
            <a:r>
              <a:rPr lang="en-US" i="1" dirty="0"/>
              <a:t>”</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407473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4" y="2775284"/>
            <a:ext cx="8184631" cy="4082716"/>
          </a:xfrm>
        </p:spPr>
        <p:txBody>
          <a:bodyPr anchor="t">
            <a:noAutofit/>
          </a:bodyPr>
          <a:lstStyle/>
          <a:p>
            <a:pPr marL="0" indent="0" algn="ctr">
              <a:lnSpc>
                <a:spcPct val="90000"/>
              </a:lnSpc>
              <a:spcBef>
                <a:spcPts val="0"/>
              </a:spcBef>
              <a:spcAft>
                <a:spcPts val="1800"/>
              </a:spcAft>
              <a:buNone/>
            </a:pPr>
            <a:r>
              <a:rPr lang="en-US" sz="4400" dirty="0"/>
              <a:t>What They Will and Will Not See</a:t>
            </a:r>
          </a:p>
          <a:p>
            <a:pPr marL="0" indent="0" algn="ctr">
              <a:spcBef>
                <a:spcPts val="0"/>
              </a:spcBef>
              <a:spcAft>
                <a:spcPts val="1200"/>
              </a:spcAft>
              <a:buNone/>
            </a:pPr>
            <a:r>
              <a:rPr lang="en-US" sz="3600" dirty="0"/>
              <a:t>False Christs (24:4-5)</a:t>
            </a:r>
          </a:p>
          <a:p>
            <a:pPr marL="0" indent="0" algn="ctr">
              <a:spcBef>
                <a:spcPts val="0"/>
              </a:spcBef>
              <a:spcAft>
                <a:spcPts val="1200"/>
              </a:spcAft>
              <a:buNone/>
            </a:pPr>
            <a:r>
              <a:rPr lang="en-US" sz="3600" dirty="0"/>
              <a:t>Wars (24:6-7)</a:t>
            </a:r>
          </a:p>
          <a:p>
            <a:pPr marL="0" indent="0" algn="ctr">
              <a:spcBef>
                <a:spcPts val="0"/>
              </a:spcBef>
              <a:spcAft>
                <a:spcPts val="1200"/>
              </a:spcAft>
              <a:buNone/>
            </a:pPr>
            <a:r>
              <a:rPr lang="en-US" sz="3600" dirty="0"/>
              <a:t>“The end is not yet” (24:6b)</a:t>
            </a:r>
          </a:p>
          <a:p>
            <a:pPr marL="0" indent="0" algn="ctr">
              <a:spcBef>
                <a:spcPts val="0"/>
              </a:spcBef>
              <a:spcAft>
                <a:spcPts val="1200"/>
              </a:spcAft>
              <a:buNone/>
            </a:pPr>
            <a:r>
              <a:rPr lang="en-US" sz="3600" dirty="0"/>
              <a:t>What “end” (cf. 24:3; 13:39, 49; 28:20)?</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11852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27B63-CA8F-864E-AEA6-195797F223E5}"/>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TERMINOLOGY</a:t>
            </a:r>
            <a:endParaRPr lang="en-US" sz="3200" dirty="0"/>
          </a:p>
        </p:txBody>
      </p:sp>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58190"/>
            <a:ext cx="8184630" cy="3915326"/>
          </a:xfrm>
        </p:spPr>
        <p:txBody>
          <a:bodyPr anchor="t">
            <a:normAutofit/>
          </a:bodyPr>
          <a:lstStyle/>
          <a:p>
            <a:pPr marL="0" indent="0" algn="ctr">
              <a:buNone/>
            </a:pPr>
            <a:r>
              <a:rPr lang="en-US" sz="4400" dirty="0"/>
              <a:t>“AD 70 Doctrine”</a:t>
            </a:r>
          </a:p>
          <a:p>
            <a:pPr marL="0" indent="0" algn="ctr">
              <a:lnSpc>
                <a:spcPct val="80000"/>
              </a:lnSpc>
              <a:buNone/>
            </a:pPr>
            <a:r>
              <a:rPr lang="en-US" sz="3200" dirty="0"/>
              <a:t>During this horrible time, lack of food led to fighting over food, with the hungry gnawing on leather straps and sandals for some sustenance (ibid. 6.3.3). Some even killed nursing infants and cooked them for food (ibid. 6.3.4).</a:t>
            </a:r>
          </a:p>
          <a:p>
            <a:pPr marL="0" indent="0" algn="ctr">
              <a:lnSpc>
                <a:spcPct val="80000"/>
              </a:lnSpc>
              <a:buNone/>
            </a:pPr>
            <a:r>
              <a:rPr lang="en-US" sz="3200" dirty="0"/>
              <a:t>Ultimately, the temple itself was burned, against the command of Titus (ibid</a:t>
            </a:r>
            <a:r>
              <a:rPr lang="en-US" sz="3200" i="1" dirty="0"/>
              <a:t>. </a:t>
            </a:r>
            <a:r>
              <a:rPr lang="en-US" sz="3200" dirty="0"/>
              <a:t>6.5.1).</a:t>
            </a:r>
          </a:p>
        </p:txBody>
      </p:sp>
    </p:spTree>
    <p:extLst>
      <p:ext uri="{BB962C8B-B14F-4D97-AF65-F5344CB8AC3E}">
        <p14:creationId xmlns:p14="http://schemas.microsoft.com/office/powerpoint/2010/main" val="277276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4" y="2775284"/>
            <a:ext cx="8184631" cy="4082716"/>
          </a:xfrm>
        </p:spPr>
        <p:txBody>
          <a:bodyPr anchor="t">
            <a:noAutofit/>
          </a:bodyPr>
          <a:lstStyle/>
          <a:p>
            <a:pPr marL="0" indent="0" algn="ctr">
              <a:lnSpc>
                <a:spcPct val="90000"/>
              </a:lnSpc>
              <a:spcBef>
                <a:spcPts val="0"/>
              </a:spcBef>
              <a:spcAft>
                <a:spcPts val="1800"/>
              </a:spcAft>
              <a:buNone/>
            </a:pPr>
            <a:r>
              <a:rPr lang="en-US" sz="4400" dirty="0"/>
              <a:t>What They Will and Will Not See</a:t>
            </a:r>
          </a:p>
          <a:p>
            <a:pPr marL="0" indent="0" algn="ctr">
              <a:spcBef>
                <a:spcPts val="0"/>
              </a:spcBef>
              <a:spcAft>
                <a:spcPts val="1200"/>
              </a:spcAft>
              <a:buNone/>
            </a:pPr>
            <a:r>
              <a:rPr lang="en-US" sz="3200" dirty="0"/>
              <a:t>Preterists argue it is the end of the Jewish age (i.e. AD 70)</a:t>
            </a:r>
          </a:p>
          <a:p>
            <a:pPr marL="0" indent="0" algn="ctr">
              <a:spcBef>
                <a:spcPts val="0"/>
              </a:spcBef>
              <a:spcAft>
                <a:spcPts val="1200"/>
              </a:spcAft>
              <a:buNone/>
            </a:pPr>
            <a:r>
              <a:rPr lang="en-US" sz="3200" dirty="0"/>
              <a:t>Its use before and after this refute this conclusion.</a:t>
            </a:r>
          </a:p>
          <a:p>
            <a:pPr marL="0" indent="0" algn="ctr">
              <a:spcBef>
                <a:spcPts val="0"/>
              </a:spcBef>
              <a:spcAft>
                <a:spcPts val="1200"/>
              </a:spcAft>
              <a:buNone/>
            </a:pPr>
            <a:r>
              <a:rPr lang="en-US" sz="3200" dirty="0"/>
              <a:t>If Final Judgment—mentioned before 24:34.</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156247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4" y="2775284"/>
            <a:ext cx="8184631" cy="4082716"/>
          </a:xfrm>
        </p:spPr>
        <p:txBody>
          <a:bodyPr anchor="t">
            <a:noAutofit/>
          </a:bodyPr>
          <a:lstStyle/>
          <a:p>
            <a:pPr marL="0" indent="0" algn="ctr">
              <a:lnSpc>
                <a:spcPct val="90000"/>
              </a:lnSpc>
              <a:spcBef>
                <a:spcPts val="0"/>
              </a:spcBef>
              <a:spcAft>
                <a:spcPts val="1800"/>
              </a:spcAft>
              <a:buNone/>
            </a:pPr>
            <a:r>
              <a:rPr lang="en-US" sz="4400" dirty="0"/>
              <a:t>What They Will and Will Not See</a:t>
            </a:r>
          </a:p>
          <a:p>
            <a:pPr marL="0" indent="0" algn="ctr">
              <a:spcBef>
                <a:spcPts val="0"/>
              </a:spcBef>
              <a:spcAft>
                <a:spcPts val="1200"/>
              </a:spcAft>
              <a:buNone/>
            </a:pPr>
            <a:r>
              <a:rPr lang="en-US" sz="3200" dirty="0"/>
              <a:t>Persecution and apostasy (24:8-12)</a:t>
            </a:r>
          </a:p>
          <a:p>
            <a:pPr marL="0" indent="0" algn="ctr">
              <a:spcBef>
                <a:spcPts val="0"/>
              </a:spcBef>
              <a:spcAft>
                <a:spcPts val="1200"/>
              </a:spcAft>
              <a:buNone/>
            </a:pPr>
            <a:r>
              <a:rPr lang="en-US" sz="3200" dirty="0"/>
              <a:t>“He who endures to the end shall be saved” (24:13)—End of life?</a:t>
            </a:r>
          </a:p>
          <a:p>
            <a:pPr marL="0" indent="0" algn="ctr">
              <a:spcBef>
                <a:spcPts val="0"/>
              </a:spcBef>
              <a:spcAft>
                <a:spcPts val="1200"/>
              </a:spcAft>
              <a:buNone/>
            </a:pPr>
            <a:r>
              <a:rPr lang="en-US" sz="3200" dirty="0"/>
              <a:t>Gospel to all the world—“then the end will come” (24:14).</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217771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4" y="2775284"/>
            <a:ext cx="8184631" cy="4082716"/>
          </a:xfrm>
        </p:spPr>
        <p:txBody>
          <a:bodyPr anchor="t">
            <a:noAutofit/>
          </a:bodyPr>
          <a:lstStyle/>
          <a:p>
            <a:pPr marL="0" indent="0" algn="ctr">
              <a:lnSpc>
                <a:spcPct val="90000"/>
              </a:lnSpc>
              <a:spcBef>
                <a:spcPts val="0"/>
              </a:spcBef>
              <a:spcAft>
                <a:spcPts val="1800"/>
              </a:spcAft>
              <a:buNone/>
            </a:pPr>
            <a:r>
              <a:rPr lang="en-US" sz="4400" dirty="0"/>
              <a:t>What They Will and Will Not See</a:t>
            </a:r>
          </a:p>
          <a:p>
            <a:pPr marL="0" indent="0" algn="ctr">
              <a:spcBef>
                <a:spcPts val="0"/>
              </a:spcBef>
              <a:spcAft>
                <a:spcPts val="1200"/>
              </a:spcAft>
              <a:buNone/>
            </a:pPr>
            <a:r>
              <a:rPr lang="en-US" sz="3100" dirty="0"/>
              <a:t>Gospel to all the world in First Century (Col. 1:6)—end of Judaism? </a:t>
            </a:r>
          </a:p>
          <a:p>
            <a:pPr marL="0" indent="0" algn="ctr">
              <a:spcBef>
                <a:spcPts val="0"/>
              </a:spcBef>
              <a:spcAft>
                <a:spcPts val="1200"/>
              </a:spcAft>
              <a:buNone/>
            </a:pPr>
            <a:r>
              <a:rPr lang="en-US" sz="3100" dirty="0"/>
              <a:t>If Final Judgment, a third reference before 24:34.</a:t>
            </a:r>
          </a:p>
          <a:p>
            <a:pPr marL="0" indent="0" algn="ctr">
              <a:spcBef>
                <a:spcPts val="0"/>
              </a:spcBef>
              <a:spcAft>
                <a:spcPts val="1200"/>
              </a:spcAft>
              <a:buNone/>
            </a:pPr>
            <a:r>
              <a:rPr lang="en-US" sz="3100" dirty="0"/>
              <a:t>Things they would not see or see that don’t signal “the end.”</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81541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4" y="2775284"/>
            <a:ext cx="8184631" cy="4082716"/>
          </a:xfrm>
        </p:spPr>
        <p:txBody>
          <a:bodyPr anchor="t">
            <a:noAutofit/>
          </a:bodyPr>
          <a:lstStyle/>
          <a:p>
            <a:pPr marL="0" indent="0" algn="ctr">
              <a:lnSpc>
                <a:spcPct val="90000"/>
              </a:lnSpc>
              <a:spcBef>
                <a:spcPts val="0"/>
              </a:spcBef>
              <a:spcAft>
                <a:spcPts val="1800"/>
              </a:spcAft>
              <a:buNone/>
            </a:pPr>
            <a:r>
              <a:rPr lang="en-US" sz="4400" dirty="0"/>
              <a:t>What They Will and Will Not See</a:t>
            </a:r>
          </a:p>
          <a:p>
            <a:pPr marL="0" indent="0" algn="ctr">
              <a:spcBef>
                <a:spcPts val="0"/>
              </a:spcBef>
              <a:spcAft>
                <a:spcPts val="1200"/>
              </a:spcAft>
              <a:buNone/>
            </a:pPr>
            <a:r>
              <a:rPr lang="en-US" sz="3100" dirty="0"/>
              <a:t>First thing they would “see”—“Abomination of Desolation” (24:15; Dan. 11:31; 12:11; 1 Macc. 1:54, 59; cf. 2 Mac. 6:1-5)—“flee” (24:16-22) </a:t>
            </a:r>
          </a:p>
          <a:p>
            <a:pPr marL="0" indent="0" algn="ctr">
              <a:spcBef>
                <a:spcPts val="0"/>
              </a:spcBef>
              <a:spcAft>
                <a:spcPts val="1200"/>
              </a:spcAft>
              <a:buNone/>
            </a:pPr>
            <a:r>
              <a:rPr lang="en-US" sz="3100" dirty="0" err="1"/>
              <a:t>Preterism</a:t>
            </a:r>
            <a:r>
              <a:rPr lang="en-US" sz="3100" dirty="0"/>
              <a:t> argues AD 70 was “the end” and Christ’s coming. Does that match the text?</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396329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4" y="2775284"/>
            <a:ext cx="8184631" cy="4082716"/>
          </a:xfrm>
        </p:spPr>
        <p:txBody>
          <a:bodyPr anchor="t">
            <a:noAutofit/>
          </a:bodyPr>
          <a:lstStyle/>
          <a:p>
            <a:pPr marL="0" indent="0" algn="ctr">
              <a:lnSpc>
                <a:spcPct val="90000"/>
              </a:lnSpc>
              <a:spcBef>
                <a:spcPts val="0"/>
              </a:spcBef>
              <a:spcAft>
                <a:spcPts val="1800"/>
              </a:spcAft>
              <a:buNone/>
            </a:pPr>
            <a:r>
              <a:rPr lang="en-US" sz="4400" dirty="0"/>
              <a:t>What They Will and Will Not See</a:t>
            </a:r>
          </a:p>
          <a:p>
            <a:pPr marL="0" indent="0" algn="ctr">
              <a:lnSpc>
                <a:spcPct val="90000"/>
              </a:lnSpc>
              <a:spcBef>
                <a:spcPts val="0"/>
              </a:spcBef>
              <a:spcAft>
                <a:spcPts val="1200"/>
              </a:spcAft>
              <a:buNone/>
            </a:pPr>
            <a:r>
              <a:rPr lang="en-US" sz="3100" dirty="0"/>
              <a:t>Jesus says don’t believe claims that the Christ has come (24:23-26). </a:t>
            </a:r>
          </a:p>
          <a:p>
            <a:pPr marL="0" indent="0" algn="ctr">
              <a:lnSpc>
                <a:spcPct val="90000"/>
              </a:lnSpc>
              <a:spcBef>
                <a:spcPts val="0"/>
              </a:spcBef>
              <a:spcAft>
                <a:spcPts val="1200"/>
              </a:spcAft>
              <a:buNone/>
            </a:pPr>
            <a:r>
              <a:rPr lang="en-US" sz="3100" dirty="0"/>
              <a:t>His true, final “coming (</a:t>
            </a:r>
            <a:r>
              <a:rPr lang="en-US" sz="3100" i="1" dirty="0"/>
              <a:t>parousia</a:t>
            </a:r>
            <a:r>
              <a:rPr lang="en-US" sz="3100" dirty="0"/>
              <a:t>)” will be like lightning (24:27).</a:t>
            </a:r>
          </a:p>
          <a:p>
            <a:pPr marL="0" indent="0" algn="ctr">
              <a:lnSpc>
                <a:spcPct val="90000"/>
              </a:lnSpc>
              <a:spcBef>
                <a:spcPts val="0"/>
              </a:spcBef>
              <a:spcAft>
                <a:spcPts val="1200"/>
              </a:spcAft>
              <a:buNone/>
            </a:pPr>
            <a:r>
              <a:rPr lang="en-US" sz="3100" dirty="0"/>
              <a:t>The very fact that we debate if AD 70 was His coming proves it could not have been!</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358151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4" y="2775284"/>
            <a:ext cx="8184631" cy="4082716"/>
          </a:xfrm>
        </p:spPr>
        <p:txBody>
          <a:bodyPr anchor="t">
            <a:noAutofit/>
          </a:bodyPr>
          <a:lstStyle/>
          <a:p>
            <a:pPr marL="0" indent="0" algn="ctr">
              <a:lnSpc>
                <a:spcPct val="90000"/>
              </a:lnSpc>
              <a:spcBef>
                <a:spcPts val="0"/>
              </a:spcBef>
              <a:spcAft>
                <a:spcPts val="1800"/>
              </a:spcAft>
              <a:buNone/>
            </a:pPr>
            <a:r>
              <a:rPr lang="en-US" sz="4400" dirty="0"/>
              <a:t>What They Will and Will Not See</a:t>
            </a:r>
          </a:p>
          <a:p>
            <a:pPr marL="0" indent="0" algn="ctr">
              <a:lnSpc>
                <a:spcPct val="90000"/>
              </a:lnSpc>
              <a:spcBef>
                <a:spcPts val="0"/>
              </a:spcBef>
              <a:spcAft>
                <a:spcPts val="1200"/>
              </a:spcAft>
              <a:buNone/>
            </a:pPr>
            <a:r>
              <a:rPr lang="en-US" sz="3100" dirty="0"/>
              <a:t>PIVOTAL PASSAGE (24:29-31). </a:t>
            </a:r>
          </a:p>
          <a:p>
            <a:pPr marL="0" indent="0" algn="ctr">
              <a:lnSpc>
                <a:spcPct val="90000"/>
              </a:lnSpc>
              <a:spcBef>
                <a:spcPts val="0"/>
              </a:spcBef>
              <a:spcAft>
                <a:spcPts val="1200"/>
              </a:spcAft>
              <a:buNone/>
            </a:pPr>
            <a:r>
              <a:rPr lang="en-US" sz="3100" dirty="0"/>
              <a:t>“Great Tribulation” can’t = “coming of the Son of Man”—it comes “after” it.</a:t>
            </a:r>
          </a:p>
          <a:p>
            <a:pPr marL="0" indent="0" algn="ctr">
              <a:lnSpc>
                <a:spcPct val="90000"/>
              </a:lnSpc>
              <a:spcBef>
                <a:spcPts val="0"/>
              </a:spcBef>
              <a:spcAft>
                <a:spcPts val="1200"/>
              </a:spcAft>
              <a:buNone/>
            </a:pPr>
            <a:r>
              <a:rPr lang="en-US" sz="3100" dirty="0"/>
              <a:t>“Immediately” = “straightaway” (KJV)—cf. 26:64—broadly applied time statement.</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350337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4" y="2775284"/>
            <a:ext cx="8184631" cy="4082716"/>
          </a:xfrm>
        </p:spPr>
        <p:txBody>
          <a:bodyPr anchor="t">
            <a:noAutofit/>
          </a:bodyPr>
          <a:lstStyle/>
          <a:p>
            <a:pPr marL="0" indent="0" algn="ctr">
              <a:lnSpc>
                <a:spcPct val="90000"/>
              </a:lnSpc>
              <a:spcBef>
                <a:spcPts val="0"/>
              </a:spcBef>
              <a:spcAft>
                <a:spcPts val="1800"/>
              </a:spcAft>
              <a:buNone/>
            </a:pPr>
            <a:r>
              <a:rPr lang="en-US" sz="4400" dirty="0"/>
              <a:t>What They Will and Will Not See</a:t>
            </a:r>
          </a:p>
          <a:p>
            <a:pPr marL="0" indent="0" algn="ctr">
              <a:lnSpc>
                <a:spcPct val="90000"/>
              </a:lnSpc>
              <a:spcBef>
                <a:spcPts val="0"/>
              </a:spcBef>
              <a:spcAft>
                <a:spcPts val="1200"/>
              </a:spcAft>
              <a:buNone/>
            </a:pPr>
            <a:r>
              <a:rPr lang="en-US" sz="3100" dirty="0"/>
              <a:t>Matthew, Mark, &amp; Luke all include “what is the sign” in the question. Only Matthew records a direct answer.</a:t>
            </a:r>
          </a:p>
          <a:p>
            <a:pPr marL="0" indent="0" algn="ctr">
              <a:lnSpc>
                <a:spcPct val="90000"/>
              </a:lnSpc>
              <a:spcBef>
                <a:spcPts val="0"/>
              </a:spcBef>
              <a:spcAft>
                <a:spcPts val="1200"/>
              </a:spcAft>
              <a:buNone/>
            </a:pPr>
            <a:r>
              <a:rPr lang="en-US" sz="3100" dirty="0"/>
              <a:t>They will “see” the Abomination of Desolation, but the “sign” of Jesus’s coming will be His coming (24:30)—Unpredictable (cf. 24:36-44)</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407809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4" y="2775284"/>
            <a:ext cx="8184631" cy="4082716"/>
          </a:xfrm>
        </p:spPr>
        <p:txBody>
          <a:bodyPr anchor="t">
            <a:noAutofit/>
          </a:bodyPr>
          <a:lstStyle/>
          <a:p>
            <a:pPr marL="0" indent="0" algn="ctr">
              <a:lnSpc>
                <a:spcPct val="90000"/>
              </a:lnSpc>
              <a:spcBef>
                <a:spcPts val="0"/>
              </a:spcBef>
              <a:spcAft>
                <a:spcPts val="1800"/>
              </a:spcAft>
              <a:buNone/>
            </a:pPr>
            <a:r>
              <a:rPr lang="en-US" sz="4400" dirty="0"/>
              <a:t>What They Will and Will Not See</a:t>
            </a:r>
          </a:p>
          <a:p>
            <a:pPr marL="0" indent="0" algn="ctr">
              <a:lnSpc>
                <a:spcPct val="90000"/>
              </a:lnSpc>
              <a:spcBef>
                <a:spcPts val="0"/>
              </a:spcBef>
              <a:spcAft>
                <a:spcPts val="1200"/>
              </a:spcAft>
              <a:buNone/>
            </a:pPr>
            <a:r>
              <a:rPr lang="en-US" sz="3100" dirty="0"/>
              <a:t>Are 24:29-31 figurative of AD 70?</a:t>
            </a:r>
          </a:p>
          <a:p>
            <a:pPr marL="0" indent="0" algn="ctr">
              <a:lnSpc>
                <a:spcPct val="90000"/>
              </a:lnSpc>
              <a:spcBef>
                <a:spcPts val="0"/>
              </a:spcBef>
              <a:spcAft>
                <a:spcPts val="1200"/>
              </a:spcAft>
              <a:buNone/>
            </a:pPr>
            <a:r>
              <a:rPr lang="en-US" sz="3100" dirty="0"/>
              <a:t>If so, cf. </a:t>
            </a:r>
            <a:r>
              <a:rPr lang="en-US" sz="3200" dirty="0"/>
              <a:t>25:31-32—is that figurative?</a:t>
            </a:r>
          </a:p>
          <a:p>
            <a:pPr marL="0" indent="0" algn="ctr">
              <a:lnSpc>
                <a:spcPct val="90000"/>
              </a:lnSpc>
              <a:spcBef>
                <a:spcPts val="0"/>
              </a:spcBef>
              <a:spcAft>
                <a:spcPts val="1200"/>
              </a:spcAft>
              <a:buNone/>
            </a:pPr>
            <a:r>
              <a:rPr lang="en-US" sz="3200" dirty="0"/>
              <a:t>Preterists say yes—“transition verse” view says yes and. no—I say, no! Jesus looks ahead to Final Judgment using the same language used before and after this in the NT the same way.</a:t>
            </a:r>
            <a:endParaRPr lang="en-US" sz="3100" dirty="0"/>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302079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4" y="3272589"/>
            <a:ext cx="8184631" cy="3585411"/>
          </a:xfrm>
        </p:spPr>
        <p:txBody>
          <a:bodyPr anchor="t">
            <a:noAutofit/>
          </a:bodyPr>
          <a:lstStyle/>
          <a:p>
            <a:pPr marL="0" indent="0" algn="ctr">
              <a:lnSpc>
                <a:spcPct val="90000"/>
              </a:lnSpc>
              <a:spcBef>
                <a:spcPts val="0"/>
              </a:spcBef>
              <a:spcAft>
                <a:spcPts val="2400"/>
              </a:spcAft>
              <a:buNone/>
            </a:pPr>
            <a:r>
              <a:rPr lang="en-US" i="1" dirty="0"/>
              <a:t>What are “all these things” (24:34)?</a:t>
            </a:r>
          </a:p>
          <a:p>
            <a:pPr marL="0" indent="0" algn="ctr">
              <a:lnSpc>
                <a:spcPct val="90000"/>
              </a:lnSpc>
              <a:spcBef>
                <a:spcPts val="0"/>
              </a:spcBef>
              <a:spcAft>
                <a:spcPts val="1200"/>
              </a:spcAft>
              <a:buNone/>
            </a:pPr>
            <a:r>
              <a:rPr lang="en-US" sz="3600" dirty="0"/>
              <a:t>The things He said they would see (i.e. “Abomination of Desolation”— “Great Tribulation” (cf. 23:34-36)</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265635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4" y="2775284"/>
            <a:ext cx="8184631" cy="4082716"/>
          </a:xfrm>
        </p:spPr>
        <p:txBody>
          <a:bodyPr anchor="t">
            <a:noAutofit/>
          </a:bodyPr>
          <a:lstStyle/>
          <a:p>
            <a:pPr marL="0" indent="0" algn="ctr">
              <a:lnSpc>
                <a:spcPct val="90000"/>
              </a:lnSpc>
              <a:spcBef>
                <a:spcPts val="0"/>
              </a:spcBef>
              <a:spcAft>
                <a:spcPts val="1800"/>
              </a:spcAft>
              <a:buNone/>
            </a:pPr>
            <a:r>
              <a:rPr lang="en-US" sz="4400" dirty="0"/>
              <a:t>“Your Coming”</a:t>
            </a:r>
          </a:p>
          <a:p>
            <a:pPr marL="0" indent="0" algn="ctr">
              <a:lnSpc>
                <a:spcPct val="90000"/>
              </a:lnSpc>
              <a:spcBef>
                <a:spcPts val="0"/>
              </a:spcBef>
              <a:spcAft>
                <a:spcPts val="1200"/>
              </a:spcAft>
              <a:buNone/>
            </a:pPr>
            <a:r>
              <a:rPr lang="en-US" sz="3600" dirty="0"/>
              <a:t>Are there Divine “comings” that are not visible?</a:t>
            </a:r>
          </a:p>
          <a:p>
            <a:pPr marL="0" indent="0" algn="ctr">
              <a:lnSpc>
                <a:spcPct val="90000"/>
              </a:lnSpc>
              <a:spcBef>
                <a:spcPts val="0"/>
              </a:spcBef>
              <a:spcAft>
                <a:spcPts val="1200"/>
              </a:spcAft>
              <a:buNone/>
            </a:pPr>
            <a:r>
              <a:rPr lang="en-US" sz="3600" dirty="0"/>
              <a:t>Yes (cf. Matt. 16:28; John 14:23; etc.)</a:t>
            </a:r>
          </a:p>
          <a:p>
            <a:pPr marL="0" indent="0" algn="ctr">
              <a:lnSpc>
                <a:spcPct val="90000"/>
              </a:lnSpc>
              <a:spcBef>
                <a:spcPts val="0"/>
              </a:spcBef>
              <a:spcAft>
                <a:spcPts val="1200"/>
              </a:spcAft>
              <a:buNone/>
            </a:pPr>
            <a:r>
              <a:rPr lang="en-US" sz="3600" dirty="0"/>
              <a:t>Can </a:t>
            </a:r>
            <a:r>
              <a:rPr lang="en-US" sz="3600" i="1" dirty="0"/>
              <a:t>parousia </a:t>
            </a:r>
            <a:r>
              <a:rPr lang="en-US" sz="3600" dirty="0"/>
              <a:t>be used that way? No!</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235773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27B63-CA8F-864E-AEA6-195797F223E5}"/>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TERMINOLOGY</a:t>
            </a:r>
            <a:endParaRPr lang="en-US" sz="3200" dirty="0"/>
          </a:p>
        </p:txBody>
      </p:sp>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58190"/>
            <a:ext cx="8184630" cy="3915326"/>
          </a:xfrm>
        </p:spPr>
        <p:txBody>
          <a:bodyPr anchor="t">
            <a:noAutofit/>
          </a:bodyPr>
          <a:lstStyle/>
          <a:p>
            <a:pPr marL="0" indent="0" algn="ctr">
              <a:buNone/>
            </a:pPr>
            <a:r>
              <a:rPr lang="en-US" sz="4400" dirty="0"/>
              <a:t>“AD 70 Doctrine”</a:t>
            </a:r>
          </a:p>
          <a:p>
            <a:pPr marL="873125" indent="-460375">
              <a:lnSpc>
                <a:spcPct val="80000"/>
              </a:lnSpc>
              <a:buNone/>
            </a:pPr>
            <a:r>
              <a:rPr lang="en-US" sz="3200" dirty="0"/>
              <a:t>1. 	Jesus foretold this event (Matt. 24:1-3).</a:t>
            </a:r>
          </a:p>
          <a:p>
            <a:pPr marL="873125" indent="-460375">
              <a:lnSpc>
                <a:spcPct val="80000"/>
              </a:lnSpc>
              <a:buNone/>
            </a:pPr>
            <a:r>
              <a:rPr lang="en-US" sz="3200" dirty="0"/>
              <a:t>2. 	It was an act of Divine judgment (Luke 19:41-44)</a:t>
            </a:r>
          </a:p>
          <a:p>
            <a:pPr marL="873125" indent="-460375">
              <a:lnSpc>
                <a:spcPct val="80000"/>
              </a:lnSpc>
              <a:buNone/>
            </a:pPr>
            <a:r>
              <a:rPr lang="en-US" sz="3200" dirty="0"/>
              <a:t>3. 	THEORY: It fulfilled all promises of a final Day of Judgment, Christ’s Second Coming, and resurrection of the dead.</a:t>
            </a:r>
          </a:p>
          <a:p>
            <a:pPr marL="0" indent="0" algn="ctr">
              <a:lnSpc>
                <a:spcPct val="80000"/>
              </a:lnSpc>
              <a:buNone/>
            </a:pPr>
            <a:endParaRPr lang="en-US" sz="3200" dirty="0"/>
          </a:p>
        </p:txBody>
      </p:sp>
    </p:spTree>
    <p:extLst>
      <p:ext uri="{BB962C8B-B14F-4D97-AF65-F5344CB8AC3E}">
        <p14:creationId xmlns:p14="http://schemas.microsoft.com/office/powerpoint/2010/main" val="150336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4" y="2775284"/>
            <a:ext cx="8184631" cy="4082716"/>
          </a:xfrm>
        </p:spPr>
        <p:txBody>
          <a:bodyPr anchor="t">
            <a:noAutofit/>
          </a:bodyPr>
          <a:lstStyle/>
          <a:p>
            <a:pPr marL="0" indent="0" algn="ctr">
              <a:lnSpc>
                <a:spcPct val="90000"/>
              </a:lnSpc>
              <a:spcBef>
                <a:spcPts val="0"/>
              </a:spcBef>
              <a:spcAft>
                <a:spcPts val="1800"/>
              </a:spcAft>
              <a:buNone/>
            </a:pPr>
            <a:r>
              <a:rPr lang="en-US" sz="4400" dirty="0"/>
              <a:t>“Your Coming”</a:t>
            </a:r>
          </a:p>
          <a:p>
            <a:pPr marL="0" indent="0" algn="ctr">
              <a:lnSpc>
                <a:spcPct val="90000"/>
              </a:lnSpc>
              <a:spcBef>
                <a:spcPts val="0"/>
              </a:spcBef>
              <a:spcAft>
                <a:spcPts val="1200"/>
              </a:spcAft>
              <a:buNone/>
            </a:pPr>
            <a:r>
              <a:rPr lang="en-US" sz="3600" dirty="0"/>
              <a:t>Eng. “coming” movement and direction</a:t>
            </a:r>
          </a:p>
          <a:p>
            <a:pPr marL="0" indent="0" algn="ctr">
              <a:lnSpc>
                <a:spcPct val="90000"/>
              </a:lnSpc>
              <a:spcBef>
                <a:spcPts val="0"/>
              </a:spcBef>
              <a:spcAft>
                <a:spcPts val="1200"/>
              </a:spcAft>
              <a:buNone/>
            </a:pPr>
            <a:r>
              <a:rPr lang="en-US" sz="3600" dirty="0"/>
              <a:t>“How could the disciples have asked about His second coming when they did not believe He would be killed?” </a:t>
            </a:r>
          </a:p>
          <a:p>
            <a:pPr marL="0" indent="0" algn="r">
              <a:lnSpc>
                <a:spcPct val="90000"/>
              </a:lnSpc>
              <a:spcBef>
                <a:spcPts val="0"/>
              </a:spcBef>
              <a:spcAft>
                <a:spcPts val="1200"/>
              </a:spcAft>
              <a:buNone/>
            </a:pPr>
            <a:r>
              <a:rPr lang="en-US" sz="2800" dirty="0"/>
              <a:t>(R.L. Whiteside, </a:t>
            </a:r>
            <a:r>
              <a:rPr lang="en-US" sz="2800" i="1" dirty="0"/>
              <a:t>Doctrinal Discourses, </a:t>
            </a:r>
            <a:r>
              <a:rPr lang="en-US" sz="2800" dirty="0"/>
              <a:t>295).</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176327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4" y="2775284"/>
            <a:ext cx="8184631" cy="4082716"/>
          </a:xfrm>
        </p:spPr>
        <p:txBody>
          <a:bodyPr anchor="t">
            <a:noAutofit/>
          </a:bodyPr>
          <a:lstStyle/>
          <a:p>
            <a:pPr marL="0" indent="0" algn="ctr">
              <a:lnSpc>
                <a:spcPct val="90000"/>
              </a:lnSpc>
              <a:spcBef>
                <a:spcPts val="0"/>
              </a:spcBef>
              <a:spcAft>
                <a:spcPts val="1800"/>
              </a:spcAft>
              <a:buNone/>
            </a:pPr>
            <a:r>
              <a:rPr lang="en-US" sz="4400" dirty="0"/>
              <a:t>“Your Coming”</a:t>
            </a:r>
          </a:p>
          <a:p>
            <a:pPr marL="0" indent="0" algn="ctr">
              <a:lnSpc>
                <a:spcPct val="90000"/>
              </a:lnSpc>
              <a:spcBef>
                <a:spcPts val="0"/>
              </a:spcBef>
              <a:spcAft>
                <a:spcPts val="1200"/>
              </a:spcAft>
              <a:buNone/>
            </a:pPr>
            <a:r>
              <a:rPr lang="en-US" sz="3600" dirty="0"/>
              <a:t>No, they did not yet understand He would later ascend to heaven and then return in judgment. </a:t>
            </a:r>
          </a:p>
          <a:p>
            <a:pPr marL="0" indent="0" algn="ctr">
              <a:lnSpc>
                <a:spcPct val="90000"/>
              </a:lnSpc>
              <a:spcBef>
                <a:spcPts val="0"/>
              </a:spcBef>
              <a:spcAft>
                <a:spcPts val="1200"/>
              </a:spcAft>
              <a:buNone/>
            </a:pPr>
            <a:r>
              <a:rPr lang="en-US" sz="3600" dirty="0"/>
              <a:t>Gr. </a:t>
            </a:r>
            <a:r>
              <a:rPr lang="en-US" sz="3600" i="1" dirty="0"/>
              <a:t>parousia, </a:t>
            </a:r>
            <a:r>
              <a:rPr lang="en-US" sz="3600" dirty="0"/>
              <a:t>is not movement and direction but presence and location. </a:t>
            </a:r>
            <a:endParaRPr lang="en-US" sz="2800" dirty="0"/>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122805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4" y="2775284"/>
            <a:ext cx="8184631" cy="4082716"/>
          </a:xfrm>
        </p:spPr>
        <p:txBody>
          <a:bodyPr anchor="t">
            <a:noAutofit/>
          </a:bodyPr>
          <a:lstStyle/>
          <a:p>
            <a:pPr marL="0" indent="0" algn="ctr">
              <a:lnSpc>
                <a:spcPct val="90000"/>
              </a:lnSpc>
              <a:spcBef>
                <a:spcPts val="0"/>
              </a:spcBef>
              <a:spcAft>
                <a:spcPts val="1800"/>
              </a:spcAft>
              <a:buNone/>
            </a:pPr>
            <a:r>
              <a:rPr lang="en-US" sz="4400" dirty="0"/>
              <a:t>“Your Coming”</a:t>
            </a:r>
          </a:p>
          <a:p>
            <a:pPr marL="0" indent="0" algn="ctr">
              <a:lnSpc>
                <a:spcPct val="90000"/>
              </a:lnSpc>
              <a:spcBef>
                <a:spcPts val="0"/>
              </a:spcBef>
              <a:spcAft>
                <a:spcPts val="1200"/>
              </a:spcAft>
              <a:buNone/>
            </a:pPr>
            <a:r>
              <a:rPr lang="en-US" sz="3200" i="1" dirty="0"/>
              <a:t>Parousia</a:t>
            </a:r>
            <a:r>
              <a:rPr lang="en-US" sz="3200" dirty="0"/>
              <a:t> noun from the prep. </a:t>
            </a:r>
            <a:r>
              <a:rPr lang="en-US" sz="3200" i="1" dirty="0"/>
              <a:t>para</a:t>
            </a:r>
            <a:r>
              <a:rPr lang="en-US" sz="3200" dirty="0"/>
              <a:t> (“beside, alongside”) and </a:t>
            </a:r>
            <a:r>
              <a:rPr lang="en-US" sz="3200" i="1" dirty="0" err="1"/>
              <a:t>ousia</a:t>
            </a:r>
            <a:r>
              <a:rPr lang="en-US" sz="3200" dirty="0"/>
              <a:t> (the present participle of the verb </a:t>
            </a:r>
            <a:r>
              <a:rPr lang="en-US" sz="3200" i="1" dirty="0" err="1"/>
              <a:t>eimi</a:t>
            </a:r>
            <a:r>
              <a:rPr lang="en-US" sz="3200" dirty="0"/>
              <a:t>, meaning “to be”). </a:t>
            </a:r>
          </a:p>
          <a:p>
            <a:pPr marL="0" indent="0" algn="ctr">
              <a:lnSpc>
                <a:spcPct val="90000"/>
              </a:lnSpc>
              <a:spcBef>
                <a:spcPts val="0"/>
              </a:spcBef>
              <a:spcAft>
                <a:spcPts val="1200"/>
              </a:spcAft>
              <a:buNone/>
            </a:pPr>
            <a:r>
              <a:rPr lang="en-US" sz="3200" dirty="0"/>
              <a:t>Participles = “-</a:t>
            </a:r>
            <a:r>
              <a:rPr lang="en-US" sz="3200" dirty="0" err="1"/>
              <a:t>ing</a:t>
            </a:r>
            <a:r>
              <a:rPr lang="en-US" sz="3200" dirty="0"/>
              <a:t>” words. Not “I see” or “you see,” but “seeing”—participle of verb “to see.” </a:t>
            </a:r>
            <a:endParaRPr lang="en-US" sz="2400" dirty="0"/>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55658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4" y="2775284"/>
            <a:ext cx="8184631" cy="4082716"/>
          </a:xfrm>
        </p:spPr>
        <p:txBody>
          <a:bodyPr anchor="t">
            <a:noAutofit/>
          </a:bodyPr>
          <a:lstStyle/>
          <a:p>
            <a:pPr marL="0" indent="0" algn="ctr">
              <a:lnSpc>
                <a:spcPct val="90000"/>
              </a:lnSpc>
              <a:spcBef>
                <a:spcPts val="0"/>
              </a:spcBef>
              <a:spcAft>
                <a:spcPts val="1800"/>
              </a:spcAft>
              <a:buNone/>
            </a:pPr>
            <a:r>
              <a:rPr lang="en-US" sz="4400" dirty="0"/>
              <a:t>“Your Coming”</a:t>
            </a:r>
          </a:p>
          <a:p>
            <a:pPr marL="0" indent="0" algn="ctr">
              <a:lnSpc>
                <a:spcPct val="90000"/>
              </a:lnSpc>
              <a:spcBef>
                <a:spcPts val="0"/>
              </a:spcBef>
              <a:spcAft>
                <a:spcPts val="1200"/>
              </a:spcAft>
              <a:buNone/>
            </a:pPr>
            <a:r>
              <a:rPr lang="en-US" sz="3600" i="1" dirty="0" err="1"/>
              <a:t>Ousia</a:t>
            </a:r>
            <a:r>
              <a:rPr lang="en-US" sz="3600" dirty="0"/>
              <a:t> not “I am” or “you are” but “being.” </a:t>
            </a:r>
          </a:p>
          <a:p>
            <a:pPr marL="0" indent="0" algn="ctr">
              <a:lnSpc>
                <a:spcPct val="90000"/>
              </a:lnSpc>
              <a:spcBef>
                <a:spcPts val="0"/>
              </a:spcBef>
              <a:spcAft>
                <a:spcPts val="1200"/>
              </a:spcAft>
              <a:buNone/>
            </a:pPr>
            <a:r>
              <a:rPr lang="en-US" sz="3600" dirty="0"/>
              <a:t>Combined with </a:t>
            </a:r>
            <a:r>
              <a:rPr lang="en-US" sz="3600" i="1" dirty="0"/>
              <a:t>para—</a:t>
            </a:r>
            <a:r>
              <a:rPr lang="en-US" sz="3600" dirty="0"/>
              <a:t>a noun that literally means “being beside” someone or something. </a:t>
            </a:r>
            <a:endParaRPr lang="en-US" sz="2800" dirty="0"/>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91357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4" y="2775284"/>
            <a:ext cx="8184631" cy="4082716"/>
          </a:xfrm>
        </p:spPr>
        <p:txBody>
          <a:bodyPr anchor="t">
            <a:noAutofit/>
          </a:bodyPr>
          <a:lstStyle/>
          <a:p>
            <a:pPr marL="0" indent="0" algn="ctr">
              <a:lnSpc>
                <a:spcPct val="90000"/>
              </a:lnSpc>
              <a:spcBef>
                <a:spcPts val="0"/>
              </a:spcBef>
              <a:spcAft>
                <a:spcPts val="1800"/>
              </a:spcAft>
              <a:buNone/>
            </a:pPr>
            <a:r>
              <a:rPr lang="en-US" sz="4400" dirty="0"/>
              <a:t>“Your Coming”</a:t>
            </a:r>
          </a:p>
          <a:p>
            <a:pPr marL="0" indent="0" algn="ctr">
              <a:lnSpc>
                <a:spcPct val="90000"/>
              </a:lnSpc>
              <a:spcBef>
                <a:spcPts val="0"/>
              </a:spcBef>
              <a:spcAft>
                <a:spcPts val="1200"/>
              </a:spcAft>
              <a:buNone/>
            </a:pPr>
            <a:r>
              <a:rPr lang="en-US" sz="3600" dirty="0"/>
              <a:t>Literal sense is well-attested.</a:t>
            </a:r>
          </a:p>
          <a:p>
            <a:pPr marL="0" indent="0" algn="ctr">
              <a:lnSpc>
                <a:spcPct val="90000"/>
              </a:lnSpc>
              <a:spcBef>
                <a:spcPts val="0"/>
              </a:spcBef>
              <a:spcAft>
                <a:spcPts val="1200"/>
              </a:spcAft>
              <a:buNone/>
            </a:pPr>
            <a:r>
              <a:rPr lang="en-US" sz="3000" dirty="0"/>
              <a:t>“Not as in my presence (</a:t>
            </a:r>
            <a:r>
              <a:rPr lang="en-US" sz="3000" i="1" dirty="0"/>
              <a:t>parousia</a:t>
            </a:r>
            <a:r>
              <a:rPr lang="en-US" sz="3000" dirty="0"/>
              <a:t>) only, but now much more in my absence (</a:t>
            </a:r>
            <a:r>
              <a:rPr lang="en-US" sz="3000" i="1" dirty="0" err="1"/>
              <a:t>apousia</a:t>
            </a:r>
            <a:r>
              <a:rPr lang="en-US" sz="3000" dirty="0"/>
              <a:t>)” (Phil. 2:12).</a:t>
            </a:r>
          </a:p>
          <a:p>
            <a:pPr marL="0" indent="0" algn="ctr">
              <a:lnSpc>
                <a:spcPct val="90000"/>
              </a:lnSpc>
              <a:spcBef>
                <a:spcPts val="0"/>
              </a:spcBef>
              <a:spcAft>
                <a:spcPts val="1200"/>
              </a:spcAft>
              <a:buNone/>
            </a:pPr>
            <a:r>
              <a:rPr lang="en-US" sz="3000" dirty="0"/>
              <a:t>“His bodily presence (</a:t>
            </a:r>
            <a:r>
              <a:rPr lang="en-US" sz="3000" i="1" dirty="0"/>
              <a:t>parousia</a:t>
            </a:r>
            <a:r>
              <a:rPr lang="en-US" sz="3000" dirty="0"/>
              <a:t>) is weak, and his speech is contemptible” (2 Cor. 10:10). </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14665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4" y="2775284"/>
            <a:ext cx="8184631" cy="4082716"/>
          </a:xfrm>
        </p:spPr>
        <p:txBody>
          <a:bodyPr anchor="t">
            <a:noAutofit/>
          </a:bodyPr>
          <a:lstStyle/>
          <a:p>
            <a:pPr marL="0" indent="0" algn="ctr">
              <a:lnSpc>
                <a:spcPct val="90000"/>
              </a:lnSpc>
              <a:spcBef>
                <a:spcPts val="0"/>
              </a:spcBef>
              <a:spcAft>
                <a:spcPts val="1800"/>
              </a:spcAft>
              <a:buNone/>
            </a:pPr>
            <a:r>
              <a:rPr lang="en-US" sz="4400" dirty="0"/>
              <a:t>“Your Coming”</a:t>
            </a:r>
          </a:p>
          <a:p>
            <a:pPr marL="0" indent="0" algn="ctr">
              <a:lnSpc>
                <a:spcPct val="90000"/>
              </a:lnSpc>
              <a:spcBef>
                <a:spcPts val="0"/>
              </a:spcBef>
              <a:spcAft>
                <a:spcPts val="1200"/>
              </a:spcAft>
              <a:buNone/>
            </a:pPr>
            <a:r>
              <a:rPr lang="en-US" sz="3600" dirty="0"/>
              <a:t>Literal sense is well-attested.</a:t>
            </a:r>
          </a:p>
          <a:p>
            <a:pPr marL="0" indent="0" algn="ctr">
              <a:lnSpc>
                <a:spcPct val="90000"/>
              </a:lnSpc>
              <a:spcBef>
                <a:spcPts val="0"/>
              </a:spcBef>
              <a:spcAft>
                <a:spcPts val="1200"/>
              </a:spcAft>
              <a:buNone/>
            </a:pPr>
            <a:r>
              <a:rPr lang="en-US" sz="2800" dirty="0"/>
              <a:t>“I am glad about the coming (</a:t>
            </a:r>
            <a:r>
              <a:rPr lang="en-US" sz="2800" i="1" dirty="0"/>
              <a:t>parousia</a:t>
            </a:r>
            <a:r>
              <a:rPr lang="en-US" sz="2800" dirty="0"/>
              <a:t>) of Stephanas, </a:t>
            </a:r>
            <a:r>
              <a:rPr lang="en-US" sz="2800" dirty="0" err="1"/>
              <a:t>Fortunatus</a:t>
            </a:r>
            <a:r>
              <a:rPr lang="en-US" sz="2800" dirty="0"/>
              <a:t>, and </a:t>
            </a:r>
            <a:r>
              <a:rPr lang="en-US" sz="2800" dirty="0" err="1"/>
              <a:t>Achaicus</a:t>
            </a:r>
            <a:r>
              <a:rPr lang="en-US" sz="2800" dirty="0"/>
              <a:t>” (1 Cor. 16:17).</a:t>
            </a:r>
          </a:p>
          <a:p>
            <a:pPr marL="0" indent="0" algn="ctr">
              <a:lnSpc>
                <a:spcPct val="90000"/>
              </a:lnSpc>
              <a:spcBef>
                <a:spcPts val="0"/>
              </a:spcBef>
              <a:spcAft>
                <a:spcPts val="1200"/>
              </a:spcAft>
              <a:buNone/>
            </a:pPr>
            <a:r>
              <a:rPr lang="en-US" sz="2800" dirty="0"/>
              <a:t>Comforted “by the coming (</a:t>
            </a:r>
            <a:r>
              <a:rPr lang="en-US" sz="2800" i="1" dirty="0"/>
              <a:t>parousia</a:t>
            </a:r>
            <a:r>
              <a:rPr lang="en-US" sz="2800" dirty="0"/>
              <a:t>) of Titus, and not only by his coming (</a:t>
            </a:r>
            <a:r>
              <a:rPr lang="en-US" sz="2800" i="1" dirty="0"/>
              <a:t>parousia</a:t>
            </a:r>
            <a:r>
              <a:rPr lang="en-US" sz="2800" dirty="0"/>
              <a:t>), but also by the consolation with which he was comforted in you” (2 Cor. 7:6-7).</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313220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4" y="2775284"/>
            <a:ext cx="8184631" cy="4082716"/>
          </a:xfrm>
        </p:spPr>
        <p:txBody>
          <a:bodyPr anchor="t">
            <a:noAutofit/>
          </a:bodyPr>
          <a:lstStyle/>
          <a:p>
            <a:pPr marL="0" indent="0" algn="ctr">
              <a:lnSpc>
                <a:spcPct val="90000"/>
              </a:lnSpc>
              <a:spcBef>
                <a:spcPts val="0"/>
              </a:spcBef>
              <a:spcAft>
                <a:spcPts val="1800"/>
              </a:spcAft>
              <a:buNone/>
            </a:pPr>
            <a:r>
              <a:rPr lang="en-US" sz="4400" dirty="0"/>
              <a:t>“Your Coming”</a:t>
            </a:r>
          </a:p>
          <a:p>
            <a:pPr marL="0" indent="0" algn="ctr">
              <a:lnSpc>
                <a:spcPct val="90000"/>
              </a:lnSpc>
              <a:spcBef>
                <a:spcPts val="0"/>
              </a:spcBef>
              <a:spcAft>
                <a:spcPts val="1200"/>
              </a:spcAft>
              <a:buNone/>
            </a:pPr>
            <a:r>
              <a:rPr lang="en-US" sz="3600" dirty="0"/>
              <a:t>Literal sense is well-attested:</a:t>
            </a:r>
          </a:p>
          <a:p>
            <a:pPr marL="0" indent="0" algn="ctr">
              <a:lnSpc>
                <a:spcPct val="90000"/>
              </a:lnSpc>
              <a:spcBef>
                <a:spcPts val="0"/>
              </a:spcBef>
              <a:spcAft>
                <a:spcPts val="1200"/>
              </a:spcAft>
              <a:buNone/>
            </a:pPr>
            <a:r>
              <a:rPr lang="en-US" sz="2800" dirty="0"/>
              <a:t>Longs to comfort the Philippians by his “coming (</a:t>
            </a:r>
            <a:r>
              <a:rPr lang="en-US" sz="2800" i="1" dirty="0"/>
              <a:t>parousia</a:t>
            </a:r>
            <a:r>
              <a:rPr lang="en-US" sz="2800" dirty="0"/>
              <a:t>)” (Phil. 1:26).</a:t>
            </a:r>
          </a:p>
          <a:p>
            <a:pPr marL="0" indent="0" algn="ctr">
              <a:lnSpc>
                <a:spcPct val="90000"/>
              </a:lnSpc>
              <a:spcBef>
                <a:spcPts val="0"/>
              </a:spcBef>
              <a:spcAft>
                <a:spcPts val="1200"/>
              </a:spcAft>
              <a:buNone/>
            </a:pPr>
            <a:r>
              <a:rPr lang="en-US" sz="2800" dirty="0"/>
              <a:t>In each example it is the actual “presence” of the one being considered that is addressed in the word </a:t>
            </a:r>
            <a:r>
              <a:rPr lang="en-US" sz="2800" i="1" dirty="0"/>
              <a:t>parousia</a:t>
            </a:r>
            <a:r>
              <a:rPr lang="en-US" sz="2800" dirty="0"/>
              <a:t>.</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352690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5"/>
            <a:ext cx="8184630" cy="790876"/>
          </a:xfrm>
        </p:spPr>
        <p:txBody>
          <a:bodyPr anchor="t">
            <a:normAutofit/>
          </a:bodyPr>
          <a:lstStyle/>
          <a:p>
            <a:pPr marL="0" indent="0" algn="ctr">
              <a:lnSpc>
                <a:spcPct val="90000"/>
              </a:lnSpc>
              <a:spcBef>
                <a:spcPts val="0"/>
              </a:spcBef>
              <a:spcAft>
                <a:spcPts val="0"/>
              </a:spcAft>
              <a:buNone/>
            </a:pPr>
            <a:r>
              <a:rPr lang="en-US" sz="3800" dirty="0"/>
              <a:t>Evidence from Ancient Greek</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
        <p:nvSpPr>
          <p:cNvPr id="4" name="Content Placeholder 2">
            <a:extLst>
              <a:ext uri="{FF2B5EF4-FFF2-40B4-BE49-F238E27FC236}">
                <a16:creationId xmlns:a16="http://schemas.microsoft.com/office/drawing/2014/main" id="{D6E1DDFE-E5EC-684D-9095-ADF7BE9448C4}"/>
              </a:ext>
            </a:extLst>
          </p:cNvPr>
          <p:cNvSpPr txBox="1">
            <a:spLocks/>
          </p:cNvSpPr>
          <p:nvPr/>
        </p:nvSpPr>
        <p:spPr>
          <a:xfrm>
            <a:off x="289560" y="3429001"/>
            <a:ext cx="8534400" cy="3246119"/>
          </a:xfrm>
          <a:prstGeom prst="rect">
            <a:avLst/>
          </a:prstGeom>
        </p:spPr>
        <p:txBody>
          <a:bodyPr vert="horz" lIns="91440" tIns="45720" rIns="91440" bIns="45720" numCol="2" rtlCol="0" anchor="t">
            <a:noAutofit/>
          </a:bodyPr>
          <a:lstStyle>
            <a:lvl1pPr marL="285750" indent="-285750" algn="l" defTabSz="457200" rtl="0" eaLnBrk="1" latinLnBrk="0" hangingPunct="1">
              <a:spcBef>
                <a:spcPct val="20000"/>
              </a:spcBef>
              <a:spcAft>
                <a:spcPts val="600"/>
              </a:spcAft>
              <a:buClr>
                <a:schemeClr val="tx1"/>
              </a:buClr>
              <a:buSzPct val="130000"/>
              <a:buFont typeface="Arial"/>
              <a:buChar char="•"/>
              <a:defRPr sz="40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tx1"/>
              </a:buClr>
              <a:buSzPct val="130000"/>
              <a:buFont typeface="Arial"/>
              <a:buChar char="•"/>
              <a:defRPr sz="36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tx1"/>
              </a:buClr>
              <a:buSzPct val="130000"/>
              <a:buFont typeface="Arial"/>
              <a:buChar char="•"/>
              <a:defRPr sz="32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tx1"/>
              </a:buClr>
              <a:buSzPct val="130000"/>
              <a:buFont typeface="Arial"/>
              <a:buChar char="•"/>
              <a:defRPr sz="32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tx1"/>
              </a:buClr>
              <a:buSzPct val="130000"/>
              <a:buFont typeface="Arial"/>
              <a:buChar char="•"/>
              <a:defRPr sz="28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sz="2400" dirty="0">
                <a:effectLst/>
              </a:rPr>
              <a:t>Thucydides—military force present vs. elsewhere (</a:t>
            </a:r>
            <a:r>
              <a:rPr lang="en-US" sz="2400" i="1" dirty="0">
                <a:effectLst/>
              </a:rPr>
              <a:t>The Peloponnesian War</a:t>
            </a:r>
            <a:r>
              <a:rPr lang="en-US" sz="2400" dirty="0">
                <a:effectLst/>
              </a:rPr>
              <a:t> 6.86.3).</a:t>
            </a:r>
          </a:p>
          <a:p>
            <a:pPr marL="0" indent="0" algn="ctr">
              <a:buNone/>
            </a:pPr>
            <a:r>
              <a:rPr lang="en-US" sz="2400" dirty="0">
                <a:effectLst/>
              </a:rPr>
              <a:t>Aeschylus king’s presence protecting palace (</a:t>
            </a:r>
            <a:r>
              <a:rPr lang="en-US" sz="2400" i="1" dirty="0">
                <a:effectLst/>
              </a:rPr>
              <a:t>Persians</a:t>
            </a:r>
            <a:r>
              <a:rPr lang="en-US" sz="2400" dirty="0">
                <a:effectLst/>
              </a:rPr>
              <a:t> 169). </a:t>
            </a:r>
          </a:p>
          <a:p>
            <a:pPr marL="0" indent="0" algn="ctr">
              <a:buNone/>
            </a:pPr>
            <a:r>
              <a:rPr lang="en-US" sz="2400" dirty="0">
                <a:effectLst/>
              </a:rPr>
              <a:t>Euripides those present to bury a dead body (</a:t>
            </a:r>
            <a:r>
              <a:rPr lang="en-US" sz="2400" i="1" dirty="0">
                <a:effectLst/>
              </a:rPr>
              <a:t>Alcestis </a:t>
            </a:r>
            <a:r>
              <a:rPr lang="en-US" sz="2400" dirty="0">
                <a:effectLst/>
              </a:rPr>
              <a:t>606).</a:t>
            </a:r>
          </a:p>
          <a:p>
            <a:pPr marL="0" indent="0" algn="ctr">
              <a:buNone/>
            </a:pPr>
            <a:r>
              <a:rPr lang="en-US" sz="2400" dirty="0">
                <a:effectLst/>
              </a:rPr>
              <a:t> Sophocles support of friends by their presence (</a:t>
            </a:r>
            <a:r>
              <a:rPr lang="en-US" sz="2400" i="1" dirty="0">
                <a:effectLst/>
              </a:rPr>
              <a:t>Electra </a:t>
            </a:r>
            <a:r>
              <a:rPr lang="en-US" sz="2400" dirty="0">
                <a:effectLst/>
              </a:rPr>
              <a:t>948). </a:t>
            </a:r>
          </a:p>
          <a:p>
            <a:pPr marL="0" indent="0" algn="ctr">
              <a:buNone/>
            </a:pPr>
            <a:r>
              <a:rPr lang="en-US" sz="2400" dirty="0">
                <a:effectLst/>
              </a:rPr>
              <a:t>Actual presence of bad things (Euripides, </a:t>
            </a:r>
            <a:r>
              <a:rPr lang="en-US" sz="2400" i="1" dirty="0">
                <a:effectLst/>
              </a:rPr>
              <a:t>Hecuba</a:t>
            </a:r>
            <a:r>
              <a:rPr lang="en-US" sz="2400" dirty="0">
                <a:effectLst/>
              </a:rPr>
              <a:t> 227; Aristophanes, </a:t>
            </a:r>
            <a:r>
              <a:rPr lang="en-US" sz="2400" i="1" dirty="0" err="1">
                <a:effectLst/>
              </a:rPr>
              <a:t>Thesmophoriazusae</a:t>
            </a:r>
            <a:r>
              <a:rPr lang="en-US" sz="2400" i="1" dirty="0">
                <a:effectLst/>
              </a:rPr>
              <a:t> </a:t>
            </a:r>
            <a:r>
              <a:rPr lang="en-US" sz="2400" dirty="0">
                <a:effectLst/>
              </a:rPr>
              <a:t>1049) or of good things (Plato, </a:t>
            </a:r>
            <a:r>
              <a:rPr lang="en-US" sz="2400" i="1" dirty="0">
                <a:effectLst/>
              </a:rPr>
              <a:t>Gorgias </a:t>
            </a:r>
            <a:r>
              <a:rPr lang="en-US" sz="2400" dirty="0">
                <a:effectLst/>
              </a:rPr>
              <a:t>497e). </a:t>
            </a:r>
            <a:endParaRPr lang="en-US" sz="1600" dirty="0"/>
          </a:p>
        </p:txBody>
      </p:sp>
    </p:spTree>
    <p:extLst>
      <p:ext uri="{BB962C8B-B14F-4D97-AF65-F5344CB8AC3E}">
        <p14:creationId xmlns:p14="http://schemas.microsoft.com/office/powerpoint/2010/main" val="152249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1000"/>
                                        <p:tgtEl>
                                          <p:spTgt spid="4">
                                            <p:txEl>
                                              <p:pRg st="4" end="4"/>
                                            </p:txEl>
                                          </p:spTgt>
                                        </p:tgtEl>
                                      </p:cBhvr>
                                    </p:animEffect>
                                    <p:anim calcmode="lin" valueType="num">
                                      <p:cBhvr>
                                        <p:cTn id="4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5"/>
            <a:ext cx="8184630" cy="790876"/>
          </a:xfrm>
        </p:spPr>
        <p:txBody>
          <a:bodyPr anchor="t">
            <a:normAutofit/>
          </a:bodyPr>
          <a:lstStyle/>
          <a:p>
            <a:pPr marL="0" indent="0" algn="ctr">
              <a:lnSpc>
                <a:spcPct val="90000"/>
              </a:lnSpc>
              <a:spcBef>
                <a:spcPts val="0"/>
              </a:spcBef>
              <a:spcAft>
                <a:spcPts val="0"/>
              </a:spcAft>
              <a:buNone/>
            </a:pPr>
            <a:r>
              <a:rPr lang="en-US" sz="3800" dirty="0"/>
              <a:t>Evidence from Ancient Greek</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
        <p:nvSpPr>
          <p:cNvPr id="4" name="Content Placeholder 2">
            <a:extLst>
              <a:ext uri="{FF2B5EF4-FFF2-40B4-BE49-F238E27FC236}">
                <a16:creationId xmlns:a16="http://schemas.microsoft.com/office/drawing/2014/main" id="{D6E1DDFE-E5EC-684D-9095-ADF7BE9448C4}"/>
              </a:ext>
            </a:extLst>
          </p:cNvPr>
          <p:cNvSpPr txBox="1">
            <a:spLocks/>
          </p:cNvSpPr>
          <p:nvPr/>
        </p:nvSpPr>
        <p:spPr>
          <a:xfrm>
            <a:off x="304800" y="3779521"/>
            <a:ext cx="8534400" cy="2090701"/>
          </a:xfrm>
          <a:prstGeom prst="rect">
            <a:avLst/>
          </a:prstGeom>
        </p:spPr>
        <p:txBody>
          <a:bodyPr vert="horz" lIns="91440" tIns="45720" rIns="91440" bIns="45720" numCol="2" rtlCol="0" anchor="t">
            <a:noAutofit/>
          </a:bodyPr>
          <a:lstStyle>
            <a:lvl1pPr marL="285750" indent="-285750" algn="l" defTabSz="457200" rtl="0" eaLnBrk="1" latinLnBrk="0" hangingPunct="1">
              <a:spcBef>
                <a:spcPct val="20000"/>
              </a:spcBef>
              <a:spcAft>
                <a:spcPts val="600"/>
              </a:spcAft>
              <a:buClr>
                <a:schemeClr val="tx1"/>
              </a:buClr>
              <a:buSzPct val="130000"/>
              <a:buFont typeface="Arial"/>
              <a:buChar char="•"/>
              <a:defRPr sz="40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tx1"/>
              </a:buClr>
              <a:buSzPct val="130000"/>
              <a:buFont typeface="Arial"/>
              <a:buChar char="•"/>
              <a:defRPr sz="36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tx1"/>
              </a:buClr>
              <a:buSzPct val="130000"/>
              <a:buFont typeface="Arial"/>
              <a:buChar char="•"/>
              <a:defRPr sz="32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tx1"/>
              </a:buClr>
              <a:buSzPct val="130000"/>
              <a:buFont typeface="Arial"/>
              <a:buChar char="•"/>
              <a:defRPr sz="32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tx1"/>
              </a:buClr>
              <a:buSzPct val="130000"/>
              <a:buFont typeface="Arial"/>
              <a:buChar char="•"/>
              <a:defRPr sz="28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sz="2600" dirty="0">
                <a:effectLst/>
              </a:rPr>
              <a:t>Misfortune could be described as “visitations” (using the plural of</a:t>
            </a:r>
            <a:r>
              <a:rPr lang="en-US" sz="2600" i="1" dirty="0">
                <a:effectLst/>
              </a:rPr>
              <a:t> parousia</a:t>
            </a:r>
            <a:r>
              <a:rPr lang="en-US" sz="2600" dirty="0">
                <a:effectLst/>
              </a:rPr>
              <a:t>)</a:t>
            </a:r>
            <a:r>
              <a:rPr lang="en-US" sz="2600" i="1" dirty="0">
                <a:effectLst/>
              </a:rPr>
              <a:t> </a:t>
            </a:r>
            <a:r>
              <a:rPr lang="en-US" sz="2600" dirty="0">
                <a:effectLst/>
              </a:rPr>
              <a:t>of chance (Demo-</a:t>
            </a:r>
            <a:r>
              <a:rPr lang="en-US" sz="2600" dirty="0" err="1">
                <a:effectLst/>
              </a:rPr>
              <a:t>sthenes</a:t>
            </a:r>
            <a:r>
              <a:rPr lang="en-US" sz="2600" dirty="0">
                <a:effectLst/>
              </a:rPr>
              <a:t>, </a:t>
            </a:r>
            <a:r>
              <a:rPr lang="en-US" sz="2600" i="1" dirty="0">
                <a:effectLst/>
              </a:rPr>
              <a:t>Exordia </a:t>
            </a:r>
            <a:r>
              <a:rPr lang="en-US" sz="2600" dirty="0">
                <a:effectLst/>
              </a:rPr>
              <a:t>39.2). </a:t>
            </a:r>
          </a:p>
          <a:p>
            <a:pPr marL="0" indent="0" algn="ctr">
              <a:buNone/>
            </a:pPr>
            <a:r>
              <a:rPr lang="en-US" sz="2800" dirty="0">
                <a:effectLst/>
              </a:rPr>
              <a:t>Not of a figurative presence of misfortune, but its actual presence in the life of those affected by it. </a:t>
            </a:r>
            <a:endParaRPr lang="en-US" sz="2800" dirty="0"/>
          </a:p>
        </p:txBody>
      </p:sp>
    </p:spTree>
    <p:extLst>
      <p:ext uri="{BB962C8B-B14F-4D97-AF65-F5344CB8AC3E}">
        <p14:creationId xmlns:p14="http://schemas.microsoft.com/office/powerpoint/2010/main" val="83250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5"/>
            <a:ext cx="8184630" cy="790876"/>
          </a:xfrm>
        </p:spPr>
        <p:txBody>
          <a:bodyPr anchor="t">
            <a:normAutofit/>
          </a:bodyPr>
          <a:lstStyle/>
          <a:p>
            <a:pPr marL="0" indent="0" algn="ctr">
              <a:lnSpc>
                <a:spcPct val="90000"/>
              </a:lnSpc>
              <a:spcBef>
                <a:spcPts val="0"/>
              </a:spcBef>
              <a:spcAft>
                <a:spcPts val="0"/>
              </a:spcAft>
              <a:buNone/>
            </a:pPr>
            <a:r>
              <a:rPr lang="en-US" sz="3800" dirty="0"/>
              <a:t>Evidence from Ancient Greek</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
        <p:nvSpPr>
          <p:cNvPr id="4" name="Content Placeholder 2">
            <a:extLst>
              <a:ext uri="{FF2B5EF4-FFF2-40B4-BE49-F238E27FC236}">
                <a16:creationId xmlns:a16="http://schemas.microsoft.com/office/drawing/2014/main" id="{D6E1DDFE-E5EC-684D-9095-ADF7BE9448C4}"/>
              </a:ext>
            </a:extLst>
          </p:cNvPr>
          <p:cNvSpPr txBox="1">
            <a:spLocks/>
          </p:cNvSpPr>
          <p:nvPr/>
        </p:nvSpPr>
        <p:spPr>
          <a:xfrm>
            <a:off x="304800" y="3429000"/>
            <a:ext cx="8534400" cy="2849881"/>
          </a:xfrm>
          <a:prstGeom prst="rect">
            <a:avLst/>
          </a:prstGeom>
        </p:spPr>
        <p:txBody>
          <a:bodyPr vert="horz" lIns="91440" tIns="45720" rIns="91440" bIns="45720" numCol="2" rtlCol="0" anchor="t">
            <a:noAutofit/>
          </a:bodyPr>
          <a:lstStyle>
            <a:lvl1pPr marL="285750" indent="-285750" algn="l" defTabSz="457200" rtl="0" eaLnBrk="1" latinLnBrk="0" hangingPunct="1">
              <a:spcBef>
                <a:spcPct val="20000"/>
              </a:spcBef>
              <a:spcAft>
                <a:spcPts val="600"/>
              </a:spcAft>
              <a:buClr>
                <a:schemeClr val="tx1"/>
              </a:buClr>
              <a:buSzPct val="130000"/>
              <a:buFont typeface="Arial"/>
              <a:buChar char="•"/>
              <a:defRPr sz="40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tx1"/>
              </a:buClr>
              <a:buSzPct val="130000"/>
              <a:buFont typeface="Arial"/>
              <a:buChar char="•"/>
              <a:defRPr sz="36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tx1"/>
              </a:buClr>
              <a:buSzPct val="130000"/>
              <a:buFont typeface="Arial"/>
              <a:buChar char="•"/>
              <a:defRPr sz="32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tx1"/>
              </a:buClr>
              <a:buSzPct val="130000"/>
              <a:buFont typeface="Arial"/>
              <a:buChar char="•"/>
              <a:defRPr sz="32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tx1"/>
              </a:buClr>
              <a:buSzPct val="130000"/>
              <a:buFont typeface="Arial"/>
              <a:buChar char="•"/>
              <a:defRPr sz="28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sz="2600" dirty="0">
                <a:effectLst/>
              </a:rPr>
              <a:t>One near, whose “presence (</a:t>
            </a:r>
            <a:r>
              <a:rPr lang="en-US" sz="2600" i="1" dirty="0">
                <a:effectLst/>
              </a:rPr>
              <a:t>parousia</a:t>
            </a:r>
            <a:r>
              <a:rPr lang="en-US" sz="2600" dirty="0">
                <a:effectLst/>
              </a:rPr>
              <a:t>)” was delayed (Sophocles, </a:t>
            </a:r>
            <a:r>
              <a:rPr lang="en-US" sz="2600" i="1" dirty="0">
                <a:effectLst/>
              </a:rPr>
              <a:t>Ajax</a:t>
            </a:r>
            <a:r>
              <a:rPr lang="en-US" sz="2600" dirty="0">
                <a:effectLst/>
              </a:rPr>
              <a:t> 539-540).</a:t>
            </a:r>
          </a:p>
          <a:p>
            <a:pPr marL="0" indent="0" algn="ctr">
              <a:buNone/>
            </a:pPr>
            <a:r>
              <a:rPr lang="en-US" sz="2600" dirty="0">
                <a:effectLst/>
              </a:rPr>
              <a:t>Travelers whose “presence (</a:t>
            </a:r>
            <a:r>
              <a:rPr lang="en-US" sz="2600" i="1" dirty="0">
                <a:effectLst/>
              </a:rPr>
              <a:t>parousia</a:t>
            </a:r>
            <a:r>
              <a:rPr lang="en-US" sz="2600" dirty="0">
                <a:effectLst/>
              </a:rPr>
              <a:t>)” was anticipated (Sophocles, </a:t>
            </a:r>
            <a:r>
              <a:rPr lang="en-US" sz="2600" i="1" dirty="0">
                <a:effectLst/>
              </a:rPr>
              <a:t>Electra</a:t>
            </a:r>
            <a:r>
              <a:rPr lang="en-US" sz="2600" dirty="0">
                <a:effectLst/>
              </a:rPr>
              <a:t> 1104).</a:t>
            </a:r>
          </a:p>
          <a:p>
            <a:pPr marL="0" indent="0" algn="ctr">
              <a:buNone/>
            </a:pPr>
            <a:r>
              <a:rPr lang="en-US" sz="2600" dirty="0">
                <a:effectLst/>
              </a:rPr>
              <a:t>Combined with infinitive of the verb “to have (or hold)” in the sense of “to hold presence” with someone = the idea “to be present” (LSJ, on Sophocles, </a:t>
            </a:r>
            <a:r>
              <a:rPr lang="en-US" sz="2600" i="1" dirty="0">
                <a:effectLst/>
              </a:rPr>
              <a:t>Ajax</a:t>
            </a:r>
            <a:r>
              <a:rPr lang="en-US" sz="2600" dirty="0">
                <a:effectLst/>
              </a:rPr>
              <a:t> 540).  </a:t>
            </a:r>
            <a:endParaRPr lang="en-US" sz="2800" dirty="0"/>
          </a:p>
        </p:txBody>
      </p:sp>
    </p:spTree>
    <p:extLst>
      <p:ext uri="{BB962C8B-B14F-4D97-AF65-F5344CB8AC3E}">
        <p14:creationId xmlns:p14="http://schemas.microsoft.com/office/powerpoint/2010/main" val="79095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27B63-CA8F-864E-AEA6-195797F223E5}"/>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TERMINOLOGY</a:t>
            </a:r>
            <a:endParaRPr lang="en-US" sz="3200" dirty="0"/>
          </a:p>
        </p:txBody>
      </p:sp>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58190"/>
            <a:ext cx="8184630" cy="3915326"/>
          </a:xfrm>
        </p:spPr>
        <p:txBody>
          <a:bodyPr anchor="t">
            <a:noAutofit/>
          </a:bodyPr>
          <a:lstStyle/>
          <a:p>
            <a:pPr marL="0" indent="0" algn="ctr">
              <a:buNone/>
            </a:pPr>
            <a:r>
              <a:rPr lang="en-US" sz="4400" dirty="0"/>
              <a:t>Realized Eschatology</a:t>
            </a:r>
          </a:p>
          <a:p>
            <a:pPr marL="15875" indent="0" algn="ctr">
              <a:lnSpc>
                <a:spcPct val="80000"/>
              </a:lnSpc>
              <a:buNone/>
            </a:pPr>
            <a:r>
              <a:rPr lang="en-US" sz="3200" dirty="0"/>
              <a:t>“Eschatology” is the study of end times.</a:t>
            </a:r>
          </a:p>
          <a:p>
            <a:pPr marL="15875" indent="0" algn="ctr">
              <a:lnSpc>
                <a:spcPct val="80000"/>
              </a:lnSpc>
              <a:buNone/>
            </a:pPr>
            <a:r>
              <a:rPr lang="en-US" sz="3200" dirty="0"/>
              <a:t>REALIZED Eschatology—all end times events have been “realized”—no events yet to come.</a:t>
            </a:r>
          </a:p>
          <a:p>
            <a:pPr marL="15875" indent="0" algn="ctr">
              <a:lnSpc>
                <a:spcPct val="80000"/>
              </a:lnSpc>
              <a:buNone/>
            </a:pPr>
            <a:r>
              <a:rPr lang="en-US" sz="3200" dirty="0"/>
              <a:t>In NT, already the “last days” (Heb. 1:1-4).</a:t>
            </a:r>
          </a:p>
          <a:p>
            <a:pPr marL="15875" indent="0" algn="ctr">
              <a:lnSpc>
                <a:spcPct val="80000"/>
              </a:lnSpc>
              <a:buNone/>
            </a:pPr>
            <a:r>
              <a:rPr lang="en-US" sz="3200" dirty="0"/>
              <a:t>Some were promised to that generation alive at the time (Matt. 16:27-28; 23:33-36; 24:34).</a:t>
            </a:r>
          </a:p>
        </p:txBody>
      </p:sp>
    </p:spTree>
    <p:extLst>
      <p:ext uri="{BB962C8B-B14F-4D97-AF65-F5344CB8AC3E}">
        <p14:creationId xmlns:p14="http://schemas.microsoft.com/office/powerpoint/2010/main" val="298209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5"/>
            <a:ext cx="8184630" cy="790876"/>
          </a:xfrm>
        </p:spPr>
        <p:txBody>
          <a:bodyPr anchor="t">
            <a:normAutofit/>
          </a:bodyPr>
          <a:lstStyle/>
          <a:p>
            <a:pPr marL="0" indent="0" algn="ctr">
              <a:lnSpc>
                <a:spcPct val="90000"/>
              </a:lnSpc>
              <a:spcBef>
                <a:spcPts val="0"/>
              </a:spcBef>
              <a:spcAft>
                <a:spcPts val="0"/>
              </a:spcAft>
              <a:buNone/>
            </a:pPr>
            <a:r>
              <a:rPr lang="en-US" sz="3800" dirty="0"/>
              <a:t>Evidence from Ancient Greek</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
        <p:nvSpPr>
          <p:cNvPr id="4" name="Content Placeholder 2">
            <a:extLst>
              <a:ext uri="{FF2B5EF4-FFF2-40B4-BE49-F238E27FC236}">
                <a16:creationId xmlns:a16="http://schemas.microsoft.com/office/drawing/2014/main" id="{D6E1DDFE-E5EC-684D-9095-ADF7BE9448C4}"/>
              </a:ext>
            </a:extLst>
          </p:cNvPr>
          <p:cNvSpPr txBox="1">
            <a:spLocks/>
          </p:cNvSpPr>
          <p:nvPr/>
        </p:nvSpPr>
        <p:spPr>
          <a:xfrm>
            <a:off x="304800" y="3429000"/>
            <a:ext cx="8534400" cy="2849881"/>
          </a:xfrm>
          <a:prstGeom prst="rect">
            <a:avLst/>
          </a:prstGeom>
        </p:spPr>
        <p:txBody>
          <a:bodyPr vert="horz" lIns="91440" tIns="45720" rIns="91440" bIns="45720" numCol="2" rtlCol="0" anchor="t">
            <a:noAutofit/>
          </a:bodyPr>
          <a:lstStyle>
            <a:lvl1pPr marL="285750" indent="-285750" algn="l" defTabSz="457200" rtl="0" eaLnBrk="1" latinLnBrk="0" hangingPunct="1">
              <a:spcBef>
                <a:spcPct val="20000"/>
              </a:spcBef>
              <a:spcAft>
                <a:spcPts val="600"/>
              </a:spcAft>
              <a:buClr>
                <a:schemeClr val="tx1"/>
              </a:buClr>
              <a:buSzPct val="130000"/>
              <a:buFont typeface="Arial"/>
              <a:buChar char="•"/>
              <a:defRPr sz="40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tx1"/>
              </a:buClr>
              <a:buSzPct val="130000"/>
              <a:buFont typeface="Arial"/>
              <a:buChar char="•"/>
              <a:defRPr sz="36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tx1"/>
              </a:buClr>
              <a:buSzPct val="130000"/>
              <a:buFont typeface="Arial"/>
              <a:buChar char="•"/>
              <a:defRPr sz="32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tx1"/>
              </a:buClr>
              <a:buSzPct val="130000"/>
              <a:buFont typeface="Arial"/>
              <a:buChar char="•"/>
              <a:defRPr sz="32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tx1"/>
              </a:buClr>
              <a:buSzPct val="130000"/>
              <a:buFont typeface="Arial"/>
              <a:buChar char="•"/>
              <a:defRPr sz="28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sz="2600" dirty="0">
                <a:effectLst/>
              </a:rPr>
              <a:t>Of the “arrival” of one announced by servant girls (</a:t>
            </a:r>
            <a:r>
              <a:rPr lang="en-US" sz="2600" dirty="0" err="1">
                <a:effectLst/>
              </a:rPr>
              <a:t>Euripedes</a:t>
            </a:r>
            <a:r>
              <a:rPr lang="en-US" sz="2600" dirty="0">
                <a:effectLst/>
              </a:rPr>
              <a:t>, </a:t>
            </a:r>
            <a:r>
              <a:rPr lang="en-US" sz="2600" i="1" dirty="0">
                <a:effectLst/>
              </a:rPr>
              <a:t>Alcestis</a:t>
            </a:r>
            <a:r>
              <a:rPr lang="en-US" sz="2600" dirty="0">
                <a:effectLst/>
              </a:rPr>
              <a:t> 209). </a:t>
            </a:r>
          </a:p>
          <a:p>
            <a:pPr marL="0" indent="0" algn="ctr">
              <a:buNone/>
            </a:pPr>
            <a:r>
              <a:rPr lang="en-US" sz="2600" dirty="0">
                <a:effectLst/>
              </a:rPr>
              <a:t> Leader’s first arrival in a place was said to be his “first presence (</a:t>
            </a:r>
            <a:r>
              <a:rPr lang="en-US" sz="2600" i="1" dirty="0">
                <a:effectLst/>
              </a:rPr>
              <a:t>parousia</a:t>
            </a:r>
            <a:r>
              <a:rPr lang="en-US" sz="2600" dirty="0">
                <a:effectLst/>
              </a:rPr>
              <a:t>)”— </a:t>
            </a:r>
          </a:p>
          <a:p>
            <a:pPr marL="0" indent="0" algn="ctr">
              <a:buNone/>
            </a:pPr>
            <a:r>
              <a:rPr lang="en-US" sz="2600" dirty="0">
                <a:effectLst/>
              </a:rPr>
              <a:t>Usually anticipating a second “presence” among them (Thucydides, </a:t>
            </a:r>
            <a:r>
              <a:rPr lang="en-US" sz="2600" i="1" dirty="0">
                <a:effectLst/>
              </a:rPr>
              <a:t>The Peloponnesian War</a:t>
            </a:r>
            <a:r>
              <a:rPr lang="en-US" sz="2600" dirty="0">
                <a:effectLst/>
              </a:rPr>
              <a:t> 128.5; cf. Dionysius of Halicarnassus, </a:t>
            </a:r>
            <a:r>
              <a:rPr lang="en-US" sz="2600" i="1" dirty="0" err="1">
                <a:effectLst/>
              </a:rPr>
              <a:t>Antiquitates</a:t>
            </a:r>
            <a:r>
              <a:rPr lang="en-US" sz="2600" i="1" dirty="0">
                <a:effectLst/>
              </a:rPr>
              <a:t> </a:t>
            </a:r>
            <a:r>
              <a:rPr lang="en-US" sz="2600" i="1" dirty="0" err="1">
                <a:effectLst/>
              </a:rPr>
              <a:t>Romanae</a:t>
            </a:r>
            <a:r>
              <a:rPr lang="en-US" sz="2600" i="1" dirty="0">
                <a:effectLst/>
              </a:rPr>
              <a:t> </a:t>
            </a:r>
            <a:r>
              <a:rPr lang="en-US" sz="2600" dirty="0">
                <a:effectLst/>
              </a:rPr>
              <a:t>1.45).</a:t>
            </a:r>
            <a:endParaRPr lang="en-US" sz="2800" dirty="0"/>
          </a:p>
        </p:txBody>
      </p:sp>
    </p:spTree>
    <p:extLst>
      <p:ext uri="{BB962C8B-B14F-4D97-AF65-F5344CB8AC3E}">
        <p14:creationId xmlns:p14="http://schemas.microsoft.com/office/powerpoint/2010/main" val="404204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1200"/>
              </a:spcAft>
              <a:buNone/>
            </a:pPr>
            <a:r>
              <a:rPr lang="en-US" sz="4400" i="1" dirty="0"/>
              <a:t>Why Does This Matter?</a:t>
            </a:r>
          </a:p>
          <a:p>
            <a:pPr marL="0" indent="0" algn="ctr">
              <a:spcBef>
                <a:spcPts val="0"/>
              </a:spcBef>
              <a:buNone/>
            </a:pPr>
            <a:r>
              <a:rPr lang="en-US" sz="3000" dirty="0"/>
              <a:t>If we interpret the disciples’ question as only applying to the destruction of Jerusalem, we must conclude that Matthew used a word to summarize the question that literally speaks of Christ’s actual presence at the fulfillment of those events but he used it in a figurative (or representative way). </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30733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1"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1200"/>
              </a:spcAft>
              <a:buNone/>
            </a:pPr>
            <a:r>
              <a:rPr lang="en-US" sz="4400" i="1" dirty="0"/>
              <a:t>Why Does This Matter?</a:t>
            </a:r>
          </a:p>
          <a:p>
            <a:pPr marL="0" indent="0" algn="ctr">
              <a:spcBef>
                <a:spcPts val="0"/>
              </a:spcBef>
              <a:buNone/>
            </a:pPr>
            <a:r>
              <a:rPr lang="en-US" sz="3000" dirty="0"/>
              <a:t>In other words, Jesus came through the Roman general Titus, or came in a spiritual sense, but He was never actually present in the sense He had been present prior to His ascension.</a:t>
            </a:r>
          </a:p>
          <a:p>
            <a:pPr marL="0" indent="0" algn="ctr">
              <a:spcBef>
                <a:spcPts val="0"/>
              </a:spcBef>
              <a:buNone/>
            </a:pPr>
            <a:r>
              <a:rPr lang="en-US" sz="3200" i="1" dirty="0"/>
              <a:t>That is inconsistent with the evidence regarding how this word was used!</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381303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1200"/>
              </a:spcAft>
              <a:buNone/>
            </a:pPr>
            <a:r>
              <a:rPr lang="en-US" sz="4400" i="1" dirty="0"/>
              <a:t>Why Does This Matter?</a:t>
            </a:r>
          </a:p>
          <a:p>
            <a:pPr marL="0" indent="0" algn="ctr">
              <a:spcBef>
                <a:spcPts val="0"/>
              </a:spcBef>
              <a:buNone/>
            </a:pPr>
            <a:r>
              <a:rPr lang="en-US" sz="3000" i="1" dirty="0"/>
              <a:t>Parousia</a:t>
            </a:r>
            <a:r>
              <a:rPr lang="en-US" sz="3000" dirty="0"/>
              <a:t> is used three more times in the Discourse after their initial question. In each of these instances, Jesus seems to be responding directly to the wording of their question. </a:t>
            </a:r>
          </a:p>
          <a:p>
            <a:pPr marL="0" indent="0" algn="ctr">
              <a:spcBef>
                <a:spcPts val="0"/>
              </a:spcBef>
              <a:buNone/>
            </a:pPr>
            <a:r>
              <a:rPr lang="en-US" sz="3000" dirty="0"/>
              <a:t>If Matthew uses it figuratively he uses it in a way that does not correspond to its basic meaning.</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155330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1200"/>
              </a:spcAft>
              <a:buNone/>
            </a:pPr>
            <a:r>
              <a:rPr lang="en-US" sz="4400" dirty="0"/>
              <a:t>Preterist Books</a:t>
            </a:r>
          </a:p>
          <a:p>
            <a:pPr marL="0" indent="0" algn="ctr">
              <a:spcBef>
                <a:spcPts val="0"/>
              </a:spcBef>
              <a:spcAft>
                <a:spcPts val="1200"/>
              </a:spcAft>
              <a:buNone/>
            </a:pPr>
            <a:r>
              <a:rPr lang="en-US" sz="2800" dirty="0"/>
              <a:t>James Stuart Russel. </a:t>
            </a:r>
            <a:r>
              <a:rPr lang="en-US" sz="2800" i="1" dirty="0"/>
              <a:t>The Parousia: A Critical Inquiry into the New Testament Doctrine of Our Lord’s Second Coming. </a:t>
            </a:r>
            <a:r>
              <a:rPr lang="en-US" sz="2800" dirty="0"/>
              <a:t>London: </a:t>
            </a:r>
            <a:r>
              <a:rPr lang="en-US" sz="2800" dirty="0" err="1"/>
              <a:t>Daldy</a:t>
            </a:r>
            <a:r>
              <a:rPr lang="en-US" sz="2800" dirty="0"/>
              <a:t>, </a:t>
            </a:r>
            <a:r>
              <a:rPr lang="en-US" sz="2800" dirty="0" err="1"/>
              <a:t>Isbister</a:t>
            </a:r>
            <a:r>
              <a:rPr lang="en-US" sz="2800" dirty="0"/>
              <a:t>, &amp; Co., 1878.</a:t>
            </a:r>
          </a:p>
          <a:p>
            <a:pPr marL="0" indent="0" algn="ctr">
              <a:spcBef>
                <a:spcPts val="0"/>
              </a:spcBef>
              <a:buNone/>
            </a:pPr>
            <a:r>
              <a:rPr lang="en-US" sz="2800" dirty="0"/>
              <a:t>Max R. King. </a:t>
            </a:r>
            <a:r>
              <a:rPr lang="en-US" sz="2800" i="1" dirty="0"/>
              <a:t>The Cross and the Parousia of Christ: The Two Dimensions of One Age-Changing Eschaton.</a:t>
            </a:r>
            <a:r>
              <a:rPr lang="en-US" sz="2800" dirty="0"/>
              <a:t> Warren, OH: Parkman Road Church of Christ, 1987.</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42907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1200"/>
              </a:spcAft>
              <a:buNone/>
            </a:pPr>
            <a:r>
              <a:rPr lang="en-US" sz="4400" dirty="0"/>
              <a:t>Preterist Books</a:t>
            </a:r>
          </a:p>
          <a:p>
            <a:pPr marL="0" indent="0" algn="ctr">
              <a:spcBef>
                <a:spcPts val="0"/>
              </a:spcBef>
              <a:spcAft>
                <a:spcPts val="1200"/>
              </a:spcAft>
              <a:buNone/>
            </a:pPr>
            <a:r>
              <a:rPr lang="en-US" sz="3200" dirty="0"/>
              <a:t>Neither book spends much time addressing the actual meaning of the word </a:t>
            </a:r>
            <a:r>
              <a:rPr lang="en-US" sz="3200" i="1" dirty="0"/>
              <a:t>parousia</a:t>
            </a:r>
            <a:r>
              <a:rPr lang="en-US" sz="3200" dirty="0"/>
              <a:t>. </a:t>
            </a:r>
          </a:p>
          <a:p>
            <a:pPr marL="0" indent="0" algn="ctr">
              <a:spcBef>
                <a:spcPts val="0"/>
              </a:spcBef>
              <a:spcAft>
                <a:spcPts val="1200"/>
              </a:spcAft>
              <a:buNone/>
            </a:pPr>
            <a:r>
              <a:rPr lang="en-US" sz="3200" dirty="0"/>
              <a:t>Both books look at scores of references to various “comings” of the Lord and apply the word </a:t>
            </a:r>
            <a:r>
              <a:rPr lang="en-US" sz="3200" i="1" dirty="0"/>
              <a:t>parousia</a:t>
            </a:r>
            <a:r>
              <a:rPr lang="en-US" sz="3200" dirty="0"/>
              <a:t> to all of them.</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29178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1200"/>
              </a:spcAft>
              <a:buNone/>
            </a:pPr>
            <a:r>
              <a:rPr lang="en-US" sz="4400" dirty="0"/>
              <a:t>Compare Baptism</a:t>
            </a:r>
          </a:p>
          <a:p>
            <a:pPr marL="0" indent="0" algn="ctr">
              <a:spcBef>
                <a:spcPts val="0"/>
              </a:spcBef>
              <a:spcAft>
                <a:spcPts val="1200"/>
              </a:spcAft>
              <a:buNone/>
            </a:pPr>
            <a:r>
              <a:rPr lang="en-US" sz="3200" i="1" dirty="0" err="1"/>
              <a:t>Baptizō</a:t>
            </a:r>
            <a:r>
              <a:rPr lang="en-US" sz="3200" dirty="0"/>
              <a:t> means “to immerse” and the noun </a:t>
            </a:r>
            <a:r>
              <a:rPr lang="en-US" sz="3200" i="1" dirty="0" err="1"/>
              <a:t>baptisma</a:t>
            </a:r>
            <a:r>
              <a:rPr lang="en-US" sz="3200" dirty="0"/>
              <a:t> means “immersion.” </a:t>
            </a:r>
          </a:p>
          <a:p>
            <a:pPr marL="0" indent="0" algn="ctr">
              <a:spcBef>
                <a:spcPts val="0"/>
              </a:spcBef>
              <a:spcAft>
                <a:spcPts val="1200"/>
              </a:spcAft>
              <a:buNone/>
            </a:pPr>
            <a:r>
              <a:rPr lang="en-US" sz="3200" dirty="0"/>
              <a:t>It is not sprinkling, pouring, or anointing.</a:t>
            </a:r>
          </a:p>
          <a:p>
            <a:pPr marL="0" indent="0" algn="ctr">
              <a:spcBef>
                <a:spcPts val="0"/>
              </a:spcBef>
              <a:spcAft>
                <a:spcPts val="1200"/>
              </a:spcAft>
              <a:buNone/>
            </a:pPr>
            <a:r>
              <a:rPr lang="en-US" sz="3200" dirty="0"/>
              <a:t>Imagine a book applying every biblical reference to water to baptism!</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187118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1200"/>
              </a:spcAft>
              <a:buNone/>
            </a:pPr>
            <a:r>
              <a:rPr lang="en-US" sz="4400" i="1" dirty="0"/>
              <a:t>Parousia</a:t>
            </a:r>
            <a:r>
              <a:rPr lang="en-US" sz="4400" dirty="0"/>
              <a:t> as a Technical Term</a:t>
            </a:r>
          </a:p>
          <a:p>
            <a:pPr marL="0" indent="0" algn="ctr">
              <a:spcBef>
                <a:spcPts val="0"/>
              </a:spcBef>
              <a:spcAft>
                <a:spcPts val="1200"/>
              </a:spcAft>
              <a:buNone/>
            </a:pPr>
            <a:r>
              <a:rPr lang="en-US" sz="2800" dirty="0"/>
              <a:t>“Became the official term for a visit of a person of high rank, especially of kings and emperors visiting a province” (BAGD). </a:t>
            </a:r>
          </a:p>
          <a:p>
            <a:pPr marL="0" indent="0" algn="ctr">
              <a:spcBef>
                <a:spcPts val="0"/>
              </a:spcBef>
              <a:spcAft>
                <a:spcPts val="1200"/>
              </a:spcAft>
              <a:buNone/>
            </a:pPr>
            <a:r>
              <a:rPr lang="en-US" sz="2800" dirty="0"/>
              <a:t>Ptolemaic Period (323-30 BC) contributions for crown before “arrival (</a:t>
            </a:r>
            <a:r>
              <a:rPr lang="en-US" sz="2800" i="1" dirty="0"/>
              <a:t>parousia</a:t>
            </a:r>
            <a:r>
              <a:rPr lang="en-US" sz="2800" dirty="0"/>
              <a:t>)” of a king (P. Petr. II.39e.18). </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2996591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1200"/>
              </a:spcAft>
              <a:buNone/>
            </a:pPr>
            <a:r>
              <a:rPr lang="en-US" sz="4400" i="1" dirty="0"/>
              <a:t>Parousia</a:t>
            </a:r>
            <a:r>
              <a:rPr lang="en-US" sz="4400" dirty="0"/>
              <a:t> as a Technical Term</a:t>
            </a:r>
          </a:p>
          <a:p>
            <a:pPr marL="0" indent="0" algn="ctr">
              <a:spcBef>
                <a:spcPts val="0"/>
              </a:spcBef>
              <a:spcAft>
                <a:spcPts val="1200"/>
              </a:spcAft>
              <a:buNone/>
            </a:pPr>
            <a:r>
              <a:rPr lang="en-US" sz="2800" dirty="0"/>
              <a:t>“Became the official term for a visit of a person of high rank, especially of kings and emperors visiting a province” (BAGD). </a:t>
            </a:r>
          </a:p>
          <a:p>
            <a:pPr marL="0" indent="0" algn="ctr">
              <a:spcBef>
                <a:spcPts val="0"/>
              </a:spcBef>
              <a:spcAft>
                <a:spcPts val="1200"/>
              </a:spcAft>
              <a:buNone/>
            </a:pPr>
            <a:r>
              <a:rPr lang="en-US" sz="2800" dirty="0"/>
              <a:t>Food preparation before the coming of an administrator (P. </a:t>
            </a:r>
            <a:r>
              <a:rPr lang="en-US" sz="2800" dirty="0" err="1"/>
              <a:t>Grenf</a:t>
            </a:r>
            <a:r>
              <a:rPr lang="en-US" sz="2800" dirty="0"/>
              <a:t>. II.14b.2). </a:t>
            </a:r>
          </a:p>
          <a:p>
            <a:pPr marL="0" indent="0" algn="ctr">
              <a:spcBef>
                <a:spcPts val="0"/>
              </a:spcBef>
              <a:spcAft>
                <a:spcPts val="1200"/>
              </a:spcAft>
              <a:buNone/>
            </a:pPr>
            <a:r>
              <a:rPr lang="en-US" sz="2800" dirty="0"/>
              <a:t>Grain for the “</a:t>
            </a:r>
            <a:r>
              <a:rPr lang="en-US" sz="2800" i="1" dirty="0"/>
              <a:t>parousia</a:t>
            </a:r>
            <a:r>
              <a:rPr lang="en-US" sz="2800" dirty="0"/>
              <a:t> of the king” (P. </a:t>
            </a:r>
            <a:r>
              <a:rPr lang="en-US" sz="2800" dirty="0" err="1"/>
              <a:t>Tebt</a:t>
            </a:r>
            <a:r>
              <a:rPr lang="en-US" sz="2800" dirty="0"/>
              <a:t>. 48.14).</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89661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1200"/>
              </a:spcAft>
              <a:buNone/>
            </a:pPr>
            <a:r>
              <a:rPr lang="en-US" sz="4400" i="1" dirty="0"/>
              <a:t>Parousia</a:t>
            </a:r>
            <a:r>
              <a:rPr lang="en-US" sz="4400" dirty="0"/>
              <a:t> as a Technical Term</a:t>
            </a:r>
          </a:p>
          <a:p>
            <a:pPr marL="0" indent="0" algn="ctr">
              <a:spcBef>
                <a:spcPts val="0"/>
              </a:spcBef>
              <a:spcAft>
                <a:spcPts val="1200"/>
              </a:spcAft>
              <a:buNone/>
            </a:pPr>
            <a:r>
              <a:rPr lang="en-US" sz="2800" dirty="0"/>
              <a:t>“Became the official term for a visit of a person of high rank, especially of kings and emperors visiting a province” (BAGD). </a:t>
            </a:r>
          </a:p>
          <a:p>
            <a:pPr marL="0" indent="0" algn="ctr">
              <a:spcBef>
                <a:spcPts val="0"/>
              </a:spcBef>
              <a:spcAft>
                <a:spcPts val="1200"/>
              </a:spcAft>
              <a:buNone/>
            </a:pPr>
            <a:r>
              <a:rPr lang="en-US" sz="2800" dirty="0"/>
              <a:t>Roman Period: Polybius of the arrival of a king (</a:t>
            </a:r>
            <a:r>
              <a:rPr lang="en-US" sz="2800" i="1" dirty="0"/>
              <a:t>Histories</a:t>
            </a:r>
            <a:r>
              <a:rPr lang="en-US" sz="2800" dirty="0"/>
              <a:t> 12.19.4; 18.48.4) or commander (ibid. 2.27.6-7). </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321147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27B63-CA8F-864E-AEA6-195797F223E5}"/>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TERMINOLOGY</a:t>
            </a:r>
            <a:endParaRPr lang="en-US" sz="3200" dirty="0"/>
          </a:p>
        </p:txBody>
      </p:sp>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807720" y="2758190"/>
            <a:ext cx="7518133" cy="3915326"/>
          </a:xfrm>
        </p:spPr>
        <p:txBody>
          <a:bodyPr anchor="t">
            <a:noAutofit/>
          </a:bodyPr>
          <a:lstStyle/>
          <a:p>
            <a:pPr marL="0" indent="0" algn="ctr">
              <a:buNone/>
            </a:pPr>
            <a:r>
              <a:rPr lang="en-US" sz="4400" dirty="0"/>
              <a:t>Realized Eschatology</a:t>
            </a:r>
          </a:p>
          <a:p>
            <a:pPr marL="15875" indent="0" algn="ctr">
              <a:lnSpc>
                <a:spcPct val="80000"/>
              </a:lnSpc>
              <a:spcBef>
                <a:spcPts val="2568"/>
              </a:spcBef>
              <a:buNone/>
            </a:pPr>
            <a:r>
              <a:rPr lang="en-US" sz="3600" dirty="0"/>
              <a:t>Proponents of this view argue this means that all end times promises were fulfilled in the first century.</a:t>
            </a:r>
          </a:p>
          <a:p>
            <a:pPr marL="15875" indent="0" algn="ctr">
              <a:lnSpc>
                <a:spcPct val="80000"/>
              </a:lnSpc>
              <a:buNone/>
            </a:pPr>
            <a:endParaRPr lang="en-US" sz="3200" dirty="0"/>
          </a:p>
          <a:p>
            <a:pPr marL="15875" indent="0" algn="ctr">
              <a:lnSpc>
                <a:spcPct val="80000"/>
              </a:lnSpc>
              <a:buNone/>
            </a:pPr>
            <a:endParaRPr lang="en-US" sz="3200" dirty="0"/>
          </a:p>
          <a:p>
            <a:pPr marL="0" indent="0" algn="ctr">
              <a:lnSpc>
                <a:spcPct val="80000"/>
              </a:lnSpc>
              <a:buNone/>
            </a:pPr>
            <a:endParaRPr lang="en-US" sz="3200" dirty="0"/>
          </a:p>
        </p:txBody>
      </p:sp>
    </p:spTree>
    <p:extLst>
      <p:ext uri="{BB962C8B-B14F-4D97-AF65-F5344CB8AC3E}">
        <p14:creationId xmlns:p14="http://schemas.microsoft.com/office/powerpoint/2010/main" val="395695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1200"/>
              </a:spcAft>
              <a:buNone/>
            </a:pPr>
            <a:r>
              <a:rPr lang="en-US" sz="4400" i="1" dirty="0"/>
              <a:t>Parousia</a:t>
            </a:r>
            <a:r>
              <a:rPr lang="en-US" sz="4400" dirty="0"/>
              <a:t> as a Technical Term</a:t>
            </a:r>
          </a:p>
          <a:p>
            <a:pPr marL="0" indent="0" algn="ctr">
              <a:spcBef>
                <a:spcPts val="0"/>
              </a:spcBef>
              <a:spcAft>
                <a:spcPts val="1200"/>
              </a:spcAft>
              <a:buNone/>
            </a:pPr>
            <a:r>
              <a:rPr lang="en-US" sz="2800" dirty="0"/>
              <a:t>“Became the official term for a visit of a person of high rank, especially of kings and emperors visiting a province” (BAGD). </a:t>
            </a:r>
          </a:p>
          <a:p>
            <a:pPr marL="0" indent="0" algn="ctr">
              <a:spcBef>
                <a:spcPts val="0"/>
              </a:spcBef>
              <a:spcAft>
                <a:spcPts val="1200"/>
              </a:spcAft>
              <a:buNone/>
            </a:pPr>
            <a:r>
              <a:rPr lang="en-US" sz="2800" dirty="0"/>
              <a:t>Josephus coming of a king (</a:t>
            </a:r>
            <a:r>
              <a:rPr lang="en-US" sz="2800" i="1" dirty="0"/>
              <a:t>Antiquities</a:t>
            </a:r>
            <a:r>
              <a:rPr lang="en-US" sz="2800" dirty="0"/>
              <a:t> 11.328; 19.339; </a:t>
            </a:r>
            <a:r>
              <a:rPr lang="en-US" sz="2800" i="1" dirty="0"/>
              <a:t>Wars</a:t>
            </a:r>
            <a:r>
              <a:rPr lang="en-US" sz="2800" dirty="0"/>
              <a:t> 2.617), elders (ibid. 12.86, 93) or an ambassador (ibid. 12.160)—but not representatively. </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184561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1200"/>
              </a:spcAft>
              <a:buNone/>
            </a:pPr>
            <a:r>
              <a:rPr lang="en-US" sz="4400" i="1" dirty="0"/>
              <a:t>Parousia</a:t>
            </a:r>
            <a:r>
              <a:rPr lang="en-US" sz="4400" dirty="0"/>
              <a:t> as a Technical Term</a:t>
            </a:r>
          </a:p>
          <a:p>
            <a:pPr marL="0" indent="0" algn="ctr">
              <a:spcBef>
                <a:spcPts val="0"/>
              </a:spcBef>
              <a:spcAft>
                <a:spcPts val="1200"/>
              </a:spcAft>
              <a:buNone/>
            </a:pPr>
            <a:r>
              <a:rPr lang="en-US" sz="2800" dirty="0"/>
              <a:t>“Became the official term for a visit of a person of high rank, especially of kings and emperors visiting a province” (BAGD). </a:t>
            </a:r>
          </a:p>
          <a:p>
            <a:pPr marL="0" indent="0" algn="ctr">
              <a:spcBef>
                <a:spcPts val="0"/>
              </a:spcBef>
              <a:spcAft>
                <a:spcPts val="1200"/>
              </a:spcAft>
              <a:buNone/>
            </a:pPr>
            <a:r>
              <a:rPr lang="en-US" sz="2800" dirty="0"/>
              <a:t>Josephus speaks of the </a:t>
            </a:r>
            <a:r>
              <a:rPr lang="en-US" sz="2800" i="1" dirty="0"/>
              <a:t>parousia</a:t>
            </a:r>
            <a:r>
              <a:rPr lang="en-US" sz="2800" dirty="0"/>
              <a:t> of Titus, the Roman general who besieged and destroyed Jerusalem, but does not call it the </a:t>
            </a:r>
            <a:r>
              <a:rPr lang="en-US" sz="2800" i="1" dirty="0"/>
              <a:t>parousia</a:t>
            </a:r>
            <a:r>
              <a:rPr lang="en-US" sz="2800" dirty="0"/>
              <a:t> of the Lord (</a:t>
            </a:r>
            <a:r>
              <a:rPr lang="en-US" sz="2800" i="1" dirty="0"/>
              <a:t>Wars</a:t>
            </a:r>
            <a:r>
              <a:rPr lang="en-US" sz="2800" dirty="0"/>
              <a:t> 5.410).</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128576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75284"/>
            <a:ext cx="8184630" cy="4082716"/>
          </a:xfrm>
        </p:spPr>
        <p:txBody>
          <a:bodyPr anchor="t">
            <a:noAutofit/>
          </a:bodyPr>
          <a:lstStyle/>
          <a:p>
            <a:pPr marL="0" indent="0" algn="ctr">
              <a:lnSpc>
                <a:spcPct val="90000"/>
              </a:lnSpc>
              <a:spcBef>
                <a:spcPts val="0"/>
              </a:spcBef>
              <a:spcAft>
                <a:spcPts val="1200"/>
              </a:spcAft>
              <a:buNone/>
            </a:pPr>
            <a:r>
              <a:rPr lang="en-US" sz="4400" i="1" dirty="0"/>
              <a:t>Parousia</a:t>
            </a:r>
            <a:r>
              <a:rPr lang="en-US" sz="4400" dirty="0"/>
              <a:t> as a Technical Term</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pic>
        <p:nvPicPr>
          <p:cNvPr id="4" name="Picture 3">
            <a:extLst>
              <a:ext uri="{FF2B5EF4-FFF2-40B4-BE49-F238E27FC236}">
                <a16:creationId xmlns:a16="http://schemas.microsoft.com/office/drawing/2014/main" id="{20CD483A-CADC-F34F-90FF-860331827DB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64695" y="3693160"/>
            <a:ext cx="3994727" cy="1986079"/>
          </a:xfrm>
          <a:prstGeom prst="rect">
            <a:avLst/>
          </a:prstGeom>
        </p:spPr>
      </p:pic>
      <p:pic>
        <p:nvPicPr>
          <p:cNvPr id="7" name="Picture 6">
            <a:extLst>
              <a:ext uri="{FF2B5EF4-FFF2-40B4-BE49-F238E27FC236}">
                <a16:creationId xmlns:a16="http://schemas.microsoft.com/office/drawing/2014/main" id="{E8A938D5-2AC1-D04D-978E-1079A2440C0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459422" y="3693160"/>
            <a:ext cx="4146784" cy="2061678"/>
          </a:xfrm>
          <a:prstGeom prst="rect">
            <a:avLst/>
          </a:prstGeom>
        </p:spPr>
      </p:pic>
      <p:sp>
        <p:nvSpPr>
          <p:cNvPr id="2" name="TextBox 1">
            <a:extLst>
              <a:ext uri="{FF2B5EF4-FFF2-40B4-BE49-F238E27FC236}">
                <a16:creationId xmlns:a16="http://schemas.microsoft.com/office/drawing/2014/main" id="{71D9B4E6-65AC-A34E-98C3-B41EA4AFE5C3}"/>
              </a:ext>
            </a:extLst>
          </p:cNvPr>
          <p:cNvSpPr txBox="1"/>
          <p:nvPr/>
        </p:nvSpPr>
        <p:spPr>
          <a:xfrm>
            <a:off x="1764632" y="5754838"/>
            <a:ext cx="6031831" cy="707886"/>
          </a:xfrm>
          <a:prstGeom prst="rect">
            <a:avLst/>
          </a:prstGeom>
          <a:noFill/>
        </p:spPr>
        <p:txBody>
          <a:bodyPr wrap="square" rtlCol="0">
            <a:spAutoFit/>
          </a:bodyPr>
          <a:lstStyle/>
          <a:p>
            <a:pPr algn="ctr"/>
            <a:r>
              <a:rPr lang="en-US" sz="2000" b="1" dirty="0">
                <a:latin typeface="Calibri" panose="020F0502020204030204" pitchFamily="34" charset="0"/>
                <a:cs typeface="Calibri" panose="020F0502020204030204" pitchFamily="34" charset="0"/>
              </a:rPr>
              <a:t>COINS CELEBRSTING THE </a:t>
            </a:r>
            <a:r>
              <a:rPr lang="en-US" sz="2000" b="1" i="1" dirty="0">
                <a:latin typeface="Calibri" panose="020F0502020204030204" pitchFamily="34" charset="0"/>
                <a:cs typeface="Calibri" panose="020F0502020204030204" pitchFamily="34" charset="0"/>
              </a:rPr>
              <a:t>ADVENTVS</a:t>
            </a:r>
            <a:r>
              <a:rPr lang="en-US" sz="2000" b="1" dirty="0">
                <a:latin typeface="Calibri" panose="020F0502020204030204" pitchFamily="34" charset="0"/>
                <a:cs typeface="Calibri" panose="020F0502020204030204" pitchFamily="34" charset="0"/>
              </a:rPr>
              <a:t> (LAT.) OR </a:t>
            </a:r>
            <a:r>
              <a:rPr lang="en-US" sz="2000" b="1" i="1" dirty="0">
                <a:latin typeface="Calibri" panose="020F0502020204030204" pitchFamily="34" charset="0"/>
                <a:cs typeface="Calibri" panose="020F0502020204030204" pitchFamily="34" charset="0"/>
              </a:rPr>
              <a:t>PAROUSIA</a:t>
            </a:r>
            <a:r>
              <a:rPr lang="en-US" sz="2000" b="1" dirty="0">
                <a:latin typeface="Calibri" panose="020F0502020204030204" pitchFamily="34" charset="0"/>
                <a:cs typeface="Calibri" panose="020F0502020204030204" pitchFamily="34" charset="0"/>
              </a:rPr>
              <a:t> (GR.) OF THE EMPEROR</a:t>
            </a:r>
          </a:p>
        </p:txBody>
      </p:sp>
    </p:spTree>
    <p:extLst>
      <p:ext uri="{BB962C8B-B14F-4D97-AF65-F5344CB8AC3E}">
        <p14:creationId xmlns:p14="http://schemas.microsoft.com/office/powerpoint/2010/main" val="153574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304800" y="2775284"/>
            <a:ext cx="8518357" cy="4082716"/>
          </a:xfrm>
        </p:spPr>
        <p:txBody>
          <a:bodyPr anchor="t">
            <a:noAutofit/>
          </a:bodyPr>
          <a:lstStyle/>
          <a:p>
            <a:pPr marL="0" indent="0" algn="ctr">
              <a:lnSpc>
                <a:spcPct val="90000"/>
              </a:lnSpc>
              <a:spcBef>
                <a:spcPts val="0"/>
              </a:spcBef>
              <a:spcAft>
                <a:spcPts val="1200"/>
              </a:spcAft>
              <a:buNone/>
            </a:pPr>
            <a:r>
              <a:rPr lang="en-US" sz="4400" i="1" dirty="0"/>
              <a:t>Parousia</a:t>
            </a:r>
            <a:r>
              <a:rPr lang="en-US" sz="4400" dirty="0"/>
              <a:t> as a Technical Term</a:t>
            </a:r>
          </a:p>
          <a:p>
            <a:pPr marL="0" indent="0" algn="ctr">
              <a:lnSpc>
                <a:spcPct val="80000"/>
              </a:lnSpc>
              <a:spcBef>
                <a:spcPts val="0"/>
              </a:spcBef>
              <a:spcAft>
                <a:spcPts val="1200"/>
              </a:spcAft>
              <a:buNone/>
            </a:pPr>
            <a:r>
              <a:rPr lang="en-US" sz="2700" dirty="0"/>
              <a:t>“The word served as a sacred expression for the coming of a hidden divinity, who makes his presence felt by a revelation of his power, or whose presence is celebrated in the cult” (BAGD). </a:t>
            </a:r>
          </a:p>
          <a:p>
            <a:pPr marL="0" indent="0" algn="ctr">
              <a:lnSpc>
                <a:spcPct val="80000"/>
              </a:lnSpc>
              <a:spcBef>
                <a:spcPts val="0"/>
              </a:spcBef>
              <a:spcAft>
                <a:spcPts val="1200"/>
              </a:spcAft>
              <a:buNone/>
            </a:pPr>
            <a:r>
              <a:rPr lang="en-US" sz="2700" dirty="0"/>
              <a:t>The idea was that the actual presence of the Deity was there—not figuratively or representatively (cf. (cf. </a:t>
            </a:r>
            <a:r>
              <a:rPr lang="en-US" sz="2700" dirty="0" err="1"/>
              <a:t>Diodorus</a:t>
            </a:r>
            <a:r>
              <a:rPr lang="en-US" sz="2700" dirty="0"/>
              <a:t> Siculus, </a:t>
            </a:r>
            <a:r>
              <a:rPr lang="en-US" sz="2700" i="1" dirty="0"/>
              <a:t>Bibliotheca </a:t>
            </a:r>
            <a:r>
              <a:rPr lang="en-US" sz="2700" i="1" dirty="0" err="1"/>
              <a:t>Historica</a:t>
            </a:r>
            <a:r>
              <a:rPr lang="en-US" sz="2700" dirty="0"/>
              <a:t> 3.65.1; Josephus, </a:t>
            </a:r>
            <a:r>
              <a:rPr lang="en-US" sz="2700" i="1" dirty="0"/>
              <a:t>Antiquities</a:t>
            </a:r>
            <a:r>
              <a:rPr lang="en-US" sz="2700" dirty="0"/>
              <a:t> 3.80, 202, 203; 9.55).  </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290327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304800" y="2775284"/>
            <a:ext cx="8518357" cy="4082716"/>
          </a:xfrm>
        </p:spPr>
        <p:txBody>
          <a:bodyPr anchor="t">
            <a:noAutofit/>
          </a:bodyPr>
          <a:lstStyle/>
          <a:p>
            <a:pPr marL="0" indent="0" algn="ctr">
              <a:lnSpc>
                <a:spcPct val="90000"/>
              </a:lnSpc>
              <a:spcBef>
                <a:spcPts val="0"/>
              </a:spcBef>
              <a:spcAft>
                <a:spcPts val="1200"/>
              </a:spcAft>
              <a:buNone/>
            </a:pPr>
            <a:r>
              <a:rPr lang="en-US" sz="4400" i="1" dirty="0"/>
              <a:t>Parousia</a:t>
            </a:r>
            <a:r>
              <a:rPr lang="en-US" sz="4400" dirty="0"/>
              <a:t> as a Technical Term</a:t>
            </a:r>
          </a:p>
          <a:p>
            <a:pPr marL="0" indent="0" algn="ctr">
              <a:lnSpc>
                <a:spcPct val="80000"/>
              </a:lnSpc>
              <a:spcBef>
                <a:spcPts val="0"/>
              </a:spcBef>
              <a:spcAft>
                <a:spcPts val="1200"/>
              </a:spcAft>
              <a:buNone/>
            </a:pPr>
            <a:r>
              <a:rPr lang="en-US" sz="2700" dirty="0"/>
              <a:t>“The word served as a sacred expression for the coming of a hidden divinity, who makes his presence felt by a revelation of his power, or whose presence is celebrated in the cult” (BAGD). </a:t>
            </a:r>
          </a:p>
          <a:p>
            <a:pPr marL="0" indent="0" algn="ctr">
              <a:lnSpc>
                <a:spcPct val="80000"/>
              </a:lnSpc>
              <a:spcBef>
                <a:spcPts val="0"/>
              </a:spcBef>
              <a:spcAft>
                <a:spcPts val="1200"/>
              </a:spcAft>
              <a:buNone/>
            </a:pPr>
            <a:r>
              <a:rPr lang="en-US" sz="3600" i="1" dirty="0"/>
              <a:t>Advocates of the “AD 70 Doctrine” do not generally argue that the Lord was literally present in AD 70.</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234659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304800" y="2775285"/>
            <a:ext cx="8518357" cy="653716"/>
          </a:xfrm>
        </p:spPr>
        <p:txBody>
          <a:bodyPr anchor="t">
            <a:noAutofit/>
          </a:bodyPr>
          <a:lstStyle/>
          <a:p>
            <a:pPr marL="0" indent="0" algn="ctr">
              <a:lnSpc>
                <a:spcPct val="90000"/>
              </a:lnSpc>
              <a:spcBef>
                <a:spcPts val="0"/>
              </a:spcBef>
              <a:spcAft>
                <a:spcPts val="1200"/>
              </a:spcAft>
              <a:buNone/>
            </a:pPr>
            <a:r>
              <a:rPr lang="en-US" i="1" dirty="0"/>
              <a:t>Parousia</a:t>
            </a:r>
            <a:r>
              <a:rPr lang="en-US" dirty="0"/>
              <a:t> in the New Testament</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
        <p:nvSpPr>
          <p:cNvPr id="4" name="Content Placeholder 2">
            <a:extLst>
              <a:ext uri="{FF2B5EF4-FFF2-40B4-BE49-F238E27FC236}">
                <a16:creationId xmlns:a16="http://schemas.microsoft.com/office/drawing/2014/main" id="{CF9994BB-D0E2-D144-99F2-4E18C4882062}"/>
              </a:ext>
            </a:extLst>
          </p:cNvPr>
          <p:cNvSpPr txBox="1">
            <a:spLocks/>
          </p:cNvSpPr>
          <p:nvPr/>
        </p:nvSpPr>
        <p:spPr>
          <a:xfrm>
            <a:off x="194872" y="3612630"/>
            <a:ext cx="8754256" cy="3016769"/>
          </a:xfrm>
          <a:prstGeom prst="rect">
            <a:avLst/>
          </a:prstGeom>
        </p:spPr>
        <p:txBody>
          <a:bodyPr vert="horz" lIns="91440" tIns="45720" rIns="91440" bIns="45720" numCol="2" rtlCol="0" anchor="t">
            <a:noAutofit/>
          </a:bodyPr>
          <a:lstStyle>
            <a:lvl1pPr marL="285750" indent="-285750" algn="l" defTabSz="457200" rtl="0" eaLnBrk="1" latinLnBrk="0" hangingPunct="1">
              <a:spcBef>
                <a:spcPct val="20000"/>
              </a:spcBef>
              <a:spcAft>
                <a:spcPts val="600"/>
              </a:spcAft>
              <a:buClr>
                <a:schemeClr val="tx1"/>
              </a:buClr>
              <a:buSzPct val="130000"/>
              <a:buFont typeface="Arial"/>
              <a:buChar char="•"/>
              <a:defRPr sz="40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tx1"/>
              </a:buClr>
              <a:buSzPct val="130000"/>
              <a:buFont typeface="Arial"/>
              <a:buChar char="•"/>
              <a:defRPr sz="36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tx1"/>
              </a:buClr>
              <a:buSzPct val="130000"/>
              <a:buFont typeface="Arial"/>
              <a:buChar char="•"/>
              <a:defRPr sz="32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tx1"/>
              </a:buClr>
              <a:buSzPct val="130000"/>
              <a:buFont typeface="Arial"/>
              <a:buChar char="•"/>
              <a:defRPr sz="32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tx1"/>
              </a:buClr>
              <a:buSzPct val="130000"/>
              <a:buFont typeface="Arial"/>
              <a:buChar char="•"/>
              <a:defRPr sz="2800" b="1" kern="1200" cap="none" baseline="0">
                <a:solidFill>
                  <a:schemeClr val="tx1"/>
                </a:solidFill>
                <a:effectLst>
                  <a:glow rad="38100">
                    <a:schemeClr val="bg1">
                      <a:lumMod val="50000"/>
                      <a:lumOff val="50000"/>
                      <a:alpha val="20000"/>
                    </a:schemeClr>
                  </a:glow>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sz="3300" dirty="0">
                <a:effectLst/>
              </a:rPr>
              <a:t>Matt. 24:3, 27, 37, 39</a:t>
            </a:r>
          </a:p>
          <a:p>
            <a:pPr marL="0" indent="0" algn="ctr">
              <a:buNone/>
            </a:pPr>
            <a:r>
              <a:rPr lang="en-US" sz="3300" dirty="0">
                <a:effectLst/>
              </a:rPr>
              <a:t>1 Corinthians 15:23</a:t>
            </a:r>
          </a:p>
          <a:p>
            <a:pPr marL="0" indent="0" algn="ctr">
              <a:buNone/>
            </a:pPr>
            <a:r>
              <a:rPr lang="en-US" sz="3300" dirty="0">
                <a:effectLst/>
              </a:rPr>
              <a:t>1 Thessalonians 2:19; 3:13; 4:15; 5:23</a:t>
            </a:r>
          </a:p>
          <a:p>
            <a:pPr marL="0" indent="0" algn="ctr">
              <a:buNone/>
            </a:pPr>
            <a:r>
              <a:rPr lang="en-US" sz="3300" dirty="0">
                <a:effectLst/>
              </a:rPr>
              <a:t>2 Thess. 2:1, 8 (cf. 2:9)</a:t>
            </a:r>
          </a:p>
          <a:p>
            <a:pPr marL="0" indent="0" algn="ctr">
              <a:buNone/>
            </a:pPr>
            <a:r>
              <a:rPr lang="en-US" sz="3300" dirty="0">
                <a:effectLst/>
              </a:rPr>
              <a:t>James 5:7-8</a:t>
            </a:r>
          </a:p>
          <a:p>
            <a:pPr marL="0" indent="0" algn="ctr">
              <a:buNone/>
            </a:pPr>
            <a:r>
              <a:rPr lang="en-US" sz="3300" dirty="0">
                <a:effectLst/>
              </a:rPr>
              <a:t>2 Peter 1:16; 3:4, 12</a:t>
            </a:r>
          </a:p>
          <a:p>
            <a:pPr marL="0" indent="0" algn="ctr">
              <a:buNone/>
            </a:pPr>
            <a:r>
              <a:rPr lang="en-US" sz="3300" dirty="0">
                <a:effectLst/>
              </a:rPr>
              <a:t>1 John 2:28</a:t>
            </a:r>
            <a:endParaRPr lang="en-US" sz="3300" dirty="0"/>
          </a:p>
        </p:txBody>
      </p:sp>
    </p:spTree>
    <p:extLst>
      <p:ext uri="{BB962C8B-B14F-4D97-AF65-F5344CB8AC3E}">
        <p14:creationId xmlns:p14="http://schemas.microsoft.com/office/powerpoint/2010/main" val="303040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1000"/>
                                        <p:tgtEl>
                                          <p:spTgt spid="4">
                                            <p:txEl>
                                              <p:pRg st="4" end="4"/>
                                            </p:txEl>
                                          </p:spTgt>
                                        </p:tgtEl>
                                      </p:cBhvr>
                                    </p:animEffect>
                                    <p:anim calcmode="lin" valueType="num">
                                      <p:cBhvr>
                                        <p:cTn id="4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1000"/>
                                        <p:tgtEl>
                                          <p:spTgt spid="4">
                                            <p:txEl>
                                              <p:pRg st="5" end="5"/>
                                            </p:txEl>
                                          </p:spTgt>
                                        </p:tgtEl>
                                      </p:cBhvr>
                                    </p:animEffect>
                                    <p:anim calcmode="lin" valueType="num">
                                      <p:cBhvr>
                                        <p:cTn id="5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Effect transition="in" filter="fade">
                                      <p:cBhvr>
                                        <p:cTn id="56" dur="1000"/>
                                        <p:tgtEl>
                                          <p:spTgt spid="4">
                                            <p:txEl>
                                              <p:pRg st="6" end="6"/>
                                            </p:txEl>
                                          </p:spTgt>
                                        </p:tgtEl>
                                      </p:cBhvr>
                                    </p:animEffect>
                                    <p:anim calcmode="lin" valueType="num">
                                      <p:cBhvr>
                                        <p:cTn id="5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304800" y="2953062"/>
            <a:ext cx="8518357" cy="3612629"/>
          </a:xfrm>
        </p:spPr>
        <p:txBody>
          <a:bodyPr anchor="t">
            <a:noAutofit/>
          </a:bodyPr>
          <a:lstStyle/>
          <a:p>
            <a:pPr marL="0" indent="0" algn="ctr">
              <a:lnSpc>
                <a:spcPct val="90000"/>
              </a:lnSpc>
              <a:spcBef>
                <a:spcPts val="0"/>
              </a:spcBef>
              <a:spcAft>
                <a:spcPts val="1200"/>
              </a:spcAft>
              <a:buNone/>
            </a:pPr>
            <a:r>
              <a:rPr lang="en-US" dirty="0"/>
              <a:t>The use of </a:t>
            </a:r>
            <a:r>
              <a:rPr lang="en-US" i="1" dirty="0"/>
              <a:t>parousia </a:t>
            </a:r>
            <a:r>
              <a:rPr lang="en-US" dirty="0"/>
              <a:t>and other end times language in the Olivet Discourse lay the foundation for gospel teaching on eschatology drawn upon throughout the rest of the New Testament.</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344472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304800" y="2953062"/>
            <a:ext cx="8518357" cy="3612629"/>
          </a:xfrm>
        </p:spPr>
        <p:txBody>
          <a:bodyPr anchor="t">
            <a:noAutofit/>
          </a:bodyPr>
          <a:lstStyle/>
          <a:p>
            <a:pPr marL="0" indent="0" algn="ctr">
              <a:lnSpc>
                <a:spcPct val="90000"/>
              </a:lnSpc>
              <a:spcBef>
                <a:spcPts val="0"/>
              </a:spcBef>
              <a:spcAft>
                <a:spcPts val="1200"/>
              </a:spcAft>
              <a:buNone/>
            </a:pPr>
            <a:r>
              <a:rPr lang="en-US" dirty="0"/>
              <a:t>Preterists are correct that if we take these things figuratively in the Olivet Discourse we should logically do the same elsewhere.</a:t>
            </a:r>
          </a:p>
          <a:p>
            <a:pPr marL="0" indent="0" algn="ctr">
              <a:lnSpc>
                <a:spcPct val="90000"/>
              </a:lnSpc>
              <a:spcBef>
                <a:spcPts val="0"/>
              </a:spcBef>
              <a:spcAft>
                <a:spcPts val="1200"/>
              </a:spcAft>
              <a:buNone/>
            </a:pPr>
            <a:r>
              <a:rPr lang="en-US" i="1" dirty="0"/>
              <a:t>The overall evidence indicates they are not being used figuratively.</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83817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304800" y="3087974"/>
            <a:ext cx="8518357" cy="3477717"/>
          </a:xfrm>
        </p:spPr>
        <p:txBody>
          <a:bodyPr anchor="t">
            <a:noAutofit/>
          </a:bodyPr>
          <a:lstStyle/>
          <a:p>
            <a:pPr marL="0" indent="0" algn="ctr">
              <a:lnSpc>
                <a:spcPct val="90000"/>
              </a:lnSpc>
              <a:spcBef>
                <a:spcPts val="0"/>
              </a:spcBef>
              <a:spcAft>
                <a:spcPts val="1200"/>
              </a:spcAft>
              <a:buNone/>
            </a:pPr>
            <a:r>
              <a:rPr lang="en-US" dirty="0"/>
              <a:t>Parallels in Old Testament apocalyptic language do not demand that we understand them as figurative.</a:t>
            </a:r>
          </a:p>
          <a:p>
            <a:pPr marL="0" indent="0" algn="ctr">
              <a:lnSpc>
                <a:spcPct val="90000"/>
              </a:lnSpc>
              <a:spcBef>
                <a:spcPts val="0"/>
              </a:spcBef>
              <a:spcAft>
                <a:spcPts val="1200"/>
              </a:spcAft>
              <a:buNone/>
            </a:pPr>
            <a:r>
              <a:rPr lang="en-US" dirty="0"/>
              <a:t>Old Testament parallels foreshadow the realities revealed in Christ.</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241872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304800" y="2953062"/>
            <a:ext cx="8518357" cy="3612629"/>
          </a:xfrm>
        </p:spPr>
        <p:txBody>
          <a:bodyPr anchor="t">
            <a:noAutofit/>
          </a:bodyPr>
          <a:lstStyle/>
          <a:p>
            <a:pPr marL="0" indent="0" algn="ctr">
              <a:lnSpc>
                <a:spcPct val="90000"/>
              </a:lnSpc>
              <a:spcBef>
                <a:spcPts val="0"/>
              </a:spcBef>
              <a:spcAft>
                <a:spcPts val="1200"/>
              </a:spcAft>
              <a:buNone/>
            </a:pPr>
            <a:r>
              <a:rPr lang="en-US" dirty="0"/>
              <a:t>Mosaic food and drink laws “shadow of things to come, but the substance is of Christ” (Col. 2:17).</a:t>
            </a:r>
          </a:p>
          <a:p>
            <a:pPr marL="0" indent="0" algn="ctr">
              <a:lnSpc>
                <a:spcPct val="90000"/>
              </a:lnSpc>
              <a:spcBef>
                <a:spcPts val="0"/>
              </a:spcBef>
              <a:spcAft>
                <a:spcPts val="1200"/>
              </a:spcAft>
              <a:buNone/>
            </a:pPr>
            <a:r>
              <a:rPr lang="en-US" dirty="0"/>
              <a:t>Full-</a:t>
            </a:r>
            <a:r>
              <a:rPr lang="en-US" dirty="0" err="1"/>
              <a:t>Preterism</a:t>
            </a:r>
            <a:r>
              <a:rPr lang="en-US" dirty="0"/>
              <a:t> treats OT parallels as the “substance” and NT language as the “shadow.” </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163875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27B63-CA8F-864E-AEA6-195797F223E5}"/>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TERMINOLOGY</a:t>
            </a:r>
            <a:endParaRPr lang="en-US" sz="3200" dirty="0"/>
          </a:p>
        </p:txBody>
      </p:sp>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58190"/>
            <a:ext cx="8184630" cy="3915326"/>
          </a:xfrm>
        </p:spPr>
        <p:txBody>
          <a:bodyPr anchor="t">
            <a:noAutofit/>
          </a:bodyPr>
          <a:lstStyle/>
          <a:p>
            <a:pPr marL="0" indent="0" algn="ctr">
              <a:buNone/>
            </a:pPr>
            <a:r>
              <a:rPr lang="en-US" sz="4400" dirty="0" err="1"/>
              <a:t>Preterism</a:t>
            </a:r>
            <a:endParaRPr lang="en-US" sz="4400" dirty="0"/>
          </a:p>
          <a:p>
            <a:pPr marL="15875" indent="0" algn="ctr">
              <a:lnSpc>
                <a:spcPct val="80000"/>
              </a:lnSpc>
              <a:spcBef>
                <a:spcPts val="2568"/>
              </a:spcBef>
              <a:buNone/>
            </a:pPr>
            <a:r>
              <a:rPr lang="en-US" sz="3200" dirty="0"/>
              <a:t>Lat. </a:t>
            </a:r>
            <a:r>
              <a:rPr lang="en-US" sz="3200" i="1" dirty="0" err="1"/>
              <a:t>Praeter</a:t>
            </a:r>
            <a:r>
              <a:rPr lang="en-US" sz="3200" i="1" dirty="0"/>
              <a:t> </a:t>
            </a:r>
            <a:r>
              <a:rPr lang="en-US" sz="3200" dirty="0"/>
              <a:t>“past” or “before” </a:t>
            </a:r>
          </a:p>
          <a:p>
            <a:pPr marL="15875" indent="0" algn="ctr">
              <a:lnSpc>
                <a:spcPct val="80000"/>
              </a:lnSpc>
              <a:buNone/>
            </a:pPr>
            <a:r>
              <a:rPr lang="en-US" sz="3200" dirty="0"/>
              <a:t>Unlike </a:t>
            </a:r>
            <a:r>
              <a:rPr lang="en-US" sz="3200" i="1" dirty="0"/>
              <a:t>Premillennialism</a:t>
            </a:r>
            <a:r>
              <a:rPr lang="en-US" sz="3200" dirty="0"/>
              <a:t> which argues there will be a future 1000-year reign of Christ on earth, </a:t>
            </a:r>
            <a:r>
              <a:rPr lang="en-US" sz="3200" i="1" dirty="0" err="1"/>
              <a:t>Preterism</a:t>
            </a:r>
            <a:r>
              <a:rPr lang="en-US" sz="3200" i="1" dirty="0"/>
              <a:t> </a:t>
            </a:r>
            <a:r>
              <a:rPr lang="en-US" sz="3200" dirty="0"/>
              <a:t>argues that end times events are now in the past.</a:t>
            </a:r>
          </a:p>
        </p:txBody>
      </p:sp>
    </p:spTree>
    <p:extLst>
      <p:ext uri="{BB962C8B-B14F-4D97-AF65-F5344CB8AC3E}">
        <p14:creationId xmlns:p14="http://schemas.microsoft.com/office/powerpoint/2010/main" val="10580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304800" y="2775284"/>
            <a:ext cx="8518357" cy="3939841"/>
          </a:xfrm>
        </p:spPr>
        <p:txBody>
          <a:bodyPr anchor="t">
            <a:noAutofit/>
          </a:bodyPr>
          <a:lstStyle/>
          <a:p>
            <a:pPr marL="0" indent="0" algn="ctr">
              <a:lnSpc>
                <a:spcPct val="90000"/>
              </a:lnSpc>
              <a:spcBef>
                <a:spcPts val="0"/>
              </a:spcBef>
              <a:spcAft>
                <a:spcPts val="1200"/>
              </a:spcAft>
              <a:buNone/>
            </a:pPr>
            <a:r>
              <a:rPr lang="en-US" i="1" dirty="0"/>
              <a:t>Parousia</a:t>
            </a:r>
            <a:r>
              <a:rPr lang="en-US" dirty="0"/>
              <a:t> after the New Testament</a:t>
            </a:r>
          </a:p>
          <a:p>
            <a:pPr marL="0" indent="0" algn="ctr">
              <a:lnSpc>
                <a:spcPct val="90000"/>
              </a:lnSpc>
              <a:spcBef>
                <a:spcPts val="0"/>
              </a:spcBef>
              <a:spcAft>
                <a:spcPts val="1200"/>
              </a:spcAft>
              <a:buNone/>
            </a:pPr>
            <a:r>
              <a:rPr lang="en-US" sz="2800" dirty="0"/>
              <a:t>Justin Martyr born ca. AD 100 in region of Samaria</a:t>
            </a:r>
          </a:p>
          <a:p>
            <a:pPr marL="0" indent="0" algn="ctr">
              <a:lnSpc>
                <a:spcPct val="90000"/>
              </a:lnSpc>
              <a:spcBef>
                <a:spcPts val="0"/>
              </a:spcBef>
              <a:spcAft>
                <a:spcPts val="1200"/>
              </a:spcAft>
              <a:buNone/>
            </a:pPr>
            <a:r>
              <a:rPr lang="en-US" sz="2800" dirty="0"/>
              <a:t>Did not interpret AD 70 as the </a:t>
            </a:r>
            <a:r>
              <a:rPr lang="en-US" sz="2800" i="1" dirty="0"/>
              <a:t>parousia</a:t>
            </a:r>
            <a:r>
              <a:rPr lang="en-US" sz="2800" dirty="0"/>
              <a:t> of Christ.</a:t>
            </a:r>
          </a:p>
          <a:p>
            <a:pPr marL="0" indent="0" algn="ctr">
              <a:lnSpc>
                <a:spcPct val="90000"/>
              </a:lnSpc>
              <a:spcBef>
                <a:spcPts val="0"/>
              </a:spcBef>
              <a:spcAft>
                <a:spcPts val="1200"/>
              </a:spcAft>
              <a:buNone/>
            </a:pPr>
            <a:r>
              <a:rPr lang="en-US" sz="2800" dirty="0"/>
              <a:t>  “For the prophets have proclaimed two advents (</a:t>
            </a:r>
            <a:r>
              <a:rPr lang="en-US" sz="2800" i="1" dirty="0"/>
              <a:t>parousia</a:t>
            </a:r>
            <a:r>
              <a:rPr lang="en-US" sz="2800" dirty="0"/>
              <a:t>) of His: the one, that which is already past, when He came as a dishonored and suffering Man; but the second, when, according to prophecy, He shall come from heaven with glory, accompanied . . .”</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40651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304800" y="2775284"/>
            <a:ext cx="8518357" cy="3939841"/>
          </a:xfrm>
        </p:spPr>
        <p:txBody>
          <a:bodyPr anchor="t">
            <a:noAutofit/>
          </a:bodyPr>
          <a:lstStyle/>
          <a:p>
            <a:pPr marL="0" indent="0" algn="ctr">
              <a:lnSpc>
                <a:spcPct val="90000"/>
              </a:lnSpc>
              <a:spcBef>
                <a:spcPts val="0"/>
              </a:spcBef>
              <a:spcAft>
                <a:spcPts val="1200"/>
              </a:spcAft>
              <a:buNone/>
            </a:pPr>
            <a:r>
              <a:rPr lang="en-US" i="1" dirty="0"/>
              <a:t>Parousia</a:t>
            </a:r>
            <a:r>
              <a:rPr lang="en-US" dirty="0"/>
              <a:t> after the New Testament</a:t>
            </a:r>
          </a:p>
          <a:p>
            <a:pPr marL="0" indent="0" algn="ctr">
              <a:lnSpc>
                <a:spcPct val="90000"/>
              </a:lnSpc>
              <a:spcBef>
                <a:spcPts val="0"/>
              </a:spcBef>
              <a:spcAft>
                <a:spcPts val="1200"/>
              </a:spcAft>
              <a:buNone/>
            </a:pPr>
            <a:r>
              <a:rPr lang="en-US" sz="2800" dirty="0"/>
              <a:t>Justin Martyr born ca. AD 100 in region of Samaria</a:t>
            </a:r>
          </a:p>
          <a:p>
            <a:pPr marL="0" indent="0" algn="ctr">
              <a:lnSpc>
                <a:spcPct val="90000"/>
              </a:lnSpc>
              <a:spcBef>
                <a:spcPts val="0"/>
              </a:spcBef>
              <a:spcAft>
                <a:spcPts val="1200"/>
              </a:spcAft>
              <a:buNone/>
            </a:pPr>
            <a:r>
              <a:rPr lang="en-US" sz="2800" dirty="0"/>
              <a:t>Did not interpret AD 70 as the </a:t>
            </a:r>
            <a:r>
              <a:rPr lang="en-US" sz="2800" i="1" dirty="0"/>
              <a:t>parousia</a:t>
            </a:r>
            <a:r>
              <a:rPr lang="en-US" sz="2800" dirty="0"/>
              <a:t> of Christ.</a:t>
            </a:r>
          </a:p>
          <a:p>
            <a:pPr marL="0" indent="0" algn="ctr">
              <a:lnSpc>
                <a:spcPct val="90000"/>
              </a:lnSpc>
              <a:spcBef>
                <a:spcPts val="0"/>
              </a:spcBef>
              <a:spcAft>
                <a:spcPts val="1200"/>
              </a:spcAft>
              <a:buNone/>
            </a:pPr>
            <a:r>
              <a:rPr lang="en-US" sz="2800" dirty="0"/>
              <a:t>  </a:t>
            </a:r>
            <a:r>
              <a:rPr lang="en-US" sz="2700" dirty="0"/>
              <a:t>“. . . by His angelic host, when also He shall raise the bodies of all men who have lived, and shall clothe those of the worthy with immortality, and shall send those of the wicked, endued with eternal sensibility, into everlasting fire with the wicked devils” (</a:t>
            </a:r>
            <a:r>
              <a:rPr lang="en-US" sz="2700" i="1" dirty="0"/>
              <a:t>First Apology </a:t>
            </a:r>
            <a:r>
              <a:rPr lang="en-US" sz="2700" dirty="0"/>
              <a:t>52.3).</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260185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304800" y="2775284"/>
            <a:ext cx="8518357" cy="3939841"/>
          </a:xfrm>
        </p:spPr>
        <p:txBody>
          <a:bodyPr anchor="t">
            <a:noAutofit/>
          </a:bodyPr>
          <a:lstStyle/>
          <a:p>
            <a:pPr marL="0" indent="0" algn="ctr">
              <a:lnSpc>
                <a:spcPct val="90000"/>
              </a:lnSpc>
              <a:spcBef>
                <a:spcPts val="0"/>
              </a:spcBef>
              <a:spcAft>
                <a:spcPts val="1200"/>
              </a:spcAft>
              <a:buNone/>
            </a:pPr>
            <a:r>
              <a:rPr lang="en-US" i="1" dirty="0"/>
              <a:t>Parousia</a:t>
            </a:r>
            <a:r>
              <a:rPr lang="en-US" dirty="0"/>
              <a:t> after the New Testament</a:t>
            </a:r>
          </a:p>
          <a:p>
            <a:pPr marL="0" indent="0" algn="ctr">
              <a:lnSpc>
                <a:spcPct val="90000"/>
              </a:lnSpc>
              <a:spcBef>
                <a:spcPts val="0"/>
              </a:spcBef>
              <a:spcAft>
                <a:spcPts val="1200"/>
              </a:spcAft>
              <a:buNone/>
            </a:pPr>
            <a:r>
              <a:rPr lang="en-US" sz="2800" dirty="0"/>
              <a:t>Justin Martyr born ca. AD 100 in region of Samaria</a:t>
            </a:r>
          </a:p>
          <a:p>
            <a:pPr marL="0" indent="0" algn="ctr">
              <a:lnSpc>
                <a:spcPct val="90000"/>
              </a:lnSpc>
              <a:spcBef>
                <a:spcPts val="0"/>
              </a:spcBef>
              <a:spcAft>
                <a:spcPts val="1200"/>
              </a:spcAft>
              <a:buNone/>
            </a:pPr>
            <a:r>
              <a:rPr lang="en-US" sz="2800" dirty="0"/>
              <a:t>Did not interpret AD 70 as the </a:t>
            </a:r>
            <a:r>
              <a:rPr lang="en-US" sz="2800" i="1" dirty="0"/>
              <a:t>parousia</a:t>
            </a:r>
            <a:r>
              <a:rPr lang="en-US" sz="2800" dirty="0"/>
              <a:t> of Christ.</a:t>
            </a:r>
          </a:p>
          <a:p>
            <a:pPr marL="0" indent="0" algn="ctr">
              <a:lnSpc>
                <a:spcPct val="90000"/>
              </a:lnSpc>
              <a:spcBef>
                <a:spcPts val="0"/>
              </a:spcBef>
              <a:spcAft>
                <a:spcPts val="1200"/>
              </a:spcAft>
              <a:buNone/>
            </a:pPr>
            <a:r>
              <a:rPr lang="en-US" sz="3200" dirty="0"/>
              <a:t>  </a:t>
            </a:r>
            <a:r>
              <a:rPr lang="en-US" sz="2800" dirty="0"/>
              <a:t>Like the New Testament, this concept of Jesus’s incarnation as His first parousia runs throughout the writings of Justin (e.g. </a:t>
            </a:r>
            <a:r>
              <a:rPr lang="en-US" sz="2800" i="1" dirty="0"/>
              <a:t>1 Apology </a:t>
            </a:r>
            <a:r>
              <a:rPr lang="en-US" sz="2800" dirty="0"/>
              <a:t>54.7; 48:2</a:t>
            </a:r>
            <a:r>
              <a:rPr lang="en-US" sz="2800" i="1" dirty="0"/>
              <a:t>; Dialogue with Trypho</a:t>
            </a:r>
            <a:r>
              <a:rPr lang="en-US" sz="2800" dirty="0"/>
              <a:t> 36.1; 53.1; 88.2; 118.2; 120.3). </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3852426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304800" y="2775284"/>
            <a:ext cx="8518357" cy="3939841"/>
          </a:xfrm>
        </p:spPr>
        <p:txBody>
          <a:bodyPr anchor="t">
            <a:noAutofit/>
          </a:bodyPr>
          <a:lstStyle/>
          <a:p>
            <a:pPr marL="0" indent="0" algn="ctr">
              <a:lnSpc>
                <a:spcPct val="90000"/>
              </a:lnSpc>
              <a:spcBef>
                <a:spcPts val="0"/>
              </a:spcBef>
              <a:spcAft>
                <a:spcPts val="1200"/>
              </a:spcAft>
              <a:buNone/>
            </a:pPr>
            <a:r>
              <a:rPr lang="en-US" i="1" dirty="0"/>
              <a:t>Parousia</a:t>
            </a:r>
            <a:r>
              <a:rPr lang="en-US" dirty="0"/>
              <a:t> after the New Testament</a:t>
            </a:r>
          </a:p>
          <a:p>
            <a:pPr marL="0" indent="0" algn="ctr">
              <a:lnSpc>
                <a:spcPct val="90000"/>
              </a:lnSpc>
              <a:spcBef>
                <a:spcPts val="0"/>
              </a:spcBef>
              <a:spcAft>
                <a:spcPts val="1200"/>
              </a:spcAft>
              <a:buNone/>
            </a:pPr>
            <a:r>
              <a:rPr lang="en-US" sz="2800" dirty="0"/>
              <a:t>Justin Martyr born ca. AD 100 in region of Samaria</a:t>
            </a:r>
          </a:p>
          <a:p>
            <a:pPr marL="0" indent="0" algn="ctr">
              <a:lnSpc>
                <a:spcPct val="90000"/>
              </a:lnSpc>
              <a:spcBef>
                <a:spcPts val="0"/>
              </a:spcBef>
              <a:spcAft>
                <a:spcPts val="1200"/>
              </a:spcAft>
              <a:buNone/>
            </a:pPr>
            <a:r>
              <a:rPr lang="en-US" sz="2800" dirty="0"/>
              <a:t>Did not interpret AD 70 as the </a:t>
            </a:r>
            <a:r>
              <a:rPr lang="en-US" sz="2800" i="1" dirty="0"/>
              <a:t>parousia</a:t>
            </a:r>
            <a:r>
              <a:rPr lang="en-US" sz="2800" dirty="0"/>
              <a:t> of Christ.</a:t>
            </a:r>
          </a:p>
          <a:p>
            <a:pPr marL="0" indent="0" algn="ctr">
              <a:lnSpc>
                <a:spcPct val="90000"/>
              </a:lnSpc>
              <a:spcBef>
                <a:spcPts val="0"/>
              </a:spcBef>
              <a:spcAft>
                <a:spcPts val="1200"/>
              </a:spcAft>
              <a:buNone/>
            </a:pPr>
            <a:r>
              <a:rPr lang="en-US" sz="3200" dirty="0"/>
              <a:t>  Justin is the first to explicitly call the </a:t>
            </a:r>
            <a:r>
              <a:rPr lang="en-US" sz="3200" i="1" dirty="0"/>
              <a:t>parousia</a:t>
            </a:r>
            <a:r>
              <a:rPr lang="en-US" sz="3200" dirty="0"/>
              <a:t> promised in the Olivet Discourse His “second </a:t>
            </a:r>
            <a:r>
              <a:rPr lang="en-US" sz="3200" i="1" dirty="0"/>
              <a:t>parousia</a:t>
            </a:r>
            <a:r>
              <a:rPr lang="en-US" sz="3200" dirty="0"/>
              <a:t>.”</a:t>
            </a:r>
            <a:endParaRPr lang="en-US" sz="2800" dirty="0"/>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1065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304800" y="2775284"/>
            <a:ext cx="8518357" cy="3939841"/>
          </a:xfrm>
        </p:spPr>
        <p:txBody>
          <a:bodyPr anchor="t">
            <a:noAutofit/>
          </a:bodyPr>
          <a:lstStyle/>
          <a:p>
            <a:pPr marL="0" indent="0" algn="ctr">
              <a:lnSpc>
                <a:spcPct val="90000"/>
              </a:lnSpc>
              <a:spcBef>
                <a:spcPts val="0"/>
              </a:spcBef>
              <a:spcAft>
                <a:spcPts val="1200"/>
              </a:spcAft>
              <a:buNone/>
            </a:pPr>
            <a:r>
              <a:rPr lang="en-US" i="1" dirty="0"/>
              <a:t>Parousia</a:t>
            </a:r>
            <a:r>
              <a:rPr lang="en-US" dirty="0"/>
              <a:t> after the New Testament</a:t>
            </a:r>
          </a:p>
          <a:p>
            <a:pPr marL="0" indent="0" algn="ctr">
              <a:lnSpc>
                <a:spcPct val="90000"/>
              </a:lnSpc>
              <a:spcBef>
                <a:spcPts val="0"/>
              </a:spcBef>
              <a:spcAft>
                <a:spcPts val="1200"/>
              </a:spcAft>
              <a:buNone/>
            </a:pPr>
            <a:r>
              <a:rPr lang="en-US" sz="2800" dirty="0"/>
              <a:t>Justin Martyr born ca. AD 100 in region of Samaria</a:t>
            </a:r>
          </a:p>
          <a:p>
            <a:pPr marL="0" indent="0" algn="ctr">
              <a:lnSpc>
                <a:spcPct val="90000"/>
              </a:lnSpc>
              <a:spcBef>
                <a:spcPts val="0"/>
              </a:spcBef>
              <a:spcAft>
                <a:spcPts val="1200"/>
              </a:spcAft>
              <a:buNone/>
            </a:pPr>
            <a:r>
              <a:rPr lang="en-US" sz="2800" i="1" dirty="0"/>
              <a:t>Dialogue with Trypho</a:t>
            </a:r>
            <a:r>
              <a:rPr lang="en-US" sz="2800" dirty="0"/>
              <a:t>, a discussion with a Jew who had come to Ephesus fleeing the Bar </a:t>
            </a:r>
            <a:r>
              <a:rPr lang="en-US" sz="2800" dirty="0" err="1"/>
              <a:t>Kochba</a:t>
            </a:r>
            <a:r>
              <a:rPr lang="en-US" sz="2800" dirty="0"/>
              <a:t> rebellion—tries to persuade him that Jesus is the promised OT Messiah </a:t>
            </a:r>
          </a:p>
          <a:p>
            <a:pPr marL="0" indent="0" algn="ctr">
              <a:lnSpc>
                <a:spcPct val="90000"/>
              </a:lnSpc>
              <a:spcBef>
                <a:spcPts val="0"/>
              </a:spcBef>
              <a:spcAft>
                <a:spcPts val="1200"/>
              </a:spcAft>
              <a:buNone/>
            </a:pPr>
            <a:r>
              <a:rPr lang="en-US" sz="3200" dirty="0"/>
              <a:t>He repeatedly asserts a first and second </a:t>
            </a:r>
            <a:r>
              <a:rPr lang="en-US" sz="3200" i="1" dirty="0"/>
              <a:t>parousia</a:t>
            </a:r>
            <a:r>
              <a:rPr lang="en-US" sz="3200" dirty="0"/>
              <a:t> of the Messiah.</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356534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304800" y="2775284"/>
            <a:ext cx="8518357" cy="3939841"/>
          </a:xfrm>
        </p:spPr>
        <p:txBody>
          <a:bodyPr anchor="t">
            <a:noAutofit/>
          </a:bodyPr>
          <a:lstStyle/>
          <a:p>
            <a:pPr marL="0" indent="0" algn="ctr">
              <a:lnSpc>
                <a:spcPct val="90000"/>
              </a:lnSpc>
              <a:spcBef>
                <a:spcPts val="0"/>
              </a:spcBef>
              <a:spcAft>
                <a:spcPts val="1200"/>
              </a:spcAft>
              <a:buNone/>
            </a:pPr>
            <a:r>
              <a:rPr lang="en-US" i="1" dirty="0"/>
              <a:t>Parousia</a:t>
            </a:r>
            <a:r>
              <a:rPr lang="en-US" dirty="0"/>
              <a:t> after the New Testament</a:t>
            </a:r>
          </a:p>
          <a:p>
            <a:pPr marL="0" indent="0" algn="ctr">
              <a:lnSpc>
                <a:spcPct val="90000"/>
              </a:lnSpc>
              <a:spcBef>
                <a:spcPts val="0"/>
              </a:spcBef>
              <a:spcAft>
                <a:spcPts val="1200"/>
              </a:spcAft>
              <a:buNone/>
            </a:pPr>
            <a:r>
              <a:rPr lang="en-US" sz="2800" dirty="0"/>
              <a:t>Justin Martyr born ca. AD 100 in region of Samaria</a:t>
            </a:r>
          </a:p>
          <a:p>
            <a:pPr marL="0" indent="0" algn="ctr">
              <a:lnSpc>
                <a:spcPct val="90000"/>
              </a:lnSpc>
              <a:spcBef>
                <a:spcPts val="0"/>
              </a:spcBef>
              <a:spcAft>
                <a:spcPts val="1200"/>
              </a:spcAft>
              <a:buNone/>
            </a:pPr>
            <a:r>
              <a:rPr lang="en-US" sz="2600" dirty="0"/>
              <a:t>“Some have reference to the first advent (</a:t>
            </a:r>
            <a:r>
              <a:rPr lang="en-US" sz="2600" i="1" dirty="0"/>
              <a:t>parousia</a:t>
            </a:r>
            <a:r>
              <a:rPr lang="en-US" sz="2600" dirty="0"/>
              <a:t>) of Christ, in which He is preached as inglorious, obscure, and of mortal appearance: but others had reference to His second advent (</a:t>
            </a:r>
            <a:r>
              <a:rPr lang="en-US" sz="2600" i="1" dirty="0"/>
              <a:t>parousia</a:t>
            </a:r>
            <a:r>
              <a:rPr lang="en-US" sz="2600" dirty="0"/>
              <a:t>), when He shall appear in glory and above the clouds; and your nation shall see and know Him whom they have pierced, as Hosea, one of the twelve prophets, and Daniel, foretold” (14.8)</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126078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304800" y="2775284"/>
            <a:ext cx="8518357" cy="3939841"/>
          </a:xfrm>
        </p:spPr>
        <p:txBody>
          <a:bodyPr anchor="t">
            <a:noAutofit/>
          </a:bodyPr>
          <a:lstStyle/>
          <a:p>
            <a:pPr marL="0" indent="0" algn="ctr">
              <a:lnSpc>
                <a:spcPct val="90000"/>
              </a:lnSpc>
              <a:spcBef>
                <a:spcPts val="0"/>
              </a:spcBef>
              <a:spcAft>
                <a:spcPts val="1200"/>
              </a:spcAft>
              <a:buNone/>
            </a:pPr>
            <a:r>
              <a:rPr lang="en-US" i="1" dirty="0"/>
              <a:t>Parousia</a:t>
            </a:r>
            <a:r>
              <a:rPr lang="en-US" dirty="0"/>
              <a:t> after the New Testament</a:t>
            </a:r>
          </a:p>
          <a:p>
            <a:pPr marL="0" indent="0" algn="ctr">
              <a:lnSpc>
                <a:spcPct val="90000"/>
              </a:lnSpc>
              <a:spcBef>
                <a:spcPts val="0"/>
              </a:spcBef>
              <a:spcAft>
                <a:spcPts val="1200"/>
              </a:spcAft>
              <a:buNone/>
            </a:pPr>
            <a:r>
              <a:rPr lang="en-US" sz="2800" dirty="0"/>
              <a:t>Justin Martyr born ca. AD 100 in region of Samaria</a:t>
            </a:r>
          </a:p>
          <a:p>
            <a:pPr marL="0" indent="0" algn="ctr">
              <a:lnSpc>
                <a:spcPct val="90000"/>
              </a:lnSpc>
              <a:spcBef>
                <a:spcPts val="0"/>
              </a:spcBef>
              <a:spcAft>
                <a:spcPts val="1200"/>
              </a:spcAft>
              <a:buNone/>
            </a:pPr>
            <a:r>
              <a:rPr lang="en-US" sz="2600" dirty="0"/>
              <a:t>He considered it a future event in which Jesus would “come on the clouds” (31.1), “from heaven with glory” (110.2), to condemn death “at the second coming (</a:t>
            </a:r>
            <a:r>
              <a:rPr lang="en-US" sz="2600" i="1" dirty="0"/>
              <a:t>parousia</a:t>
            </a:r>
            <a:r>
              <a:rPr lang="en-US" sz="2600" dirty="0"/>
              <a:t>) of the Christ Himself” and send some to eternal life and others “to be punished unceasingly” (45.4), when He would act as “Judge of all” (49.2). </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761364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304800" y="2775284"/>
            <a:ext cx="8518357" cy="3939841"/>
          </a:xfrm>
        </p:spPr>
        <p:txBody>
          <a:bodyPr anchor="t">
            <a:noAutofit/>
          </a:bodyPr>
          <a:lstStyle/>
          <a:p>
            <a:pPr marL="0" indent="0" algn="ctr">
              <a:lnSpc>
                <a:spcPct val="90000"/>
              </a:lnSpc>
              <a:spcBef>
                <a:spcPts val="0"/>
              </a:spcBef>
              <a:spcAft>
                <a:spcPts val="1200"/>
              </a:spcAft>
              <a:buNone/>
            </a:pPr>
            <a:r>
              <a:rPr lang="en-US" i="1" dirty="0"/>
              <a:t>Parousia</a:t>
            </a:r>
            <a:r>
              <a:rPr lang="en-US" dirty="0"/>
              <a:t> after the New Testament</a:t>
            </a:r>
          </a:p>
          <a:p>
            <a:pPr marL="0" indent="0" algn="ctr">
              <a:lnSpc>
                <a:spcPct val="90000"/>
              </a:lnSpc>
              <a:spcBef>
                <a:spcPts val="0"/>
              </a:spcBef>
              <a:spcAft>
                <a:spcPts val="1200"/>
              </a:spcAft>
              <a:buNone/>
            </a:pPr>
            <a:r>
              <a:rPr lang="en-US" sz="2800" dirty="0"/>
              <a:t>Justin Martyr born ca. AD 100 in region of Samaria</a:t>
            </a:r>
          </a:p>
          <a:p>
            <a:pPr marL="0" indent="0" algn="ctr">
              <a:lnSpc>
                <a:spcPct val="90000"/>
              </a:lnSpc>
              <a:spcBef>
                <a:spcPts val="0"/>
              </a:spcBef>
              <a:spcAft>
                <a:spcPts val="1200"/>
              </a:spcAft>
              <a:buNone/>
            </a:pPr>
            <a:r>
              <a:rPr lang="en-US" sz="2600" dirty="0"/>
              <a:t>For Justin, those who believed in Jesus, yet suffered “under a defect of the body” could trust in the hope that “He shall raise him up at His second advent (</a:t>
            </a:r>
            <a:r>
              <a:rPr lang="en-US" sz="2600" i="1" dirty="0"/>
              <a:t>parousia</a:t>
            </a:r>
            <a:r>
              <a:rPr lang="en-US" sz="2600" dirty="0"/>
              <a:t>) perfectly sound, after He has made him immortal, and incorruptible, and free from grief” (69.7). </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254186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304800" y="2775284"/>
            <a:ext cx="8518357" cy="3939841"/>
          </a:xfrm>
        </p:spPr>
        <p:txBody>
          <a:bodyPr anchor="t">
            <a:noAutofit/>
          </a:bodyPr>
          <a:lstStyle/>
          <a:p>
            <a:pPr marL="0" indent="0" algn="ctr">
              <a:lnSpc>
                <a:spcPct val="90000"/>
              </a:lnSpc>
              <a:spcBef>
                <a:spcPts val="0"/>
              </a:spcBef>
              <a:spcAft>
                <a:spcPts val="1200"/>
              </a:spcAft>
              <a:buNone/>
            </a:pPr>
            <a:r>
              <a:rPr lang="en-US" i="1" dirty="0"/>
              <a:t>Parousia</a:t>
            </a:r>
            <a:r>
              <a:rPr lang="en-US" dirty="0"/>
              <a:t> after the New Testament</a:t>
            </a:r>
          </a:p>
          <a:p>
            <a:pPr marL="0" indent="0" algn="ctr">
              <a:lnSpc>
                <a:spcPct val="90000"/>
              </a:lnSpc>
              <a:spcBef>
                <a:spcPts val="0"/>
              </a:spcBef>
              <a:spcAft>
                <a:spcPts val="1200"/>
              </a:spcAft>
              <a:buNone/>
            </a:pPr>
            <a:r>
              <a:rPr lang="en-US" sz="2800" dirty="0"/>
              <a:t>Justin Martyr born ca. AD 100 in region of Samaria</a:t>
            </a:r>
          </a:p>
          <a:p>
            <a:pPr marL="0" indent="0" algn="ctr">
              <a:lnSpc>
                <a:spcPct val="90000"/>
              </a:lnSpc>
              <a:spcBef>
                <a:spcPts val="0"/>
              </a:spcBef>
              <a:spcAft>
                <a:spcPts val="1200"/>
              </a:spcAft>
              <a:buNone/>
            </a:pPr>
            <a:r>
              <a:rPr lang="en-US" sz="3200" dirty="0"/>
              <a:t>“. . . Amongst whom He is always present (</a:t>
            </a:r>
            <a:r>
              <a:rPr lang="en-US" sz="3200" i="1" dirty="0" err="1"/>
              <a:t>pareimi</a:t>
            </a:r>
            <a:r>
              <a:rPr lang="en-US" sz="3200" dirty="0"/>
              <a:t>) in power, but will be manifestly (</a:t>
            </a:r>
            <a:r>
              <a:rPr lang="en-US" sz="3200" i="1" dirty="0" err="1"/>
              <a:t>enargōs</a:t>
            </a:r>
            <a:r>
              <a:rPr lang="en-US" sz="3200" dirty="0"/>
              <a:t>) present (</a:t>
            </a:r>
            <a:r>
              <a:rPr lang="en-US" sz="3200" i="1" dirty="0" err="1"/>
              <a:t>pareimi</a:t>
            </a:r>
            <a:r>
              <a:rPr lang="en-US" sz="3200" dirty="0"/>
              <a:t>) at His second coming (</a:t>
            </a:r>
            <a:r>
              <a:rPr lang="en-US" sz="3200" i="1" dirty="0"/>
              <a:t>parousia</a:t>
            </a:r>
            <a:r>
              <a:rPr lang="en-US" sz="3200" dirty="0"/>
              <a:t>)” (54.1-2).</a:t>
            </a:r>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194396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304800" y="2775284"/>
            <a:ext cx="8518357" cy="3939841"/>
          </a:xfrm>
        </p:spPr>
        <p:txBody>
          <a:bodyPr anchor="t">
            <a:noAutofit/>
          </a:bodyPr>
          <a:lstStyle/>
          <a:p>
            <a:pPr marL="0" indent="0" algn="ctr">
              <a:lnSpc>
                <a:spcPct val="90000"/>
              </a:lnSpc>
              <a:spcBef>
                <a:spcPts val="0"/>
              </a:spcBef>
              <a:spcAft>
                <a:spcPts val="1200"/>
              </a:spcAft>
              <a:buNone/>
            </a:pPr>
            <a:r>
              <a:rPr lang="en-US" i="1" dirty="0"/>
              <a:t>Parousia</a:t>
            </a:r>
            <a:r>
              <a:rPr lang="en-US" dirty="0"/>
              <a:t> after the New Testament</a:t>
            </a:r>
          </a:p>
          <a:p>
            <a:pPr marL="0" indent="0" algn="ctr">
              <a:lnSpc>
                <a:spcPct val="90000"/>
              </a:lnSpc>
              <a:spcBef>
                <a:spcPts val="0"/>
              </a:spcBef>
              <a:spcAft>
                <a:spcPts val="1200"/>
              </a:spcAft>
              <a:buNone/>
            </a:pPr>
            <a:r>
              <a:rPr lang="en-US" sz="3200" i="1" dirty="0"/>
              <a:t>Greek speaking Christians would not have understood </a:t>
            </a:r>
            <a:r>
              <a:rPr lang="en-US" sz="3200" i="1" dirty="0" err="1"/>
              <a:t>parousia</a:t>
            </a:r>
            <a:r>
              <a:rPr lang="en-US" sz="3200" i="1" dirty="0"/>
              <a:t> in a figurative or representative sense and neither should we.</a:t>
            </a:r>
          </a:p>
          <a:p>
            <a:pPr marL="0" indent="0" algn="ctr">
              <a:lnSpc>
                <a:spcPct val="90000"/>
              </a:lnSpc>
              <a:spcBef>
                <a:spcPts val="0"/>
              </a:spcBef>
              <a:spcAft>
                <a:spcPts val="1200"/>
              </a:spcAft>
              <a:buNone/>
            </a:pPr>
            <a:r>
              <a:rPr lang="en-US" sz="3200" i="1" dirty="0"/>
              <a:t>I don’t know how Jesus could have made it more clear that His final coming will be visible, palpable, and actual!</a:t>
            </a:r>
            <a:endParaRPr lang="en-US" sz="3600" i="1" dirty="0"/>
          </a:p>
        </p:txBody>
      </p:sp>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MOUNT OF OLIVES DISCOURSE</a:t>
            </a:r>
            <a:endParaRPr lang="en-US" sz="3200" dirty="0"/>
          </a:p>
        </p:txBody>
      </p:sp>
    </p:spTree>
    <p:extLst>
      <p:ext uri="{BB962C8B-B14F-4D97-AF65-F5344CB8AC3E}">
        <p14:creationId xmlns:p14="http://schemas.microsoft.com/office/powerpoint/2010/main" val="137028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27B63-CA8F-864E-AEA6-195797F223E5}"/>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TERMINOLOGY</a:t>
            </a:r>
            <a:endParaRPr lang="en-US" sz="3200" dirty="0"/>
          </a:p>
        </p:txBody>
      </p:sp>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58190"/>
            <a:ext cx="8184630" cy="3915326"/>
          </a:xfrm>
        </p:spPr>
        <p:txBody>
          <a:bodyPr anchor="t">
            <a:noAutofit/>
          </a:bodyPr>
          <a:lstStyle/>
          <a:p>
            <a:pPr marL="0" indent="0" algn="ctr">
              <a:buNone/>
            </a:pPr>
            <a:r>
              <a:rPr lang="en-US" sz="4400" dirty="0" err="1"/>
              <a:t>Preterism</a:t>
            </a:r>
            <a:endParaRPr lang="en-US" sz="2800" dirty="0"/>
          </a:p>
          <a:p>
            <a:pPr marL="1031875" indent="-555625">
              <a:lnSpc>
                <a:spcPct val="80000"/>
              </a:lnSpc>
              <a:buNone/>
            </a:pPr>
            <a:r>
              <a:rPr lang="en-US" sz="3600" dirty="0"/>
              <a:t>1.	Partial </a:t>
            </a:r>
            <a:r>
              <a:rPr lang="en-US" sz="3600" dirty="0" err="1"/>
              <a:t>Preterism</a:t>
            </a:r>
            <a:r>
              <a:rPr lang="en-US" sz="3600" dirty="0"/>
              <a:t>. </a:t>
            </a:r>
            <a:r>
              <a:rPr lang="en-US" sz="2800" dirty="0"/>
              <a:t>Most members of the church (Matt. 28:18; Col. 1:13-14).</a:t>
            </a:r>
          </a:p>
          <a:p>
            <a:pPr marL="1031875" indent="-555625">
              <a:lnSpc>
                <a:spcPct val="80000"/>
              </a:lnSpc>
              <a:buNone/>
            </a:pPr>
            <a:r>
              <a:rPr lang="en-US" sz="3600" dirty="0"/>
              <a:t>2.	Full </a:t>
            </a:r>
            <a:r>
              <a:rPr lang="en-US" sz="3600" dirty="0" err="1"/>
              <a:t>Preterism</a:t>
            </a:r>
            <a:r>
              <a:rPr lang="en-US" sz="3600" dirty="0"/>
              <a:t>. </a:t>
            </a:r>
            <a:r>
              <a:rPr lang="en-US" sz="2800" dirty="0"/>
              <a:t>All things are now past. </a:t>
            </a:r>
            <a:endParaRPr lang="en-US" sz="3200" dirty="0"/>
          </a:p>
          <a:p>
            <a:pPr marL="15875" indent="0" algn="ctr">
              <a:lnSpc>
                <a:spcPct val="80000"/>
              </a:lnSpc>
              <a:buNone/>
            </a:pPr>
            <a:r>
              <a:rPr lang="en-US" sz="2800" dirty="0"/>
              <a:t>Some say we know nothing about life after death.</a:t>
            </a:r>
          </a:p>
          <a:p>
            <a:pPr marL="15875" indent="0" algn="ctr">
              <a:lnSpc>
                <a:spcPct val="80000"/>
              </a:lnSpc>
              <a:buNone/>
            </a:pPr>
            <a:r>
              <a:rPr lang="en-US" sz="2800" dirty="0"/>
              <a:t>Others say one goes to heaven or hell upon death, and apply Scriptures to the church or events of AD 70.</a:t>
            </a:r>
          </a:p>
          <a:p>
            <a:pPr marL="15875" indent="0" algn="ctr">
              <a:lnSpc>
                <a:spcPct val="80000"/>
              </a:lnSpc>
              <a:buNone/>
            </a:pPr>
            <a:endParaRPr lang="en-US" sz="2800" dirty="0"/>
          </a:p>
          <a:p>
            <a:pPr marL="15875" indent="0" algn="ctr">
              <a:lnSpc>
                <a:spcPct val="80000"/>
              </a:lnSpc>
              <a:buNone/>
            </a:pPr>
            <a:endParaRPr lang="en-US" sz="3200" dirty="0"/>
          </a:p>
        </p:txBody>
      </p:sp>
    </p:spTree>
    <p:extLst>
      <p:ext uri="{BB962C8B-B14F-4D97-AF65-F5344CB8AC3E}">
        <p14:creationId xmlns:p14="http://schemas.microsoft.com/office/powerpoint/2010/main" val="7917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FOUR FLAWED ASSUMPTIONS</a:t>
            </a:r>
            <a:endParaRPr lang="en-US" sz="3200" dirty="0"/>
          </a:p>
        </p:txBody>
      </p:sp>
      <p:pic>
        <p:nvPicPr>
          <p:cNvPr id="10" name="Graphic 9" descr="Court">
            <a:extLst>
              <a:ext uri="{FF2B5EF4-FFF2-40B4-BE49-F238E27FC236}">
                <a16:creationId xmlns:a16="http://schemas.microsoft.com/office/drawing/2014/main" id="{CF804052-B53F-4749-8E16-E601C01544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269959"/>
            <a:ext cx="4900864" cy="4900864"/>
          </a:xfrm>
          <a:prstGeom prst="rect">
            <a:avLst/>
          </a:prstGeom>
        </p:spPr>
      </p:pic>
      <p:sp>
        <p:nvSpPr>
          <p:cNvPr id="11" name="Content Placeholder 2">
            <a:extLst>
              <a:ext uri="{FF2B5EF4-FFF2-40B4-BE49-F238E27FC236}">
                <a16:creationId xmlns:a16="http://schemas.microsoft.com/office/drawing/2014/main" id="{E22059BB-C98F-304E-921A-CA3134E720D6}"/>
              </a:ext>
            </a:extLst>
          </p:cNvPr>
          <p:cNvSpPr>
            <a:spLocks noGrp="1"/>
          </p:cNvSpPr>
          <p:nvPr>
            <p:ph idx="1"/>
          </p:nvPr>
        </p:nvSpPr>
        <p:spPr>
          <a:xfrm>
            <a:off x="357188" y="2486526"/>
            <a:ext cx="8473990" cy="4371474"/>
          </a:xfrm>
        </p:spPr>
        <p:txBody>
          <a:bodyPr anchor="ctr">
            <a:normAutofit/>
          </a:bodyPr>
          <a:lstStyle/>
          <a:p>
            <a:pPr marL="0" indent="0" algn="ctr">
              <a:spcBef>
                <a:spcPts val="0"/>
              </a:spcBef>
              <a:buNone/>
            </a:pPr>
            <a:r>
              <a:rPr lang="en-US" sz="3600" i="1" dirty="0"/>
              <a:t>To argue that the Mount of Olives Discourse only applies to AD 70 ignores numerous teachings in the discourse about the nature of Christ’s coming. </a:t>
            </a:r>
          </a:p>
        </p:txBody>
      </p:sp>
    </p:spTree>
    <p:extLst>
      <p:ext uri="{BB962C8B-B14F-4D97-AF65-F5344CB8AC3E}">
        <p14:creationId xmlns:p14="http://schemas.microsoft.com/office/powerpoint/2010/main" val="112769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FOUR FLAWED ASSUMPTIONS</a:t>
            </a:r>
            <a:endParaRPr lang="en-US" sz="3200" dirty="0"/>
          </a:p>
        </p:txBody>
      </p:sp>
      <p:pic>
        <p:nvPicPr>
          <p:cNvPr id="10" name="Graphic 9" descr="Court">
            <a:extLst>
              <a:ext uri="{FF2B5EF4-FFF2-40B4-BE49-F238E27FC236}">
                <a16:creationId xmlns:a16="http://schemas.microsoft.com/office/drawing/2014/main" id="{CF804052-B53F-4749-8E16-E601C01544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269959"/>
            <a:ext cx="4900864" cy="4900864"/>
          </a:xfrm>
          <a:prstGeom prst="rect">
            <a:avLst/>
          </a:prstGeom>
        </p:spPr>
      </p:pic>
      <p:sp>
        <p:nvSpPr>
          <p:cNvPr id="11" name="Content Placeholder 2">
            <a:extLst>
              <a:ext uri="{FF2B5EF4-FFF2-40B4-BE49-F238E27FC236}">
                <a16:creationId xmlns:a16="http://schemas.microsoft.com/office/drawing/2014/main" id="{E22059BB-C98F-304E-921A-CA3134E720D6}"/>
              </a:ext>
            </a:extLst>
          </p:cNvPr>
          <p:cNvSpPr>
            <a:spLocks noGrp="1"/>
          </p:cNvSpPr>
          <p:nvPr>
            <p:ph idx="1"/>
          </p:nvPr>
        </p:nvSpPr>
        <p:spPr>
          <a:xfrm>
            <a:off x="357188" y="2486526"/>
            <a:ext cx="8473990" cy="4371474"/>
          </a:xfrm>
        </p:spPr>
        <p:txBody>
          <a:bodyPr anchor="ctr">
            <a:normAutofit/>
          </a:bodyPr>
          <a:lstStyle/>
          <a:p>
            <a:pPr marL="0" indent="0" algn="ctr">
              <a:spcBef>
                <a:spcPts val="0"/>
              </a:spcBef>
              <a:buNone/>
            </a:pPr>
            <a:r>
              <a:rPr lang="en-US" sz="3600" i="1" dirty="0"/>
              <a:t>It fails to address the consistent meaning of the word parousia as it is used throughout the Discourse, the rest of the New Testament, in general usage in the ancient world, and in the earliest writing by Christians after the New Testament.</a:t>
            </a:r>
          </a:p>
        </p:txBody>
      </p:sp>
    </p:spTree>
    <p:extLst>
      <p:ext uri="{BB962C8B-B14F-4D97-AF65-F5344CB8AC3E}">
        <p14:creationId xmlns:p14="http://schemas.microsoft.com/office/powerpoint/2010/main" val="37678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5FB36E6-C799-944C-8628-DF17FA4577BE}"/>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FOUR FLAWED ASSUMPTIONS</a:t>
            </a:r>
            <a:endParaRPr lang="en-US" sz="3200" dirty="0"/>
          </a:p>
        </p:txBody>
      </p:sp>
      <p:pic>
        <p:nvPicPr>
          <p:cNvPr id="10" name="Graphic 9" descr="Court">
            <a:extLst>
              <a:ext uri="{FF2B5EF4-FFF2-40B4-BE49-F238E27FC236}">
                <a16:creationId xmlns:a16="http://schemas.microsoft.com/office/drawing/2014/main" id="{CF804052-B53F-4749-8E16-E601C01544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269959"/>
            <a:ext cx="4900864" cy="4900864"/>
          </a:xfrm>
          <a:prstGeom prst="rect">
            <a:avLst/>
          </a:prstGeom>
        </p:spPr>
      </p:pic>
      <p:sp>
        <p:nvSpPr>
          <p:cNvPr id="11" name="Content Placeholder 2">
            <a:extLst>
              <a:ext uri="{FF2B5EF4-FFF2-40B4-BE49-F238E27FC236}">
                <a16:creationId xmlns:a16="http://schemas.microsoft.com/office/drawing/2014/main" id="{E22059BB-C98F-304E-921A-CA3134E720D6}"/>
              </a:ext>
            </a:extLst>
          </p:cNvPr>
          <p:cNvSpPr>
            <a:spLocks noGrp="1"/>
          </p:cNvSpPr>
          <p:nvPr>
            <p:ph idx="1"/>
          </p:nvPr>
        </p:nvSpPr>
        <p:spPr>
          <a:xfrm>
            <a:off x="357188" y="2486526"/>
            <a:ext cx="8473990" cy="4371474"/>
          </a:xfrm>
        </p:spPr>
        <p:txBody>
          <a:bodyPr anchor="ctr">
            <a:normAutofit/>
          </a:bodyPr>
          <a:lstStyle/>
          <a:p>
            <a:pPr marL="0" indent="0" algn="ctr">
              <a:spcBef>
                <a:spcPts val="0"/>
              </a:spcBef>
              <a:buNone/>
            </a:pPr>
            <a:r>
              <a:rPr lang="en-US" i="1" dirty="0">
                <a:effectLst/>
              </a:rPr>
              <a:t>It must ignore the consistent use of parallel wording throughout the New Testament to Final Judgment and therefore must be rejected.</a:t>
            </a:r>
            <a:endParaRPr lang="en-US" sz="3600" i="1" dirty="0"/>
          </a:p>
        </p:txBody>
      </p:sp>
    </p:spTree>
    <p:extLst>
      <p:ext uri="{BB962C8B-B14F-4D97-AF65-F5344CB8AC3E}">
        <p14:creationId xmlns:p14="http://schemas.microsoft.com/office/powerpoint/2010/main" val="351116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1"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27B63-CA8F-864E-AEA6-195797F223E5}"/>
              </a:ext>
            </a:extLst>
          </p:cNvPr>
          <p:cNvSpPr>
            <a:spLocks noGrp="1"/>
          </p:cNvSpPr>
          <p:nvPr>
            <p:ph type="title"/>
          </p:nvPr>
        </p:nvSpPr>
        <p:spPr>
          <a:xfrm>
            <a:off x="464695" y="461409"/>
            <a:ext cx="8184630" cy="1881264"/>
          </a:xfrm>
          <a:sp3d>
            <a:bevelT prst="relaxedInset"/>
          </a:sp3d>
        </p:spPr>
        <p:txBody>
          <a:bodyPr/>
          <a:lstStyle/>
          <a:p>
            <a:pPr algn="ctr"/>
            <a:r>
              <a:rPr lang="en-US" sz="7200" dirty="0"/>
              <a:t>The AD 70 Doctrine</a:t>
            </a:r>
            <a:br>
              <a:rPr lang="en-US" sz="9600" dirty="0"/>
            </a:br>
            <a:r>
              <a:rPr lang="en-US" sz="3600" dirty="0"/>
              <a:t>TERMINOLOGY</a:t>
            </a:r>
            <a:endParaRPr lang="en-US" sz="3200" dirty="0"/>
          </a:p>
        </p:txBody>
      </p:sp>
      <p:sp>
        <p:nvSpPr>
          <p:cNvPr id="3" name="Content Placeholder 2">
            <a:extLst>
              <a:ext uri="{FF2B5EF4-FFF2-40B4-BE49-F238E27FC236}">
                <a16:creationId xmlns:a16="http://schemas.microsoft.com/office/drawing/2014/main" id="{BE362CC1-2BE4-324F-8089-90C56CC33413}"/>
              </a:ext>
            </a:extLst>
          </p:cNvPr>
          <p:cNvSpPr>
            <a:spLocks noGrp="1"/>
          </p:cNvSpPr>
          <p:nvPr>
            <p:ph idx="1"/>
          </p:nvPr>
        </p:nvSpPr>
        <p:spPr>
          <a:xfrm>
            <a:off x="464695" y="2758190"/>
            <a:ext cx="8184630" cy="3915326"/>
          </a:xfrm>
        </p:spPr>
        <p:txBody>
          <a:bodyPr anchor="ctr">
            <a:noAutofit/>
          </a:bodyPr>
          <a:lstStyle/>
          <a:p>
            <a:pPr marL="15875" indent="-15875" algn="ctr">
              <a:spcAft>
                <a:spcPts val="2400"/>
              </a:spcAft>
              <a:buNone/>
            </a:pPr>
            <a:r>
              <a:rPr lang="en-US" sz="4500" dirty="0"/>
              <a:t>Covenant Eschatology</a:t>
            </a:r>
          </a:p>
          <a:p>
            <a:pPr marL="15875" indent="-15875" algn="ctr">
              <a:spcAft>
                <a:spcPts val="2400"/>
              </a:spcAft>
              <a:buNone/>
            </a:pPr>
            <a:r>
              <a:rPr lang="en-US" sz="4500" dirty="0" err="1"/>
              <a:t>Transmillennialism</a:t>
            </a:r>
            <a:r>
              <a:rPr lang="en-US" sz="4500" dirty="0"/>
              <a:t>™</a:t>
            </a:r>
          </a:p>
          <a:p>
            <a:pPr marL="15875" indent="0" algn="ctr">
              <a:lnSpc>
                <a:spcPct val="80000"/>
              </a:lnSpc>
              <a:buNone/>
            </a:pPr>
            <a:endParaRPr lang="en-US" sz="3200" dirty="0"/>
          </a:p>
        </p:txBody>
      </p:sp>
    </p:spTree>
    <p:extLst>
      <p:ext uri="{BB962C8B-B14F-4D97-AF65-F5344CB8AC3E}">
        <p14:creationId xmlns:p14="http://schemas.microsoft.com/office/powerpoint/2010/main" val="316262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{B8A3C8A7-3D1C-5746-83F7-6F95DB38CECF}tf10001063</Template>
  <TotalTime>3542</TotalTime>
  <Words>4849</Words>
  <Application>Microsoft Macintosh PowerPoint</Application>
  <PresentationFormat>On-screen Show (4:3)</PresentationFormat>
  <Paragraphs>434</Paragraphs>
  <Slides>82</Slides>
  <Notes>82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82</vt:i4>
      </vt:variant>
    </vt:vector>
  </HeadingPairs>
  <TitlesOfParts>
    <vt:vector size="87" baseType="lpstr">
      <vt:lpstr>Arial</vt:lpstr>
      <vt:lpstr>Calibri</vt:lpstr>
      <vt:lpstr>Cambria</vt:lpstr>
      <vt:lpstr>Century Gothic</vt:lpstr>
      <vt:lpstr>Mesh</vt:lpstr>
      <vt:lpstr>The AD 70 Doctrine PART TWO</vt:lpstr>
      <vt:lpstr>The AD 70 Doctrine TERMINOLOGY</vt:lpstr>
      <vt:lpstr>The AD 70 Doctrine TERMINOLOGY</vt:lpstr>
      <vt:lpstr>The AD 70 Doctrine TERMINOLOGY</vt:lpstr>
      <vt:lpstr>The AD 70 Doctrine TERMINOLOGY</vt:lpstr>
      <vt:lpstr>The AD 70 Doctrine TERMINOLOGY</vt:lpstr>
      <vt:lpstr>The AD 70 Doctrine TERMINOLOGY</vt:lpstr>
      <vt:lpstr>The AD 70 Doctrine TERMINOLOGY</vt:lpstr>
      <vt:lpstr>The AD 70 Doctrine TERMINOLOGY</vt:lpstr>
      <vt:lpstr>The AD 70 Doctrine FOUR FLAWED ASSUMPTIONS</vt:lpstr>
      <vt:lpstr>The AD 70 Doctrine FOUR FLAWED ASSUMPTIONS</vt:lpstr>
      <vt:lpstr>The AD 70 Doctrine FOUR FLAWED ASSUMPTIONS</vt:lpstr>
      <vt:lpstr>The AD 70 Doctrine FOUR FLAWED ASSUMPTIONS</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MOUNT OF OLIVES DISCOURSE</vt:lpstr>
      <vt:lpstr>The AD 70 Doctrine FOUR FLAWED ASSUMPTIONS</vt:lpstr>
      <vt:lpstr>The AD 70 Doctrine FOUR FLAWED ASSUMPTIONS</vt:lpstr>
      <vt:lpstr>The AD 70 Doctrine FOUR FLAWED ASSUMPTIONS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Pope</dc:creator>
  <cp:lastModifiedBy>Kyle Pope</cp:lastModifiedBy>
  <cp:revision>152</cp:revision>
  <dcterms:created xsi:type="dcterms:W3CDTF">2020-06-17T05:34:24Z</dcterms:created>
  <dcterms:modified xsi:type="dcterms:W3CDTF">2020-06-29T02:49:46Z</dcterms:modified>
</cp:coreProperties>
</file>