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37"/>
  </p:notesMasterIdLst>
  <p:sldIdLst>
    <p:sldId id="257" r:id="rId2"/>
    <p:sldId id="315" r:id="rId3"/>
    <p:sldId id="268" r:id="rId4"/>
    <p:sldId id="269" r:id="rId5"/>
    <p:sldId id="270" r:id="rId6"/>
    <p:sldId id="312" r:id="rId7"/>
    <p:sldId id="313" r:id="rId8"/>
    <p:sldId id="393" r:id="rId9"/>
    <p:sldId id="396" r:id="rId10"/>
    <p:sldId id="398" r:id="rId11"/>
    <p:sldId id="422" r:id="rId12"/>
    <p:sldId id="423" r:id="rId13"/>
    <p:sldId id="399" r:id="rId14"/>
    <p:sldId id="400" r:id="rId15"/>
    <p:sldId id="401" r:id="rId16"/>
    <p:sldId id="402" r:id="rId17"/>
    <p:sldId id="403" r:id="rId18"/>
    <p:sldId id="425" r:id="rId19"/>
    <p:sldId id="405"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8"/>
    <p:restoredTop sz="94886"/>
  </p:normalViewPr>
  <p:slideViewPr>
    <p:cSldViewPr snapToGrid="0" snapToObjects="1">
      <p:cViewPr varScale="1">
        <p:scale>
          <a:sx n="85" d="100"/>
          <a:sy n="85" d="100"/>
        </p:scale>
        <p:origin x="1040" y="184"/>
      </p:cViewPr>
      <p:guideLst>
        <p:guide orient="horz" pos="2160"/>
        <p:guide pos="2880"/>
      </p:guideLst>
    </p:cSldViewPr>
  </p:slideViewPr>
  <p:outlineViewPr>
    <p:cViewPr>
      <p:scale>
        <a:sx n="55" d="100"/>
        <a:sy n="55"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9DF46-01EE-C344-BCFF-82387DBE9E18}" type="datetimeFigureOut">
              <a:rPr lang="en-US" smtClean="0"/>
              <a:pPr/>
              <a:t>6/28/20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0B57A-DC94-C641-AE4F-AA3ED714BDC4}" type="slidenum">
              <a:rPr lang="en-US" smtClean="0"/>
              <a:pPr/>
              <a:t>‹#›</a:t>
            </a:fld>
            <a:endParaRPr lang="en-US"/>
          </a:p>
        </p:txBody>
      </p:sp>
    </p:spTree>
    <p:extLst>
      <p:ext uri="{BB962C8B-B14F-4D97-AF65-F5344CB8AC3E}">
        <p14:creationId xmlns:p14="http://schemas.microsoft.com/office/powerpoint/2010/main" val="318287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a:t>
            </a:fld>
            <a:endParaRPr lang="en-US" dirty="0"/>
          </a:p>
        </p:txBody>
      </p:sp>
    </p:spTree>
    <p:extLst>
      <p:ext uri="{BB962C8B-B14F-4D97-AF65-F5344CB8AC3E}">
        <p14:creationId xmlns:p14="http://schemas.microsoft.com/office/powerpoint/2010/main" val="239456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10</a:t>
            </a:fld>
            <a:endParaRPr lang="en-US" dirty="0"/>
          </a:p>
        </p:txBody>
      </p:sp>
    </p:spTree>
    <p:extLst>
      <p:ext uri="{BB962C8B-B14F-4D97-AF65-F5344CB8AC3E}">
        <p14:creationId xmlns:p14="http://schemas.microsoft.com/office/powerpoint/2010/main" val="91532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11</a:t>
            </a:fld>
            <a:endParaRPr lang="en-US" dirty="0"/>
          </a:p>
        </p:txBody>
      </p:sp>
    </p:spTree>
    <p:extLst>
      <p:ext uri="{BB962C8B-B14F-4D97-AF65-F5344CB8AC3E}">
        <p14:creationId xmlns:p14="http://schemas.microsoft.com/office/powerpoint/2010/main" val="358834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12</a:t>
            </a:fld>
            <a:endParaRPr lang="en-US" dirty="0"/>
          </a:p>
        </p:txBody>
      </p:sp>
    </p:spTree>
    <p:extLst>
      <p:ext uri="{BB962C8B-B14F-4D97-AF65-F5344CB8AC3E}">
        <p14:creationId xmlns:p14="http://schemas.microsoft.com/office/powerpoint/2010/main" val="323017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13</a:t>
            </a:fld>
            <a:endParaRPr lang="en-US" dirty="0"/>
          </a:p>
        </p:txBody>
      </p:sp>
    </p:spTree>
    <p:extLst>
      <p:ext uri="{BB962C8B-B14F-4D97-AF65-F5344CB8AC3E}">
        <p14:creationId xmlns:p14="http://schemas.microsoft.com/office/powerpoint/2010/main" val="416768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14</a:t>
            </a:fld>
            <a:endParaRPr lang="en-US" dirty="0"/>
          </a:p>
        </p:txBody>
      </p:sp>
    </p:spTree>
    <p:extLst>
      <p:ext uri="{BB962C8B-B14F-4D97-AF65-F5344CB8AC3E}">
        <p14:creationId xmlns:p14="http://schemas.microsoft.com/office/powerpoint/2010/main" val="285403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15</a:t>
            </a:fld>
            <a:endParaRPr lang="en-US" dirty="0"/>
          </a:p>
        </p:txBody>
      </p:sp>
    </p:spTree>
    <p:extLst>
      <p:ext uri="{BB962C8B-B14F-4D97-AF65-F5344CB8AC3E}">
        <p14:creationId xmlns:p14="http://schemas.microsoft.com/office/powerpoint/2010/main" val="3811300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16</a:t>
            </a:fld>
            <a:endParaRPr lang="en-US" dirty="0"/>
          </a:p>
        </p:txBody>
      </p:sp>
    </p:spTree>
    <p:extLst>
      <p:ext uri="{BB962C8B-B14F-4D97-AF65-F5344CB8AC3E}">
        <p14:creationId xmlns:p14="http://schemas.microsoft.com/office/powerpoint/2010/main" val="2050949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17</a:t>
            </a:fld>
            <a:endParaRPr lang="en-US" dirty="0"/>
          </a:p>
        </p:txBody>
      </p:sp>
    </p:spTree>
    <p:extLst>
      <p:ext uri="{BB962C8B-B14F-4D97-AF65-F5344CB8AC3E}">
        <p14:creationId xmlns:p14="http://schemas.microsoft.com/office/powerpoint/2010/main" val="2416239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18</a:t>
            </a:fld>
            <a:endParaRPr lang="en-US" dirty="0"/>
          </a:p>
        </p:txBody>
      </p:sp>
    </p:spTree>
    <p:extLst>
      <p:ext uri="{BB962C8B-B14F-4D97-AF65-F5344CB8AC3E}">
        <p14:creationId xmlns:p14="http://schemas.microsoft.com/office/powerpoint/2010/main" val="782875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19</a:t>
            </a:fld>
            <a:endParaRPr lang="en-US" dirty="0"/>
          </a:p>
        </p:txBody>
      </p:sp>
    </p:spTree>
    <p:extLst>
      <p:ext uri="{BB962C8B-B14F-4D97-AF65-F5344CB8AC3E}">
        <p14:creationId xmlns:p14="http://schemas.microsoft.com/office/powerpoint/2010/main" val="138071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a:t>
            </a:fld>
            <a:endParaRPr lang="en-US"/>
          </a:p>
        </p:txBody>
      </p:sp>
    </p:spTree>
    <p:extLst>
      <p:ext uri="{BB962C8B-B14F-4D97-AF65-F5344CB8AC3E}">
        <p14:creationId xmlns:p14="http://schemas.microsoft.com/office/powerpoint/2010/main" val="3423925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20</a:t>
            </a:fld>
            <a:endParaRPr lang="en-US" dirty="0"/>
          </a:p>
        </p:txBody>
      </p:sp>
    </p:spTree>
    <p:extLst>
      <p:ext uri="{BB962C8B-B14F-4D97-AF65-F5344CB8AC3E}">
        <p14:creationId xmlns:p14="http://schemas.microsoft.com/office/powerpoint/2010/main" val="3648000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21</a:t>
            </a:fld>
            <a:endParaRPr lang="en-US" dirty="0"/>
          </a:p>
        </p:txBody>
      </p:sp>
    </p:spTree>
    <p:extLst>
      <p:ext uri="{BB962C8B-B14F-4D97-AF65-F5344CB8AC3E}">
        <p14:creationId xmlns:p14="http://schemas.microsoft.com/office/powerpoint/2010/main" val="4179966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22</a:t>
            </a:fld>
            <a:endParaRPr lang="en-US" dirty="0"/>
          </a:p>
        </p:txBody>
      </p:sp>
    </p:spTree>
    <p:extLst>
      <p:ext uri="{BB962C8B-B14F-4D97-AF65-F5344CB8AC3E}">
        <p14:creationId xmlns:p14="http://schemas.microsoft.com/office/powerpoint/2010/main" val="3630201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23</a:t>
            </a:fld>
            <a:endParaRPr lang="en-US" dirty="0"/>
          </a:p>
        </p:txBody>
      </p:sp>
    </p:spTree>
    <p:extLst>
      <p:ext uri="{BB962C8B-B14F-4D97-AF65-F5344CB8AC3E}">
        <p14:creationId xmlns:p14="http://schemas.microsoft.com/office/powerpoint/2010/main" val="3908201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24</a:t>
            </a:fld>
            <a:endParaRPr lang="en-US" dirty="0"/>
          </a:p>
        </p:txBody>
      </p:sp>
    </p:spTree>
    <p:extLst>
      <p:ext uri="{BB962C8B-B14F-4D97-AF65-F5344CB8AC3E}">
        <p14:creationId xmlns:p14="http://schemas.microsoft.com/office/powerpoint/2010/main" val="2484931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25</a:t>
            </a:fld>
            <a:endParaRPr lang="en-US" dirty="0"/>
          </a:p>
        </p:txBody>
      </p:sp>
    </p:spTree>
    <p:extLst>
      <p:ext uri="{BB962C8B-B14F-4D97-AF65-F5344CB8AC3E}">
        <p14:creationId xmlns:p14="http://schemas.microsoft.com/office/powerpoint/2010/main" val="1605462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26</a:t>
            </a:fld>
            <a:endParaRPr lang="en-US" dirty="0"/>
          </a:p>
        </p:txBody>
      </p:sp>
    </p:spTree>
    <p:extLst>
      <p:ext uri="{BB962C8B-B14F-4D97-AF65-F5344CB8AC3E}">
        <p14:creationId xmlns:p14="http://schemas.microsoft.com/office/powerpoint/2010/main" val="87636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27</a:t>
            </a:fld>
            <a:endParaRPr lang="en-US" dirty="0"/>
          </a:p>
        </p:txBody>
      </p:sp>
    </p:spTree>
    <p:extLst>
      <p:ext uri="{BB962C8B-B14F-4D97-AF65-F5344CB8AC3E}">
        <p14:creationId xmlns:p14="http://schemas.microsoft.com/office/powerpoint/2010/main" val="3837572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28</a:t>
            </a:fld>
            <a:endParaRPr lang="en-US" dirty="0"/>
          </a:p>
        </p:txBody>
      </p:sp>
    </p:spTree>
    <p:extLst>
      <p:ext uri="{BB962C8B-B14F-4D97-AF65-F5344CB8AC3E}">
        <p14:creationId xmlns:p14="http://schemas.microsoft.com/office/powerpoint/2010/main" val="750151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29</a:t>
            </a:fld>
            <a:endParaRPr lang="en-US" dirty="0"/>
          </a:p>
        </p:txBody>
      </p:sp>
    </p:spTree>
    <p:extLst>
      <p:ext uri="{BB962C8B-B14F-4D97-AF65-F5344CB8AC3E}">
        <p14:creationId xmlns:p14="http://schemas.microsoft.com/office/powerpoint/2010/main" val="218003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3</a:t>
            </a:fld>
            <a:endParaRPr lang="en-US" dirty="0"/>
          </a:p>
        </p:txBody>
      </p:sp>
    </p:spTree>
    <p:extLst>
      <p:ext uri="{BB962C8B-B14F-4D97-AF65-F5344CB8AC3E}">
        <p14:creationId xmlns:p14="http://schemas.microsoft.com/office/powerpoint/2010/main" val="2925127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30</a:t>
            </a:fld>
            <a:endParaRPr lang="en-US" dirty="0"/>
          </a:p>
        </p:txBody>
      </p:sp>
    </p:spTree>
    <p:extLst>
      <p:ext uri="{BB962C8B-B14F-4D97-AF65-F5344CB8AC3E}">
        <p14:creationId xmlns:p14="http://schemas.microsoft.com/office/powerpoint/2010/main" val="2980052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31</a:t>
            </a:fld>
            <a:endParaRPr lang="en-US" dirty="0"/>
          </a:p>
        </p:txBody>
      </p:sp>
    </p:spTree>
    <p:extLst>
      <p:ext uri="{BB962C8B-B14F-4D97-AF65-F5344CB8AC3E}">
        <p14:creationId xmlns:p14="http://schemas.microsoft.com/office/powerpoint/2010/main" val="524060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32</a:t>
            </a:fld>
            <a:endParaRPr lang="en-US" dirty="0"/>
          </a:p>
        </p:txBody>
      </p:sp>
    </p:spTree>
    <p:extLst>
      <p:ext uri="{BB962C8B-B14F-4D97-AF65-F5344CB8AC3E}">
        <p14:creationId xmlns:p14="http://schemas.microsoft.com/office/powerpoint/2010/main" val="3202647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33</a:t>
            </a:fld>
            <a:endParaRPr lang="en-US" dirty="0"/>
          </a:p>
        </p:txBody>
      </p:sp>
    </p:spTree>
    <p:extLst>
      <p:ext uri="{BB962C8B-B14F-4D97-AF65-F5344CB8AC3E}">
        <p14:creationId xmlns:p14="http://schemas.microsoft.com/office/powerpoint/2010/main" val="488328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34</a:t>
            </a:fld>
            <a:endParaRPr lang="en-US" dirty="0"/>
          </a:p>
        </p:txBody>
      </p:sp>
    </p:spTree>
    <p:extLst>
      <p:ext uri="{BB962C8B-B14F-4D97-AF65-F5344CB8AC3E}">
        <p14:creationId xmlns:p14="http://schemas.microsoft.com/office/powerpoint/2010/main" val="4225017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35</a:t>
            </a:fld>
            <a:endParaRPr lang="en-US" dirty="0"/>
          </a:p>
        </p:txBody>
      </p:sp>
    </p:spTree>
    <p:extLst>
      <p:ext uri="{BB962C8B-B14F-4D97-AF65-F5344CB8AC3E}">
        <p14:creationId xmlns:p14="http://schemas.microsoft.com/office/powerpoint/2010/main" val="215899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4</a:t>
            </a:fld>
            <a:endParaRPr lang="en-US" dirty="0"/>
          </a:p>
        </p:txBody>
      </p:sp>
    </p:spTree>
    <p:extLst>
      <p:ext uri="{BB962C8B-B14F-4D97-AF65-F5344CB8AC3E}">
        <p14:creationId xmlns:p14="http://schemas.microsoft.com/office/powerpoint/2010/main" val="325430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5</a:t>
            </a:fld>
            <a:endParaRPr lang="en-US" dirty="0"/>
          </a:p>
        </p:txBody>
      </p:sp>
    </p:spTree>
    <p:extLst>
      <p:ext uri="{BB962C8B-B14F-4D97-AF65-F5344CB8AC3E}">
        <p14:creationId xmlns:p14="http://schemas.microsoft.com/office/powerpoint/2010/main" val="288774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6</a:t>
            </a:fld>
            <a:endParaRPr lang="en-US" dirty="0"/>
          </a:p>
        </p:txBody>
      </p:sp>
    </p:spTree>
    <p:extLst>
      <p:ext uri="{BB962C8B-B14F-4D97-AF65-F5344CB8AC3E}">
        <p14:creationId xmlns:p14="http://schemas.microsoft.com/office/powerpoint/2010/main" val="410715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7</a:t>
            </a:fld>
            <a:endParaRPr lang="en-US" dirty="0"/>
          </a:p>
        </p:txBody>
      </p:sp>
    </p:spTree>
    <p:extLst>
      <p:ext uri="{BB962C8B-B14F-4D97-AF65-F5344CB8AC3E}">
        <p14:creationId xmlns:p14="http://schemas.microsoft.com/office/powerpoint/2010/main" val="250964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8</a:t>
            </a:fld>
            <a:endParaRPr lang="en-US" dirty="0"/>
          </a:p>
        </p:txBody>
      </p:sp>
    </p:spTree>
    <p:extLst>
      <p:ext uri="{BB962C8B-B14F-4D97-AF65-F5344CB8AC3E}">
        <p14:creationId xmlns:p14="http://schemas.microsoft.com/office/powerpoint/2010/main" val="212538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9</a:t>
            </a:fld>
            <a:endParaRPr lang="en-US" dirty="0"/>
          </a:p>
        </p:txBody>
      </p:sp>
    </p:spTree>
    <p:extLst>
      <p:ext uri="{BB962C8B-B14F-4D97-AF65-F5344CB8AC3E}">
        <p14:creationId xmlns:p14="http://schemas.microsoft.com/office/powerpoint/2010/main" val="320595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a:prstGeom prst="rect">
            <a:avLst/>
          </a:prstGeo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97017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a:prstGeom prst="rect">
            <a:avLst/>
          </a:prstGeo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917678" y="6181344"/>
            <a:ext cx="533727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69956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a:prstGeom prst="rect">
            <a:avLst/>
          </a:prstGeo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83817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084942" y="596018"/>
            <a:ext cx="6974115" cy="3044079"/>
          </a:xfrm>
          <a:prstGeom prst="rect">
            <a:avLst/>
          </a:prstGeo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07590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a:prstGeom prst="rect">
            <a:avLst/>
          </a:prstGeo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32202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084942" y="596018"/>
            <a:ext cx="6974115" cy="2844369"/>
          </a:xfrm>
          <a:prstGeom prst="rect">
            <a:avLst/>
          </a:prstGeo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866331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a:prstGeom prst="rect">
            <a:avLst/>
          </a:prstGeo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61007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68646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413128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64695" y="2758189"/>
            <a:ext cx="8184630" cy="37025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pic>
        <p:nvPicPr>
          <p:cNvPr id="7" name="Picture 6">
            <a:extLst>
              <a:ext uri="{FF2B5EF4-FFF2-40B4-BE49-F238E27FC236}">
                <a16:creationId xmlns:a16="http://schemas.microsoft.com/office/drawing/2014/main" id="{E2E1A405-0A04-1846-9B02-3466AF3926C2}"/>
              </a:ext>
            </a:extLst>
          </p:cNvPr>
          <p:cNvPicPr>
            <a:picLocks noChangeAspect="1"/>
          </p:cNvPicPr>
          <p:nvPr userDrawn="1"/>
        </p:nvPicPr>
        <p:blipFill rotWithShape="1">
          <a:blip r:embed="rId2"/>
          <a:srcRect t="1485" b="19897"/>
          <a:stretch/>
        </p:blipFill>
        <p:spPr>
          <a:xfrm>
            <a:off x="0" y="0"/>
            <a:ext cx="9144000" cy="2598821"/>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F50404DC-835D-5C42-BD1D-DF3C098B5009}"/>
              </a:ext>
            </a:extLst>
          </p:cNvPr>
          <p:cNvSpPr txBox="1"/>
          <p:nvPr userDrawn="1"/>
        </p:nvSpPr>
        <p:spPr>
          <a:xfrm>
            <a:off x="137409" y="-589295"/>
            <a:ext cx="9144000" cy="3785652"/>
          </a:xfrm>
          <a:prstGeom prst="rect">
            <a:avLst/>
          </a:prstGeom>
          <a:noFill/>
        </p:spPr>
        <p:txBody>
          <a:bodyPr wrap="square" rtlCol="0">
            <a:spAutoFit/>
          </a:bodyPr>
          <a:lstStyle/>
          <a:p>
            <a:pPr algn="ctr"/>
            <a:r>
              <a:rPr lang="en-US" sz="24000">
                <a:solidFill>
                  <a:schemeClr val="tx1">
                    <a:lumMod val="75000"/>
                    <a:alpha val="32000"/>
                  </a:schemeClr>
                </a:solidFill>
                <a:latin typeface="Cambria" panose="02040503050406030204" pitchFamily="18" charset="0"/>
              </a:rPr>
              <a:t>AD70</a:t>
            </a:r>
          </a:p>
        </p:txBody>
      </p:sp>
    </p:spTree>
    <p:extLst>
      <p:ext uri="{BB962C8B-B14F-4D97-AF65-F5344CB8AC3E}">
        <p14:creationId xmlns:p14="http://schemas.microsoft.com/office/powerpoint/2010/main" val="101738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a:prstGeom prst="rect">
            <a:avLst/>
          </a:prstGeo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41633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7" y="6178260"/>
            <a:ext cx="562413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13209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8" name="Footer Placeholder 7"/>
          <p:cNvSpPr>
            <a:spLocks noGrp="1"/>
          </p:cNvSpPr>
          <p:nvPr>
            <p:ph type="ftr" sz="quarter" idx="11"/>
          </p:nvPr>
        </p:nvSpPr>
        <p:spPr>
          <a:xfrm>
            <a:off x="818347" y="6178260"/>
            <a:ext cx="562413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8414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4" name="Footer Placeholder 3"/>
          <p:cNvSpPr>
            <a:spLocks noGrp="1"/>
          </p:cNvSpPr>
          <p:nvPr>
            <p:ph type="ftr" sz="quarter" idx="11"/>
          </p:nvPr>
        </p:nvSpPr>
        <p:spPr>
          <a:xfrm>
            <a:off x="818347" y="6178260"/>
            <a:ext cx="5624137"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09386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3" name="Footer Placeholder 2"/>
          <p:cNvSpPr>
            <a:spLocks noGrp="1"/>
          </p:cNvSpPr>
          <p:nvPr>
            <p:ph type="ftr" sz="quarter" idx="11"/>
          </p:nvPr>
        </p:nvSpPr>
        <p:spPr>
          <a:xfrm>
            <a:off x="818347" y="6178260"/>
            <a:ext cx="562413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86925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a:prstGeom prst="rect">
            <a:avLst/>
          </a:prstGeo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7" y="6178260"/>
            <a:ext cx="562413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3244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8" y="6181344"/>
            <a:ext cx="3705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24262" y="6181344"/>
            <a:ext cx="305186" cy="329250"/>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69790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23000">
              <a:schemeClr val="bg1">
                <a:lumMod val="65000"/>
                <a:lumOff val="35000"/>
              </a:schemeClr>
            </a:gs>
            <a:gs pos="55000">
              <a:schemeClr val="accent1">
                <a:lumMod val="75000"/>
              </a:schemeClr>
            </a:gs>
            <a:gs pos="81000">
              <a:schemeClr val="bg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7C6D0-44DD-704E-92B9-B1EF51E084BC}"/>
              </a:ext>
            </a:extLst>
          </p:cNvPr>
          <p:cNvPicPr>
            <a:picLocks noChangeAspect="1"/>
          </p:cNvPicPr>
          <p:nvPr userDrawn="1"/>
        </p:nvPicPr>
        <p:blipFill rotWithShape="1">
          <a:blip r:embed="rId19"/>
          <a:srcRect t="1485" b="19897"/>
          <a:stretch/>
        </p:blipFill>
        <p:spPr>
          <a:xfrm>
            <a:off x="0" y="0"/>
            <a:ext cx="9144000" cy="2598821"/>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BCC3C786-B958-1949-90F1-2BD4A88692C4}"/>
              </a:ext>
            </a:extLst>
          </p:cNvPr>
          <p:cNvSpPr txBox="1"/>
          <p:nvPr userDrawn="1"/>
        </p:nvSpPr>
        <p:spPr>
          <a:xfrm>
            <a:off x="-14991" y="-741695"/>
            <a:ext cx="9144000" cy="3785652"/>
          </a:xfrm>
          <a:prstGeom prst="rect">
            <a:avLst/>
          </a:prstGeom>
          <a:noFill/>
        </p:spPr>
        <p:txBody>
          <a:bodyPr wrap="square" rtlCol="0">
            <a:spAutoFit/>
          </a:bodyPr>
          <a:lstStyle/>
          <a:p>
            <a:pPr algn="ctr"/>
            <a:r>
              <a:rPr lang="en-US" sz="24000">
                <a:solidFill>
                  <a:schemeClr val="tx1">
                    <a:lumMod val="75000"/>
                    <a:alpha val="32000"/>
                  </a:schemeClr>
                </a:solidFill>
                <a:latin typeface="Cambria" panose="02040503050406030204" pitchFamily="18" charset="0"/>
              </a:rPr>
              <a:t>AD70</a:t>
            </a:r>
          </a:p>
        </p:txBody>
      </p:sp>
      <p:sp>
        <p:nvSpPr>
          <p:cNvPr id="2" name="Title Placeholder 1"/>
          <p:cNvSpPr>
            <a:spLocks noGrp="1"/>
          </p:cNvSpPr>
          <p:nvPr>
            <p:ph type="title"/>
          </p:nvPr>
        </p:nvSpPr>
        <p:spPr>
          <a:xfrm>
            <a:off x="464695" y="397241"/>
            <a:ext cx="8184630" cy="1881264"/>
          </a:xfrm>
          <a:prstGeom prst="rect">
            <a:avLst/>
          </a:prstGeom>
          <a:ln>
            <a:noFill/>
          </a:ln>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64695" y="2758189"/>
            <a:ext cx="8184630" cy="370257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49637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6000" b="1" kern="1200" cap="none" baseline="0">
          <a:ln w="3175" cmpd="sng">
            <a:noFill/>
          </a:ln>
          <a:solidFill>
            <a:schemeClr val="tx1"/>
          </a:solidFill>
          <a:effectLst>
            <a:glow rad="38100">
              <a:schemeClr val="bg1">
                <a:lumMod val="65000"/>
                <a:lumOff val="35000"/>
                <a:alpha val="40000"/>
              </a:schemeClr>
            </a:glow>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7200" dirty="0"/>
            </a:br>
            <a:r>
              <a:rPr lang="en-US" sz="3200" dirty="0"/>
              <a:t>PART THREE</a:t>
            </a:r>
            <a:endParaRPr lang="en-US" sz="18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89"/>
            <a:ext cx="8184630" cy="3972395"/>
          </a:xfrm>
        </p:spPr>
        <p:txBody>
          <a:bodyPr anchor="t">
            <a:normAutofit lnSpcReduction="10000"/>
          </a:bodyPr>
          <a:lstStyle/>
          <a:p>
            <a:pPr marL="0" indent="0" algn="ctr">
              <a:buNone/>
            </a:pPr>
            <a:r>
              <a:rPr lang="en-US" sz="3600" dirty="0"/>
              <a:t>In July Olsen Park will host a debate</a:t>
            </a:r>
          </a:p>
          <a:p>
            <a:pPr marL="0" indent="0" algn="ctr">
              <a:buNone/>
            </a:pPr>
            <a:r>
              <a:rPr lang="en-US" sz="4400" dirty="0"/>
              <a:t>Holger Neubauer &amp; Bruce Reeves</a:t>
            </a:r>
          </a:p>
          <a:p>
            <a:pPr marL="0" indent="0" algn="ctr">
              <a:buNone/>
            </a:pPr>
            <a:r>
              <a:rPr lang="en-US" i="1" dirty="0"/>
              <a:t>“Will Jesus Really Come Again?”</a:t>
            </a:r>
          </a:p>
          <a:p>
            <a:pPr marL="0" indent="0" algn="ctr">
              <a:buNone/>
            </a:pPr>
            <a:r>
              <a:rPr lang="en-US" sz="3600" dirty="0"/>
              <a:t>Before this the elders have asked me to do some lessons to familiarize us with this this unusual doctrine </a:t>
            </a:r>
          </a:p>
        </p:txBody>
      </p:sp>
    </p:spTree>
    <p:extLst>
      <p:ext uri="{BB962C8B-B14F-4D97-AF65-F5344CB8AC3E}">
        <p14:creationId xmlns:p14="http://schemas.microsoft.com/office/powerpoint/2010/main" val="269895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0"/>
              </a:spcAft>
              <a:buNone/>
            </a:pPr>
            <a:r>
              <a:rPr lang="en-US" sz="3200" i="1" dirty="0"/>
              <a:t>When Did the Gospel Go into Asia Minor?</a:t>
            </a:r>
          </a:p>
          <a:p>
            <a:pPr marL="0" indent="0" algn="ctr">
              <a:lnSpc>
                <a:spcPct val="90000"/>
              </a:lnSpc>
              <a:spcBef>
                <a:spcPts val="0"/>
              </a:spcBef>
              <a:buNone/>
            </a:pPr>
            <a:r>
              <a:rPr lang="en-US" sz="2800" dirty="0"/>
              <a:t>• Paul (Acts 18:19, AD 51; 19:10, AD 54-56)</a:t>
            </a:r>
          </a:p>
          <a:p>
            <a:pPr marL="0" indent="0" algn="ctr">
              <a:lnSpc>
                <a:spcPct val="90000"/>
              </a:lnSpc>
              <a:spcBef>
                <a:spcPts val="0"/>
              </a:spcBef>
              <a:spcAft>
                <a:spcPts val="0"/>
              </a:spcAft>
              <a:buNone/>
            </a:pPr>
            <a:r>
              <a:rPr lang="en-US" sz="3200" i="1" dirty="0"/>
              <a:t>When Was John in Asia Minor?</a:t>
            </a:r>
          </a:p>
          <a:p>
            <a:pPr marL="0" indent="0" algn="ctr">
              <a:lnSpc>
                <a:spcPct val="90000"/>
              </a:lnSpc>
              <a:spcBef>
                <a:spcPts val="0"/>
              </a:spcBef>
              <a:buNone/>
            </a:pPr>
            <a:r>
              <a:rPr lang="en-US" sz="2800" dirty="0"/>
              <a:t>• The apostles first stayed in Jerusalem (Acts 8:1; 15:2; 14:4, AD 50). </a:t>
            </a:r>
          </a:p>
          <a:p>
            <a:pPr marL="0" indent="0" algn="ctr">
              <a:lnSpc>
                <a:spcPct val="90000"/>
              </a:lnSpc>
              <a:spcBef>
                <a:spcPts val="0"/>
              </a:spcBef>
              <a:spcAft>
                <a:spcPts val="0"/>
              </a:spcAft>
              <a:buNone/>
            </a:pPr>
            <a:r>
              <a:rPr lang="en-US" sz="3200" i="1" dirty="0"/>
              <a:t>Persecution: Asia Minor and Patmos?</a:t>
            </a:r>
          </a:p>
          <a:p>
            <a:pPr marL="0" indent="0" algn="ctr">
              <a:lnSpc>
                <a:spcPct val="90000"/>
              </a:lnSpc>
              <a:spcBef>
                <a:spcPts val="0"/>
              </a:spcBef>
              <a:spcAft>
                <a:spcPts val="1200"/>
              </a:spcAft>
              <a:buNone/>
            </a:pPr>
            <a:r>
              <a:rPr lang="en-US" sz="2800" dirty="0"/>
              <a:t>• Jewish (local); Roman (local, 64-68; empire, 89-96) </a:t>
            </a:r>
            <a:endParaRPr lang="en-US" sz="24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13616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1200"/>
              </a:spcAft>
              <a:buNone/>
            </a:pPr>
            <a:r>
              <a:rPr lang="en-US" sz="3200" dirty="0"/>
              <a:t>Church in Smyrna (Rev. 2:8-11)</a:t>
            </a:r>
          </a:p>
          <a:p>
            <a:pPr marL="0" indent="0" algn="ctr">
              <a:lnSpc>
                <a:spcPct val="90000"/>
              </a:lnSpc>
              <a:spcBef>
                <a:spcPts val="0"/>
              </a:spcBef>
              <a:buNone/>
            </a:pPr>
            <a:r>
              <a:rPr lang="en-US" sz="2800" dirty="0"/>
              <a:t>• Polycarp, bishop of Smyrna (AD 69-155)—“For he boasts of you in all those churches which alone then knew the Lord; but we [of Smyrna] had not yet known Him” (</a:t>
            </a:r>
            <a:r>
              <a:rPr lang="en-US" sz="2800" i="1" dirty="0"/>
              <a:t>To the Philippians </a:t>
            </a:r>
            <a:r>
              <a:rPr lang="en-US" sz="2800" dirty="0"/>
              <a:t>11.3).</a:t>
            </a:r>
          </a:p>
          <a:p>
            <a:pPr marL="0" indent="0" algn="ctr">
              <a:lnSpc>
                <a:spcPct val="90000"/>
              </a:lnSpc>
              <a:spcBef>
                <a:spcPts val="0"/>
              </a:spcBef>
              <a:buNone/>
            </a:pPr>
            <a:r>
              <a:rPr lang="en-US" sz="2800" dirty="0"/>
              <a:t>• Paul’s letter to Philippi (Phil. 1:16; 60-62 or 66/67 [56-58])</a:t>
            </a:r>
            <a:endParaRPr lang="en-US" sz="24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7462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1200"/>
              </a:spcAft>
              <a:buNone/>
            </a:pPr>
            <a:r>
              <a:rPr lang="en-US" sz="3200" dirty="0"/>
              <a:t>Church in Laodicea (Rev. 3:14-22)</a:t>
            </a:r>
          </a:p>
          <a:p>
            <a:pPr marL="0" indent="0" algn="ctr">
              <a:lnSpc>
                <a:spcPct val="90000"/>
              </a:lnSpc>
              <a:spcBef>
                <a:spcPts val="0"/>
              </a:spcBef>
              <a:buNone/>
            </a:pPr>
            <a:r>
              <a:rPr lang="en-US" sz="2800" dirty="0"/>
              <a:t>• During the reign of Nero, in 60 or 61 an earthquake virtually destroyed Laodicea, but they recovered without the aid of Rome (Tacitus, </a:t>
            </a:r>
            <a:r>
              <a:rPr lang="en-US" sz="2800" i="1" dirty="0"/>
              <a:t>Annals</a:t>
            </a:r>
            <a:r>
              <a:rPr lang="en-US" sz="2800" dirty="0"/>
              <a:t> 14.27).</a:t>
            </a:r>
          </a:p>
          <a:p>
            <a:pPr marL="0" indent="0" algn="ctr">
              <a:lnSpc>
                <a:spcPct val="90000"/>
              </a:lnSpc>
              <a:spcBef>
                <a:spcPts val="0"/>
              </a:spcBef>
              <a:buNone/>
            </a:pPr>
            <a:r>
              <a:rPr lang="en-US" sz="2800" dirty="0"/>
              <a:t>• “You say, ‘I am rich, have become wealthy, and have need of nothing’—and do not know that you are wretched, miserable, poor, blind, and naked” (3:17).</a:t>
            </a:r>
            <a:endParaRPr lang="en-US" sz="24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380048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0"/>
              </a:spcAft>
              <a:buNone/>
            </a:pPr>
            <a:r>
              <a:rPr lang="en-US" sz="3600" dirty="0"/>
              <a:t>Temple, Sodom, Egypt (11:1-8)</a:t>
            </a:r>
          </a:p>
          <a:p>
            <a:pPr marL="0" indent="0" algn="ctr">
              <a:lnSpc>
                <a:spcPct val="90000"/>
              </a:lnSpc>
              <a:spcBef>
                <a:spcPts val="0"/>
              </a:spcBef>
              <a:spcAft>
                <a:spcPts val="0"/>
              </a:spcAft>
              <a:buNone/>
            </a:pPr>
            <a:r>
              <a:rPr lang="en-US" sz="2600" dirty="0"/>
              <a:t>• Physical temple? (cf. heaven, 11:19; 14:17; 15:5; 16:17—church, 3:12; 1 Pet. 2:5; 1 Cor. 3:16-17)</a:t>
            </a:r>
          </a:p>
          <a:p>
            <a:pPr marL="0" indent="0" algn="ctr">
              <a:lnSpc>
                <a:spcPct val="90000"/>
              </a:lnSpc>
              <a:spcBef>
                <a:spcPts val="0"/>
              </a:spcBef>
              <a:spcAft>
                <a:spcPts val="1200"/>
              </a:spcAft>
              <a:buNone/>
            </a:pPr>
            <a:r>
              <a:rPr lang="en-US" sz="2600" dirty="0"/>
              <a:t>• Where the Lord was crucified (11:8 = Sodom, Egypt—not Babylon)—trampled underfoot, two witnesses (Law &amp; Prophets?)—AD 70? Jesus’s death? Persecution of church?</a:t>
            </a:r>
          </a:p>
          <a:p>
            <a:pPr marL="0" indent="0" algn="ctr">
              <a:lnSpc>
                <a:spcPct val="90000"/>
              </a:lnSpc>
              <a:spcBef>
                <a:spcPts val="0"/>
              </a:spcBef>
              <a:spcAft>
                <a:spcPts val="0"/>
              </a:spcAft>
              <a:buNone/>
            </a:pPr>
            <a:r>
              <a:rPr lang="en-US" sz="3600" dirty="0"/>
              <a:t>Doesn’t Prove Pre-AD 70</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45670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0"/>
              </a:spcAft>
              <a:buNone/>
            </a:pPr>
            <a:r>
              <a:rPr lang="en-US" sz="3600" dirty="0"/>
              <a:t>Babylon the Great (17:1-9)</a:t>
            </a:r>
          </a:p>
          <a:p>
            <a:pPr marL="0" indent="0" algn="ctr">
              <a:lnSpc>
                <a:spcPct val="90000"/>
              </a:lnSpc>
              <a:spcBef>
                <a:spcPts val="0"/>
              </a:spcBef>
              <a:spcAft>
                <a:spcPts val="0"/>
              </a:spcAft>
              <a:buNone/>
            </a:pPr>
            <a:r>
              <a:rPr lang="en-US" sz="2600" dirty="0"/>
              <a:t>• </a:t>
            </a:r>
            <a:r>
              <a:rPr lang="en-US" sz="2800" i="1" dirty="0"/>
              <a:t>Antonomasia</a:t>
            </a:r>
            <a:r>
              <a:rPr lang="en-US" sz="2800" dirty="0"/>
              <a:t>, “name change,” Elijah, Mal. 4:5; Matt. 11:13-14; Jezebel, Rev. 2:20)</a:t>
            </a:r>
          </a:p>
          <a:p>
            <a:pPr marL="0" indent="0" algn="ctr">
              <a:lnSpc>
                <a:spcPct val="90000"/>
              </a:lnSpc>
              <a:spcBef>
                <a:spcPts val="0"/>
              </a:spcBef>
              <a:spcAft>
                <a:spcPts val="0"/>
              </a:spcAft>
              <a:buNone/>
            </a:pPr>
            <a:r>
              <a:rPr lang="en-US" sz="2800" dirty="0"/>
              <a:t>• Babylon (14:8—not “Mount Zion,” 14:1)</a:t>
            </a:r>
          </a:p>
          <a:p>
            <a:pPr marL="0" indent="0" algn="ctr">
              <a:lnSpc>
                <a:spcPct val="90000"/>
              </a:lnSpc>
              <a:spcBef>
                <a:spcPts val="0"/>
              </a:spcBef>
              <a:spcAft>
                <a:spcPts val="1200"/>
              </a:spcAft>
              <a:buNone/>
            </a:pPr>
            <a:r>
              <a:rPr lang="en-US" sz="2800" dirty="0"/>
              <a:t>• In OT Jerusalem becomes corrupted by harlotry (Ezek. 23:27)—Babylon “great harlot who corrupted the earth with her fornication” (Rev. 19:2).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285963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0"/>
              </a:spcAft>
              <a:buNone/>
            </a:pPr>
            <a:r>
              <a:rPr lang="en-US" sz="3600" dirty="0"/>
              <a:t>Babylon the Great (17:1-9)</a:t>
            </a:r>
          </a:p>
          <a:p>
            <a:pPr marL="0" indent="0" algn="ctr">
              <a:lnSpc>
                <a:spcPct val="90000"/>
              </a:lnSpc>
              <a:spcBef>
                <a:spcPts val="0"/>
              </a:spcBef>
              <a:spcAft>
                <a:spcPts val="0"/>
              </a:spcAft>
              <a:buNone/>
            </a:pPr>
            <a:r>
              <a:rPr lang="en-US" sz="2600" dirty="0"/>
              <a:t>• </a:t>
            </a:r>
            <a:r>
              <a:rPr lang="en-US" sz="2800" dirty="0"/>
              <a:t>“Seven-hilled city” (17:9)—Jerusalem? (Mount Zion—Isa. 24:23; 30:19; 31:9; 32:20; 37:22; 52:1; 62:1; 64:10; Jer. 26:18; Lam. 1:17; Joel 2:32; 3:16-17; Amos 1:2; Micah 3:12; 4:2)—Josephus, </a:t>
            </a:r>
            <a:r>
              <a:rPr lang="en-US" sz="2800" i="1" dirty="0"/>
              <a:t>Wars </a:t>
            </a:r>
            <a:r>
              <a:rPr lang="en-US" sz="2800" dirty="0"/>
              <a:t>5.4.1, two hills—Preterist lists count same hills twice—Only source that clearly describes Jerusalem this way is </a:t>
            </a:r>
            <a:r>
              <a:rPr lang="en-US" sz="2800" i="1" dirty="0" err="1"/>
              <a:t>Pirke</a:t>
            </a:r>
            <a:r>
              <a:rPr lang="en-US" sz="2800" i="1" dirty="0"/>
              <a:t> De-Rabbi Eliezer</a:t>
            </a:r>
            <a:r>
              <a:rPr lang="en-US" sz="2800" dirty="0"/>
              <a:t>, AD 830.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20122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0"/>
              </a:spcAft>
              <a:buNone/>
            </a:pPr>
            <a:r>
              <a:rPr lang="en-US" sz="3600" dirty="0"/>
              <a:t>Babylon the Great (17:1-9)</a:t>
            </a:r>
          </a:p>
          <a:p>
            <a:pPr marL="0" indent="0" algn="ctr">
              <a:lnSpc>
                <a:spcPct val="90000"/>
              </a:lnSpc>
              <a:spcBef>
                <a:spcPts val="0"/>
              </a:spcBef>
              <a:spcAft>
                <a:spcPts val="0"/>
              </a:spcAft>
              <a:buNone/>
            </a:pPr>
            <a:r>
              <a:rPr lang="en-US" sz="3200" dirty="0"/>
              <a:t>• “Seven-hilled city”—Name for Rome since 575 BC, Plutarch, </a:t>
            </a:r>
            <a:r>
              <a:rPr lang="en-US" sz="3200" i="1" dirty="0"/>
              <a:t>Roman Questions </a:t>
            </a:r>
            <a:r>
              <a:rPr lang="en-US" sz="3200" dirty="0"/>
              <a:t>69; Virgil, </a:t>
            </a:r>
            <a:r>
              <a:rPr lang="en-US" sz="3200" i="1" dirty="0"/>
              <a:t>Aeneid</a:t>
            </a:r>
            <a:r>
              <a:rPr lang="en-US" sz="3200" dirty="0"/>
              <a:t> 6.782-783; </a:t>
            </a:r>
            <a:r>
              <a:rPr lang="en-US" sz="3200" i="1" dirty="0"/>
              <a:t>Georgics</a:t>
            </a:r>
            <a:r>
              <a:rPr lang="en-US" sz="3200" dirty="0"/>
              <a:t> 2.535; Martial, </a:t>
            </a:r>
            <a:r>
              <a:rPr lang="en-US" sz="3200" i="1" dirty="0"/>
              <a:t>Epigrams </a:t>
            </a:r>
            <a:r>
              <a:rPr lang="en-US" sz="3200" dirty="0"/>
              <a:t>4.64.11-12; Cicero, </a:t>
            </a:r>
            <a:r>
              <a:rPr lang="en-US" sz="3200" i="1" dirty="0"/>
              <a:t>To Atticus </a:t>
            </a:r>
            <a:r>
              <a:rPr lang="en-US" sz="3200" dirty="0"/>
              <a:t>6.5.2; Horace, </a:t>
            </a:r>
            <a:r>
              <a:rPr lang="en-US" sz="3200" i="1" dirty="0"/>
              <a:t>Carmen </a:t>
            </a:r>
            <a:r>
              <a:rPr lang="en-US" sz="3200" i="1" dirty="0" err="1"/>
              <a:t>Saeculare</a:t>
            </a:r>
            <a:r>
              <a:rPr lang="en-US" sz="3200" dirty="0"/>
              <a:t> 7).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420586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pic>
        <p:nvPicPr>
          <p:cNvPr id="2" name="Picture 1">
            <a:extLst>
              <a:ext uri="{FF2B5EF4-FFF2-40B4-BE49-F238E27FC236}">
                <a16:creationId xmlns:a16="http://schemas.microsoft.com/office/drawing/2014/main" id="{3BD512D7-ACD2-734A-A876-1DB2986D9A42}"/>
              </a:ext>
            </a:extLst>
          </p:cNvPr>
          <p:cNvPicPr>
            <a:picLocks noChangeAspect="1"/>
          </p:cNvPicPr>
          <p:nvPr/>
        </p:nvPicPr>
        <p:blipFill rotWithShape="1">
          <a:blip r:embed="rId3">
            <a:clrChange>
              <a:clrFrom>
                <a:srgbClr val="FCFCFC"/>
              </a:clrFrom>
              <a:clrTo>
                <a:srgbClr val="FCFCFC">
                  <a:alpha val="0"/>
                </a:srgbClr>
              </a:clrTo>
            </a:clrChange>
          </a:blip>
          <a:srcRect r="49277"/>
          <a:stretch/>
        </p:blipFill>
        <p:spPr>
          <a:xfrm>
            <a:off x="1014413" y="2775284"/>
            <a:ext cx="3557588" cy="3447288"/>
          </a:xfrm>
          <a:prstGeom prst="rect">
            <a:avLst/>
          </a:prstGeom>
          <a:effectLst>
            <a:softEdge rad="101600"/>
          </a:effectLst>
        </p:spPr>
      </p:pic>
      <p:pic>
        <p:nvPicPr>
          <p:cNvPr id="4" name="Picture 3">
            <a:extLst>
              <a:ext uri="{FF2B5EF4-FFF2-40B4-BE49-F238E27FC236}">
                <a16:creationId xmlns:a16="http://schemas.microsoft.com/office/drawing/2014/main" id="{DB1F9D85-8D79-7340-875C-022F88796566}"/>
              </a:ext>
            </a:extLst>
          </p:cNvPr>
          <p:cNvPicPr>
            <a:picLocks noChangeAspect="1"/>
          </p:cNvPicPr>
          <p:nvPr/>
        </p:nvPicPr>
        <p:blipFill rotWithShape="1">
          <a:blip r:embed="rId3">
            <a:clrChange>
              <a:clrFrom>
                <a:srgbClr val="FCFCFC"/>
              </a:clrFrom>
              <a:clrTo>
                <a:srgbClr val="FCFCFC">
                  <a:alpha val="0"/>
                </a:srgbClr>
              </a:clrTo>
            </a:clrChange>
          </a:blip>
          <a:srcRect l="50723"/>
          <a:stretch/>
        </p:blipFill>
        <p:spPr>
          <a:xfrm>
            <a:off x="4572000" y="2775284"/>
            <a:ext cx="3456132" cy="3447288"/>
          </a:xfrm>
          <a:prstGeom prst="rect">
            <a:avLst/>
          </a:prstGeom>
          <a:effectLst>
            <a:softEdge rad="101600"/>
          </a:effectLst>
        </p:spPr>
      </p:pic>
      <p:sp>
        <p:nvSpPr>
          <p:cNvPr id="3" name="TextBox 2">
            <a:extLst>
              <a:ext uri="{FF2B5EF4-FFF2-40B4-BE49-F238E27FC236}">
                <a16:creationId xmlns:a16="http://schemas.microsoft.com/office/drawing/2014/main" id="{014559B0-88DD-1E4B-8529-2BD6AE0B76F7}"/>
              </a:ext>
            </a:extLst>
          </p:cNvPr>
          <p:cNvSpPr txBox="1"/>
          <p:nvPr/>
        </p:nvSpPr>
        <p:spPr>
          <a:xfrm>
            <a:off x="614855" y="6222572"/>
            <a:ext cx="8034470" cy="430887"/>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Roman </a:t>
            </a:r>
            <a:r>
              <a:rPr lang="en-US" sz="2200" b="1" dirty="0" err="1">
                <a:latin typeface="Calibri" panose="020F0502020204030204" pitchFamily="34" charset="0"/>
                <a:cs typeface="Calibri" panose="020F0502020204030204" pitchFamily="34" charset="0"/>
              </a:rPr>
              <a:t>Sesterius</a:t>
            </a:r>
            <a:r>
              <a:rPr lang="en-US" sz="2200" b="1" dirty="0">
                <a:latin typeface="Calibri" panose="020F0502020204030204" pitchFamily="34" charset="0"/>
                <a:cs typeface="Calibri" panose="020F0502020204030204" pitchFamily="34" charset="0"/>
              </a:rPr>
              <a:t>, minted AD 71 with Roma seated on seven hills</a:t>
            </a:r>
          </a:p>
        </p:txBody>
      </p:sp>
    </p:spTree>
    <p:extLst>
      <p:ext uri="{BB962C8B-B14F-4D97-AF65-F5344CB8AC3E}">
        <p14:creationId xmlns:p14="http://schemas.microsoft.com/office/powerpoint/2010/main" val="246518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0"/>
              </a:spcAft>
              <a:buNone/>
            </a:pPr>
            <a:r>
              <a:rPr lang="en-US" sz="3600" dirty="0"/>
              <a:t>Babylon the Great (17:1-9)</a:t>
            </a:r>
          </a:p>
          <a:p>
            <a:pPr marL="0" indent="0" algn="ctr">
              <a:lnSpc>
                <a:spcPct val="90000"/>
              </a:lnSpc>
              <a:spcBef>
                <a:spcPts val="0"/>
              </a:spcBef>
              <a:spcAft>
                <a:spcPts val="0"/>
              </a:spcAft>
              <a:buNone/>
            </a:pPr>
            <a:r>
              <a:rPr lang="en-US" sz="3200" dirty="0"/>
              <a:t>• </a:t>
            </a:r>
            <a:r>
              <a:rPr lang="en-US" sz="2800" dirty="0"/>
              <a:t>Many early Jewish and Christian sources refer to Rome as Babylon (cf. </a:t>
            </a:r>
            <a:r>
              <a:rPr lang="en-US" sz="2800" i="1" dirty="0"/>
              <a:t>Second Baruch </a:t>
            </a:r>
            <a:r>
              <a:rPr lang="en-US" sz="2800" dirty="0"/>
              <a:t>67.7; </a:t>
            </a:r>
            <a:r>
              <a:rPr lang="en-US" sz="2800" i="1" dirty="0"/>
              <a:t>Fourth Ezra </a:t>
            </a:r>
            <a:r>
              <a:rPr lang="en-US" sz="2800" dirty="0"/>
              <a:t>3:1, 31; 15:46, 48; 31:28; Tertullian, </a:t>
            </a:r>
            <a:r>
              <a:rPr lang="en-US" sz="2800" i="1" dirty="0"/>
              <a:t>An Answer to the Jews</a:t>
            </a:r>
            <a:r>
              <a:rPr lang="en-US" sz="2800" dirty="0"/>
              <a:t> 9; cf. </a:t>
            </a:r>
            <a:r>
              <a:rPr lang="en-US" sz="2800" i="1" dirty="0"/>
              <a:t>Against </a:t>
            </a:r>
            <a:r>
              <a:rPr lang="en-US" sz="2800" i="1" dirty="0" err="1"/>
              <a:t>Marcion</a:t>
            </a:r>
            <a:r>
              <a:rPr lang="en-US" sz="2800" i="1" dirty="0"/>
              <a:t> </a:t>
            </a:r>
            <a:r>
              <a:rPr lang="en-US" sz="2800" dirty="0"/>
              <a:t>3.13; </a:t>
            </a:r>
            <a:r>
              <a:rPr lang="en-US" sz="2800" i="1" dirty="0" err="1"/>
              <a:t>Scorpiace</a:t>
            </a:r>
            <a:r>
              <a:rPr lang="en-US" sz="2800" dirty="0"/>
              <a:t> 12; Victorinus, Comments on 7:8; cf. on 17:9; Eusebius, </a:t>
            </a:r>
            <a:r>
              <a:rPr lang="en-US" sz="2800" i="1" dirty="0"/>
              <a:t>Ecclesiastical History </a:t>
            </a:r>
            <a:r>
              <a:rPr lang="en-US" sz="2800" dirty="0"/>
              <a:t>2.15.2, on 1 Pet. 5:13</a:t>
            </a:r>
            <a:r>
              <a:rPr lang="en-US" sz="2800" i="1" dirty="0"/>
              <a:t>).</a:t>
            </a:r>
            <a:endParaRPr lang="en-US" sz="3200" i="1"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149338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Irenaeus </a:t>
            </a:r>
            <a:r>
              <a:rPr lang="en-US" sz="3200" dirty="0"/>
              <a:t>(ca. 125-202)</a:t>
            </a:r>
            <a:endParaRPr lang="en-US" dirty="0"/>
          </a:p>
          <a:p>
            <a:pPr marL="0" indent="0" algn="ctr">
              <a:lnSpc>
                <a:spcPct val="90000"/>
              </a:lnSpc>
              <a:spcBef>
                <a:spcPts val="0"/>
              </a:spcBef>
              <a:spcAft>
                <a:spcPts val="1200"/>
              </a:spcAft>
              <a:buNone/>
            </a:pPr>
            <a:r>
              <a:rPr lang="en-US" sz="3200" dirty="0"/>
              <a:t>Claimed John wrote, “almost in our day, towards the end of Domitian’s reign” (</a:t>
            </a:r>
            <a:r>
              <a:rPr lang="en-US" sz="3200" i="1" dirty="0"/>
              <a:t>Against Heresies</a:t>
            </a:r>
            <a:r>
              <a:rPr lang="en-US" sz="3200" dirty="0"/>
              <a:t>, 5.30.3)—Domitian 81-96 (began 89).</a:t>
            </a:r>
          </a:p>
          <a:p>
            <a:pPr marL="0" indent="0" algn="ctr">
              <a:lnSpc>
                <a:spcPct val="90000"/>
              </a:lnSpc>
              <a:spcBef>
                <a:spcPts val="0"/>
              </a:spcBef>
              <a:spcAft>
                <a:spcPts val="1200"/>
              </a:spcAft>
              <a:buNone/>
            </a:pPr>
            <a:r>
              <a:rPr lang="en-US" sz="2800" dirty="0"/>
              <a:t>• Born in Smyrna, knew those who knew John (ibid. 3.3.4, </a:t>
            </a:r>
            <a:r>
              <a:rPr lang="en-US" sz="2800" dirty="0" err="1"/>
              <a:t>cf</a:t>
            </a:r>
            <a:r>
              <a:rPr lang="en-US" sz="2800" dirty="0"/>
              <a:t> Eusebius, </a:t>
            </a:r>
            <a:r>
              <a:rPr lang="en-US" sz="2800" i="1" dirty="0"/>
              <a:t>Ecclesiastical History </a:t>
            </a:r>
            <a:r>
              <a:rPr lang="en-US" sz="2800" dirty="0"/>
              <a:t>5.20.5ff).</a:t>
            </a:r>
          </a:p>
          <a:p>
            <a:pPr marL="0" indent="0" algn="ctr">
              <a:lnSpc>
                <a:spcPct val="90000"/>
              </a:lnSpc>
              <a:spcBef>
                <a:spcPts val="0"/>
              </a:spcBef>
              <a:spcAft>
                <a:spcPts val="1200"/>
              </a:spcAft>
              <a:buNone/>
            </a:pPr>
            <a:r>
              <a:rPr lang="en-US" sz="2800" dirty="0"/>
              <a:t>• Claimed John lived until reign of Trajan (AD 98-117, </a:t>
            </a:r>
            <a:r>
              <a:rPr lang="en-US" sz="2800" i="1" dirty="0"/>
              <a:t>Against Heresies, </a:t>
            </a:r>
            <a:r>
              <a:rPr lang="en-US" sz="2800" dirty="0"/>
              <a:t>2.22.5; 3.3.4).</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34571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5"/>
            <a:ext cx="8184630" cy="653716"/>
          </a:xfrm>
        </p:spPr>
        <p:txBody>
          <a:bodyPr anchor="t">
            <a:normAutofit/>
          </a:bodyPr>
          <a:lstStyle/>
          <a:p>
            <a:pPr marL="0" indent="0" algn="ctr">
              <a:lnSpc>
                <a:spcPct val="90000"/>
              </a:lnSpc>
              <a:spcBef>
                <a:spcPts val="0"/>
              </a:spcBef>
              <a:spcAft>
                <a:spcPts val="0"/>
              </a:spcAft>
              <a:buNone/>
            </a:pPr>
            <a:r>
              <a:rPr lang="en-US" sz="3800" i="1" dirty="0"/>
              <a:t>What Does It Teach?</a:t>
            </a:r>
          </a:p>
        </p:txBody>
      </p:sp>
      <p:sp>
        <p:nvSpPr>
          <p:cNvPr id="4" name="Content Placeholder 2">
            <a:extLst>
              <a:ext uri="{FF2B5EF4-FFF2-40B4-BE49-F238E27FC236}">
                <a16:creationId xmlns:a16="http://schemas.microsoft.com/office/drawing/2014/main" id="{D6E1DDFE-E5EC-684D-9095-ADF7BE9448C4}"/>
              </a:ext>
            </a:extLst>
          </p:cNvPr>
          <p:cNvSpPr txBox="1">
            <a:spLocks/>
          </p:cNvSpPr>
          <p:nvPr/>
        </p:nvSpPr>
        <p:spPr>
          <a:xfrm>
            <a:off x="464695" y="3429000"/>
            <a:ext cx="8184630" cy="3429000"/>
          </a:xfrm>
          <a:prstGeom prst="rect">
            <a:avLst/>
          </a:prstGeom>
        </p:spPr>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3100" dirty="0"/>
              <a:t>The Destruction of the Temple in AD 70 Fulfilled All End Times Prophecies.</a:t>
            </a:r>
          </a:p>
          <a:p>
            <a:pPr marL="0" indent="0" algn="ctr">
              <a:buNone/>
            </a:pPr>
            <a:r>
              <a:rPr lang="en-US" sz="3100" dirty="0"/>
              <a:t>Realized Eschatology</a:t>
            </a:r>
          </a:p>
          <a:p>
            <a:pPr marL="0" indent="0" algn="ctr">
              <a:buNone/>
            </a:pPr>
            <a:r>
              <a:rPr lang="en-US" sz="3100" dirty="0"/>
              <a:t>Full-</a:t>
            </a:r>
            <a:r>
              <a:rPr lang="en-US" sz="3100" dirty="0" err="1"/>
              <a:t>Preterism</a:t>
            </a:r>
            <a:endParaRPr lang="en-US" sz="3100" dirty="0"/>
          </a:p>
          <a:p>
            <a:pPr marL="0" indent="0" algn="ctr">
              <a:buNone/>
            </a:pPr>
            <a:r>
              <a:rPr lang="en-US" sz="3100" dirty="0"/>
              <a:t>Jesus Will Not Literally Come Again</a:t>
            </a:r>
          </a:p>
          <a:p>
            <a:pPr marL="0" indent="0" algn="ctr">
              <a:buNone/>
            </a:pPr>
            <a:r>
              <a:rPr lang="en-US" sz="3100" dirty="0"/>
              <a:t>There Will Be No Final Judgment Day</a:t>
            </a:r>
          </a:p>
          <a:p>
            <a:pPr marL="0" indent="0" algn="ctr">
              <a:buNone/>
            </a:pPr>
            <a:r>
              <a:rPr lang="en-US" sz="3100" dirty="0"/>
              <a:t>No Destruction of the Universe</a:t>
            </a:r>
          </a:p>
        </p:txBody>
      </p:sp>
      <p:sp>
        <p:nvSpPr>
          <p:cNvPr id="10" name="Title 1">
            <a:extLst>
              <a:ext uri="{FF2B5EF4-FFF2-40B4-BE49-F238E27FC236}">
                <a16:creationId xmlns:a16="http://schemas.microsoft.com/office/drawing/2014/main" id="{C0B35216-6B8E-764C-9E9A-FFBFE11D9586}"/>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SUMMARIZED</a:t>
            </a:r>
            <a:endParaRPr lang="en-US" sz="3200" dirty="0"/>
          </a:p>
        </p:txBody>
      </p:sp>
    </p:spTree>
    <p:extLst>
      <p:ext uri="{BB962C8B-B14F-4D97-AF65-F5344CB8AC3E}">
        <p14:creationId xmlns:p14="http://schemas.microsoft.com/office/powerpoint/2010/main" val="29068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Irenaeus </a:t>
            </a:r>
            <a:r>
              <a:rPr lang="en-US" sz="3200" dirty="0"/>
              <a:t>(ca. 125-202)</a:t>
            </a:r>
            <a:endParaRPr lang="en-US" dirty="0"/>
          </a:p>
          <a:p>
            <a:pPr marL="0" indent="0" algn="ctr">
              <a:lnSpc>
                <a:spcPct val="90000"/>
              </a:lnSpc>
              <a:spcBef>
                <a:spcPts val="0"/>
              </a:spcBef>
              <a:spcAft>
                <a:spcPts val="1200"/>
              </a:spcAft>
              <a:buNone/>
            </a:pPr>
            <a:r>
              <a:rPr lang="en-US" sz="3200" dirty="0"/>
              <a:t>Early date advocates question accuracy</a:t>
            </a:r>
          </a:p>
          <a:p>
            <a:pPr marL="0" indent="0" algn="ctr">
              <a:lnSpc>
                <a:spcPct val="90000"/>
              </a:lnSpc>
              <a:spcBef>
                <a:spcPts val="0"/>
              </a:spcBef>
              <a:spcAft>
                <a:spcPts val="1200"/>
              </a:spcAft>
              <a:buNone/>
            </a:pPr>
            <a:r>
              <a:rPr lang="en-US" sz="2800" dirty="0"/>
              <a:t>• Ancient copies (ibid. 5.30.1)—subjective objection.</a:t>
            </a:r>
          </a:p>
          <a:p>
            <a:pPr marL="0" indent="0" algn="ctr">
              <a:lnSpc>
                <a:spcPct val="90000"/>
              </a:lnSpc>
              <a:spcBef>
                <a:spcPts val="0"/>
              </a:spcBef>
              <a:spcAft>
                <a:spcPts val="1200"/>
              </a:spcAft>
              <a:buNone/>
            </a:pPr>
            <a:r>
              <a:rPr lang="en-US" sz="2800" dirty="0"/>
              <a:t>• Believed in apostolic succession—does not affect issue of dating.</a:t>
            </a:r>
          </a:p>
          <a:p>
            <a:pPr marL="0" indent="0" algn="ctr">
              <a:lnSpc>
                <a:spcPct val="90000"/>
              </a:lnSpc>
              <a:spcBef>
                <a:spcPts val="0"/>
              </a:spcBef>
              <a:spcAft>
                <a:spcPts val="1200"/>
              </a:spcAft>
              <a:buNone/>
            </a:pPr>
            <a:r>
              <a:rPr lang="en-US" sz="2800" dirty="0"/>
              <a:t>• Age of Jesus (ibid. 2:22:5; cf. John 8:57)—answer to Gnostic arguments on </a:t>
            </a:r>
            <a:r>
              <a:rPr lang="en-US" sz="2800" dirty="0" err="1"/>
              <a:t>aeons</a:t>
            </a:r>
            <a:r>
              <a:rPr lang="en-US" sz="2800" dirty="0"/>
              <a:t>—Birth during reign of Augustus (ibid. 3.21.3).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210139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Clement of Alexandria </a:t>
            </a:r>
            <a:r>
              <a:rPr lang="en-US" sz="3200" dirty="0"/>
              <a:t>(d. 215)</a:t>
            </a:r>
            <a:endParaRPr lang="en-US" dirty="0"/>
          </a:p>
          <a:p>
            <a:pPr marL="0" indent="0" algn="ctr">
              <a:lnSpc>
                <a:spcPct val="90000"/>
              </a:lnSpc>
              <a:spcBef>
                <a:spcPts val="0"/>
              </a:spcBef>
              <a:spcAft>
                <a:spcPts val="1200"/>
              </a:spcAft>
              <a:buNone/>
            </a:pPr>
            <a:r>
              <a:rPr lang="en-US" sz="3200" dirty="0"/>
              <a:t>“On the tyrant’s death, he returned to Ephesus from the isle of Patmos” (</a:t>
            </a:r>
            <a:r>
              <a:rPr lang="en-US" sz="3200" i="1" dirty="0"/>
              <a:t>On the Salvation of the Rich Man </a:t>
            </a:r>
            <a:r>
              <a:rPr lang="en-US" sz="3200" dirty="0"/>
              <a:t>42).</a:t>
            </a:r>
          </a:p>
          <a:p>
            <a:pPr marL="0" indent="0" algn="ctr">
              <a:lnSpc>
                <a:spcPct val="90000"/>
              </a:lnSpc>
              <a:spcBef>
                <a:spcPts val="0"/>
              </a:spcBef>
              <a:spcAft>
                <a:spcPts val="1200"/>
              </a:spcAft>
              <a:buNone/>
            </a:pPr>
            <a:r>
              <a:rPr lang="en-US" sz="3200" dirty="0"/>
              <a:t>• Doesn’t identify the “tyrant.”</a:t>
            </a:r>
          </a:p>
          <a:p>
            <a:pPr marL="0" indent="0" algn="ctr">
              <a:lnSpc>
                <a:spcPct val="90000"/>
              </a:lnSpc>
              <a:spcBef>
                <a:spcPts val="0"/>
              </a:spcBef>
              <a:spcAft>
                <a:spcPts val="1200"/>
              </a:spcAft>
              <a:buNone/>
            </a:pPr>
            <a:r>
              <a:rPr lang="en-US" sz="3200" dirty="0"/>
              <a:t>• Exile not evangelism.</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300027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Tertullian </a:t>
            </a:r>
            <a:r>
              <a:rPr lang="en-US" sz="3200" dirty="0"/>
              <a:t>(160-220)</a:t>
            </a:r>
            <a:endParaRPr lang="en-US" dirty="0"/>
          </a:p>
          <a:p>
            <a:pPr marL="0" indent="0" algn="ctr">
              <a:lnSpc>
                <a:spcPct val="90000"/>
              </a:lnSpc>
              <a:spcBef>
                <a:spcPts val="0"/>
              </a:spcBef>
              <a:spcAft>
                <a:spcPts val="1200"/>
              </a:spcAft>
              <a:buNone/>
            </a:pPr>
            <a:r>
              <a:rPr lang="en-US" sz="3200" dirty="0"/>
              <a:t>Domitian “a man of Nero’s type in cruelty” (</a:t>
            </a:r>
            <a:r>
              <a:rPr lang="en-US" sz="3200" i="1" dirty="0"/>
              <a:t>Apology</a:t>
            </a:r>
            <a:r>
              <a:rPr lang="en-US" sz="3200" dirty="0"/>
              <a:t> 5).</a:t>
            </a:r>
          </a:p>
          <a:p>
            <a:pPr marL="0" indent="0" algn="ctr">
              <a:lnSpc>
                <a:spcPct val="90000"/>
              </a:lnSpc>
              <a:spcBef>
                <a:spcPts val="0"/>
              </a:spcBef>
              <a:spcAft>
                <a:spcPts val="1200"/>
              </a:spcAft>
              <a:buNone/>
            </a:pPr>
            <a:r>
              <a:rPr lang="en-US" sz="3200" dirty="0"/>
              <a:t>“John was first plunged, unhurt, into boiling oil, and thence remitted to his island-exile” (</a:t>
            </a:r>
            <a:r>
              <a:rPr lang="en-US" sz="3200" i="1" dirty="0"/>
              <a:t>Prescription against Heretics </a:t>
            </a:r>
            <a:r>
              <a:rPr lang="en-US" sz="3200" dirty="0"/>
              <a:t>36).</a:t>
            </a:r>
          </a:p>
          <a:p>
            <a:pPr marL="0" indent="0" algn="ctr">
              <a:lnSpc>
                <a:spcPct val="90000"/>
              </a:lnSpc>
              <a:spcBef>
                <a:spcPts val="0"/>
              </a:spcBef>
              <a:spcAft>
                <a:spcPts val="1200"/>
              </a:spcAft>
              <a:buNone/>
            </a:pPr>
            <a:r>
              <a:rPr lang="en-US" sz="3200" dirty="0"/>
              <a:t>• Exile not evangelism.</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40625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Eusebius of Caesarea </a:t>
            </a:r>
            <a:r>
              <a:rPr lang="en-US" sz="3200" dirty="0"/>
              <a:t>(ca. 260-341)</a:t>
            </a:r>
            <a:endParaRPr lang="en-US" dirty="0"/>
          </a:p>
          <a:p>
            <a:pPr marL="0" indent="0" algn="ctr">
              <a:lnSpc>
                <a:spcPct val="90000"/>
              </a:lnSpc>
              <a:spcBef>
                <a:spcPts val="0"/>
              </a:spcBef>
              <a:spcAft>
                <a:spcPts val="1200"/>
              </a:spcAft>
              <a:buNone/>
            </a:pPr>
            <a:r>
              <a:rPr lang="en-US" sz="3200" dirty="0"/>
              <a:t>“Was still living in Asia, and governing the churches of that region, having returned after the death of Domitian from his exile on the island” (</a:t>
            </a:r>
            <a:r>
              <a:rPr lang="en-US" sz="3200" i="1" dirty="0"/>
              <a:t>Ecclesiastical History </a:t>
            </a:r>
            <a:r>
              <a:rPr lang="en-US" sz="3200" dirty="0"/>
              <a:t>3.23.1).</a:t>
            </a:r>
          </a:p>
          <a:p>
            <a:pPr marL="0" indent="0" algn="ctr">
              <a:lnSpc>
                <a:spcPct val="90000"/>
              </a:lnSpc>
              <a:spcBef>
                <a:spcPts val="0"/>
              </a:spcBef>
              <a:spcAft>
                <a:spcPts val="1200"/>
              </a:spcAft>
              <a:buNone/>
            </a:pPr>
            <a:r>
              <a:rPr lang="en-US" sz="3200" dirty="0"/>
              <a:t>Cites Irenaeus and Clement in support (ibid. 3.18.2-7) quotes Irenaeus (ibid. 3.23.3)</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124384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Eusebius of Caesarea </a:t>
            </a:r>
            <a:r>
              <a:rPr lang="en-US" sz="3200" dirty="0"/>
              <a:t>(ca. 260-341)</a:t>
            </a:r>
            <a:endParaRPr lang="en-US" dirty="0"/>
          </a:p>
          <a:p>
            <a:pPr marL="0" indent="0" algn="ctr">
              <a:lnSpc>
                <a:spcPct val="90000"/>
              </a:lnSpc>
              <a:spcBef>
                <a:spcPts val="0"/>
              </a:spcBef>
              <a:spcAft>
                <a:spcPts val="1200"/>
              </a:spcAft>
              <a:buNone/>
            </a:pPr>
            <a:r>
              <a:rPr lang="en-US" sz="3200" dirty="0"/>
              <a:t>“But after Domitian had reigned fifteen years, and Nerva had succeeded to the empire, the Roman Senate, according to the writers that record the history of those days, voted that Domitian’s honors should be cancelled, and that those who had been . .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346185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Eusebius of Caesarea </a:t>
            </a:r>
            <a:r>
              <a:rPr lang="en-US" sz="3200" dirty="0"/>
              <a:t>(ca. 260-341)</a:t>
            </a:r>
            <a:endParaRPr lang="en-US" dirty="0"/>
          </a:p>
          <a:p>
            <a:pPr marL="0" indent="0" algn="ctr">
              <a:lnSpc>
                <a:spcPct val="90000"/>
              </a:lnSpc>
              <a:spcBef>
                <a:spcPts val="0"/>
              </a:spcBef>
              <a:spcAft>
                <a:spcPts val="1200"/>
              </a:spcAft>
              <a:buNone/>
            </a:pPr>
            <a:r>
              <a:rPr lang="en-US" sz="3200" dirty="0"/>
              <a:t>“. . . unjustly banished should return to their homes and have their property restored to them. It was at this time that the apostle John returned from his banishment in the island and took up his abode at Ephesus, according to an ancient Christian tradition” (Ibid., 3.20.10-11).</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41648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Eusebius of Caesarea </a:t>
            </a:r>
            <a:r>
              <a:rPr lang="en-US" sz="3200" dirty="0"/>
              <a:t>(ca. 260-341)</a:t>
            </a:r>
            <a:endParaRPr lang="en-US" dirty="0"/>
          </a:p>
          <a:p>
            <a:pPr marL="0" indent="0" algn="ctr">
              <a:lnSpc>
                <a:spcPct val="90000"/>
              </a:lnSpc>
              <a:spcBef>
                <a:spcPts val="0"/>
              </a:spcBef>
              <a:spcAft>
                <a:spcPts val="1200"/>
              </a:spcAft>
              <a:buNone/>
            </a:pPr>
            <a:r>
              <a:rPr lang="en-US" sz="3200" dirty="0"/>
              <a:t>• Historian, advisor, and biographer of emperor Constantine, putting him in a unique position to have archival access.</a:t>
            </a:r>
          </a:p>
          <a:p>
            <a:pPr marL="0" indent="0" algn="ctr">
              <a:lnSpc>
                <a:spcPct val="90000"/>
              </a:lnSpc>
              <a:spcBef>
                <a:spcPts val="0"/>
              </a:spcBef>
              <a:spcAft>
                <a:spcPts val="1200"/>
              </a:spcAft>
              <a:buNone/>
            </a:pPr>
            <a:r>
              <a:rPr lang="en-US" sz="3200" dirty="0"/>
              <a:t>• Speaks of this as an “ancient tradition.”</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623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Victorinus of </a:t>
            </a:r>
            <a:r>
              <a:rPr lang="en-US" dirty="0" err="1"/>
              <a:t>Pettau</a:t>
            </a:r>
            <a:r>
              <a:rPr lang="en-US" dirty="0"/>
              <a:t> </a:t>
            </a:r>
            <a:r>
              <a:rPr lang="en-US" sz="3200" dirty="0"/>
              <a:t>(d. 303)</a:t>
            </a:r>
            <a:endParaRPr lang="en-US" dirty="0"/>
          </a:p>
          <a:p>
            <a:pPr marL="0" indent="0" algn="ctr">
              <a:lnSpc>
                <a:spcPct val="90000"/>
              </a:lnSpc>
              <a:spcBef>
                <a:spcPts val="0"/>
              </a:spcBef>
              <a:spcAft>
                <a:spcPts val="1200"/>
              </a:spcAft>
              <a:buNone/>
            </a:pPr>
            <a:r>
              <a:rPr lang="en-US" sz="3200" dirty="0"/>
              <a:t>“. . . When John said these things he was in the island of Patmos, condemned to the labor of the mines by Caesar Domitian. There, therefore, he saw the Apocalypse; and when grown old, he thought that he should at length receive his quittance by suffering. .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415853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Victorinus of </a:t>
            </a:r>
            <a:r>
              <a:rPr lang="en-US" dirty="0" err="1"/>
              <a:t>Pettau</a:t>
            </a:r>
            <a:r>
              <a:rPr lang="en-US" dirty="0"/>
              <a:t> </a:t>
            </a:r>
            <a:r>
              <a:rPr lang="en-US" sz="3200" dirty="0"/>
              <a:t>(d. 303)</a:t>
            </a:r>
            <a:endParaRPr lang="en-US" dirty="0"/>
          </a:p>
          <a:p>
            <a:pPr marL="0" indent="0" algn="ctr">
              <a:lnSpc>
                <a:spcPct val="90000"/>
              </a:lnSpc>
              <a:spcBef>
                <a:spcPts val="0"/>
              </a:spcBef>
              <a:spcAft>
                <a:spcPts val="1200"/>
              </a:spcAft>
              <a:buNone/>
            </a:pPr>
            <a:r>
              <a:rPr lang="en-US" sz="3200" dirty="0"/>
              <a:t>“. . . Domitian being killed, all his judgments were discharged. And John being dismissed from the mines, thus subsequently delivered the same Apocalypse, which he had received from God (</a:t>
            </a:r>
            <a:r>
              <a:rPr lang="en-US" sz="3200" i="1" dirty="0"/>
              <a:t>Commentary on Revelation </a:t>
            </a:r>
            <a:r>
              <a:rPr lang="en-US" sz="3200" dirty="0"/>
              <a:t>10.11).</a:t>
            </a:r>
          </a:p>
          <a:p>
            <a:pPr marL="0" indent="0" algn="ctr">
              <a:lnSpc>
                <a:spcPct val="90000"/>
              </a:lnSpc>
              <a:spcBef>
                <a:spcPts val="0"/>
              </a:spcBef>
              <a:spcAft>
                <a:spcPts val="1200"/>
              </a:spcAft>
              <a:buNone/>
            </a:pPr>
            <a:r>
              <a:rPr lang="en-US" sz="3200" dirty="0"/>
              <a:t>• One of the earliest extant commentaries</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239103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Jerome </a:t>
            </a:r>
            <a:r>
              <a:rPr lang="en-US" sz="3200" dirty="0"/>
              <a:t>(340-420)</a:t>
            </a:r>
            <a:endParaRPr lang="en-US" dirty="0"/>
          </a:p>
          <a:p>
            <a:pPr marL="0" indent="0" algn="ctr">
              <a:lnSpc>
                <a:spcPct val="90000"/>
              </a:lnSpc>
              <a:spcBef>
                <a:spcPts val="0"/>
              </a:spcBef>
              <a:spcAft>
                <a:spcPts val="1200"/>
              </a:spcAft>
              <a:buNone/>
            </a:pPr>
            <a:r>
              <a:rPr lang="en-US" sz="3200" dirty="0"/>
              <a:t>“. . . In the fourteenth year then after Nero, Domitian having raised a second persecution he was banished to the island of Patmos, and wrote the Apocalypse . . .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10967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ourt">
            <a:extLst>
              <a:ext uri="{FF2B5EF4-FFF2-40B4-BE49-F238E27FC236}">
                <a16:creationId xmlns:a16="http://schemas.microsoft.com/office/drawing/2014/main" id="{B39A69E7-01DC-CF44-A035-DA9C4A797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79"/>
            <a:ext cx="8184630" cy="4275221"/>
          </a:xfrm>
        </p:spPr>
        <p:txBody>
          <a:bodyPr anchor="ctr">
            <a:normAutofit/>
          </a:bodyPr>
          <a:lstStyle/>
          <a:p>
            <a:pPr marL="0" indent="0" algn="ctr">
              <a:lnSpc>
                <a:spcPct val="90000"/>
              </a:lnSpc>
              <a:spcBef>
                <a:spcPts val="0"/>
              </a:spcBef>
              <a:buNone/>
            </a:pPr>
            <a:r>
              <a:rPr lang="en-US" sz="3600" dirty="0"/>
              <a:t>1. Narrow interpretations of ALL time statements</a:t>
            </a:r>
          </a:p>
          <a:p>
            <a:pPr marL="0" indent="0" algn="ctr">
              <a:lnSpc>
                <a:spcPct val="90000"/>
              </a:lnSpc>
              <a:spcBef>
                <a:spcPts val="0"/>
              </a:spcBef>
              <a:buNone/>
            </a:pPr>
            <a:r>
              <a:rPr lang="en-US" sz="3600" dirty="0"/>
              <a:t>2. Figurative interpretations of ALL apocalyptic language </a:t>
            </a:r>
          </a:p>
          <a:p>
            <a:pPr marL="0" indent="0" algn="ctr">
              <a:lnSpc>
                <a:spcPct val="90000"/>
              </a:lnSpc>
              <a:spcBef>
                <a:spcPts val="0"/>
              </a:spcBef>
              <a:buNone/>
            </a:pPr>
            <a:r>
              <a:rPr lang="en-US" sz="3600" dirty="0"/>
              <a:t>3. Mount of Olives discourse is ONLY about the destruction of Jerusalem</a:t>
            </a:r>
          </a:p>
          <a:p>
            <a:pPr marL="0" indent="0" algn="ctr">
              <a:lnSpc>
                <a:spcPct val="90000"/>
              </a:lnSpc>
              <a:spcBef>
                <a:spcPts val="0"/>
              </a:spcBef>
              <a:buNone/>
            </a:pPr>
            <a:r>
              <a:rPr lang="en-US" sz="3600" dirty="0"/>
              <a:t>4. An EARLY date of Book of Revelation</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spTree>
    <p:extLst>
      <p:ext uri="{BB962C8B-B14F-4D97-AF65-F5344CB8AC3E}">
        <p14:creationId xmlns:p14="http://schemas.microsoft.com/office/powerpoint/2010/main" val="26037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Jerome </a:t>
            </a:r>
            <a:r>
              <a:rPr lang="en-US" sz="3200" dirty="0"/>
              <a:t>(340-420)</a:t>
            </a:r>
            <a:endParaRPr lang="en-US" dirty="0"/>
          </a:p>
          <a:p>
            <a:pPr marL="0" indent="0" algn="ctr">
              <a:lnSpc>
                <a:spcPct val="90000"/>
              </a:lnSpc>
              <a:spcBef>
                <a:spcPts val="0"/>
              </a:spcBef>
              <a:spcAft>
                <a:spcPts val="1200"/>
              </a:spcAft>
              <a:buNone/>
            </a:pPr>
            <a:r>
              <a:rPr lang="en-US" sz="3200" dirty="0"/>
              <a:t>“. . . But Domitian having been put to death and his acts, on account of his excessive cruelty, having . . . been annulled by the senate, he returned to Ephesus . . .” (</a:t>
            </a:r>
            <a:r>
              <a:rPr lang="en-US" sz="3200" i="1" dirty="0"/>
              <a:t>Lives of Illustrious Men </a:t>
            </a:r>
            <a:r>
              <a:rPr lang="en-US" sz="3200" dirty="0"/>
              <a:t>9).</a:t>
            </a:r>
          </a:p>
          <a:p>
            <a:pPr marL="0" indent="0" algn="ctr">
              <a:lnSpc>
                <a:spcPct val="90000"/>
              </a:lnSpc>
              <a:spcBef>
                <a:spcPts val="0"/>
              </a:spcBef>
              <a:spcAft>
                <a:spcPts val="1200"/>
              </a:spcAft>
              <a:buNone/>
            </a:pPr>
            <a:r>
              <a:rPr lang="en-US" sz="3200" dirty="0"/>
              <a:t>• Five early claims by informed writers</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8154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Opposing Claims</a:t>
            </a:r>
          </a:p>
          <a:p>
            <a:pPr marL="0" indent="0" algn="ctr">
              <a:lnSpc>
                <a:spcPct val="90000"/>
              </a:lnSpc>
              <a:spcBef>
                <a:spcPts val="0"/>
              </a:spcBef>
              <a:spcAft>
                <a:spcPts val="1200"/>
              </a:spcAft>
              <a:buNone/>
            </a:pPr>
            <a:r>
              <a:rPr lang="en-US" sz="3200" dirty="0"/>
              <a:t>Epiphanius of Salamis (ca. 310-403)—Reign of Claudius (AD 41-54), (</a:t>
            </a:r>
            <a:r>
              <a:rPr lang="en-US" sz="3200" i="1" dirty="0" err="1"/>
              <a:t>Panarion</a:t>
            </a:r>
            <a:r>
              <a:rPr lang="en-US" sz="3200" dirty="0"/>
              <a:t> 51 “Against the sect which does not accept the gospel according to John or his Revelation,” 12.2).</a:t>
            </a:r>
          </a:p>
          <a:p>
            <a:pPr marL="0" indent="0" algn="ctr">
              <a:lnSpc>
                <a:spcPct val="90000"/>
              </a:lnSpc>
              <a:spcBef>
                <a:spcPts val="0"/>
              </a:spcBef>
              <a:spcAft>
                <a:spcPts val="1200"/>
              </a:spcAft>
              <a:buNone/>
            </a:pPr>
            <a:r>
              <a:rPr lang="en-US" sz="3200" dirty="0"/>
              <a:t>• John 90 (ibid. 33.9)—young (John 20:4)</a:t>
            </a:r>
          </a:p>
          <a:p>
            <a:pPr marL="0" indent="0" algn="ctr">
              <a:lnSpc>
                <a:spcPct val="90000"/>
              </a:lnSpc>
              <a:spcBef>
                <a:spcPts val="0"/>
              </a:spcBef>
              <a:spcAft>
                <a:spcPts val="1200"/>
              </a:spcAft>
              <a:buNone/>
            </a:pPr>
            <a:r>
              <a:rPr lang="en-US" sz="3200" dirty="0"/>
              <a:t>• In Ephesus—Paul (Acts 19:10)</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127165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Opposing Claims</a:t>
            </a:r>
          </a:p>
          <a:p>
            <a:pPr marL="0" indent="0" algn="ctr">
              <a:lnSpc>
                <a:spcPct val="90000"/>
              </a:lnSpc>
              <a:spcBef>
                <a:spcPts val="0"/>
              </a:spcBef>
              <a:spcAft>
                <a:spcPts val="1200"/>
              </a:spcAft>
              <a:buNone/>
            </a:pPr>
            <a:r>
              <a:rPr lang="en-US" sz="3200" dirty="0" err="1"/>
              <a:t>Apringius</a:t>
            </a:r>
            <a:r>
              <a:rPr lang="en-US" sz="3200" dirty="0"/>
              <a:t> of Beja (6</a:t>
            </a:r>
            <a:r>
              <a:rPr lang="en-US" sz="3200" baseline="30000" dirty="0"/>
              <a:t>th</a:t>
            </a:r>
            <a:r>
              <a:rPr lang="en-US" sz="3200" dirty="0"/>
              <a:t> century)—Reign of Claudius (AD 41-54), (</a:t>
            </a:r>
            <a:r>
              <a:rPr lang="en-US" sz="3200" i="1" dirty="0"/>
              <a:t>Tractate on the Apocalypse </a:t>
            </a:r>
            <a:r>
              <a:rPr lang="en-US" sz="3200" dirty="0"/>
              <a:t>1:9).</a:t>
            </a:r>
          </a:p>
          <a:p>
            <a:pPr marL="0" indent="0" algn="ctr">
              <a:lnSpc>
                <a:spcPct val="90000"/>
              </a:lnSpc>
              <a:spcBef>
                <a:spcPts val="0"/>
              </a:spcBef>
              <a:spcAft>
                <a:spcPts val="1200"/>
              </a:spcAft>
              <a:buNone/>
            </a:pPr>
            <a:r>
              <a:rPr lang="en-US" sz="3200" dirty="0"/>
              <a:t>• Same dating problems</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390266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Opposing Claims</a:t>
            </a:r>
          </a:p>
          <a:p>
            <a:pPr marL="0" indent="0" algn="ctr">
              <a:lnSpc>
                <a:spcPct val="90000"/>
              </a:lnSpc>
              <a:spcBef>
                <a:spcPts val="0"/>
              </a:spcBef>
              <a:spcAft>
                <a:spcPts val="1200"/>
              </a:spcAft>
              <a:buNone/>
            </a:pPr>
            <a:r>
              <a:rPr lang="en-US" sz="2800" dirty="0"/>
              <a:t>Late Syriac traditions—Nero (</a:t>
            </a:r>
            <a:r>
              <a:rPr lang="en-US" sz="2800" i="1" dirty="0"/>
              <a:t>History of John</a:t>
            </a:r>
            <a:r>
              <a:rPr lang="en-US" sz="2800" dirty="0"/>
              <a:t>, 6</a:t>
            </a:r>
            <a:r>
              <a:rPr lang="en-US" sz="2800" baseline="30000" dirty="0"/>
              <a:t>th</a:t>
            </a:r>
            <a:r>
              <a:rPr lang="en-US" sz="2800" dirty="0"/>
              <a:t> century)—John’s death in Jerusalem—Attributed to Eusebius  </a:t>
            </a:r>
          </a:p>
          <a:p>
            <a:pPr marL="0" indent="0" algn="ctr">
              <a:lnSpc>
                <a:spcPct val="90000"/>
              </a:lnSpc>
              <a:spcBef>
                <a:spcPts val="0"/>
              </a:spcBef>
              <a:spcAft>
                <a:spcPts val="1200"/>
              </a:spcAft>
              <a:buNone/>
            </a:pPr>
            <a:r>
              <a:rPr lang="en-US" sz="2800" dirty="0"/>
              <a:t>• Other spurious, speculative, and dubious sources offer confusing claims—one saying it was given to John at the Last Supper (</a:t>
            </a:r>
            <a:r>
              <a:rPr lang="en-US" sz="2800" i="1" dirty="0"/>
              <a:t>The Voyage of St Brendan</a:t>
            </a:r>
            <a:r>
              <a:rPr lang="en-US" sz="2800" dirty="0"/>
              <a:t>, 1270-1350)—</a:t>
            </a:r>
            <a:r>
              <a:rPr lang="en-US" sz="2800" i="1" dirty="0"/>
              <a:t>Muratorian Canon</a:t>
            </a:r>
            <a:r>
              <a:rPr lang="en-US" sz="2800" dirty="0"/>
              <a:t>.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180201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800"/>
              </a:spcAft>
              <a:buNone/>
            </a:pPr>
            <a:r>
              <a:rPr lang="en-US" dirty="0"/>
              <a:t>Opposing Claims</a:t>
            </a:r>
          </a:p>
          <a:p>
            <a:pPr marL="0" indent="0" algn="ctr">
              <a:lnSpc>
                <a:spcPct val="90000"/>
              </a:lnSpc>
              <a:spcBef>
                <a:spcPts val="0"/>
              </a:spcBef>
              <a:spcAft>
                <a:spcPts val="1200"/>
              </a:spcAft>
              <a:buNone/>
            </a:pPr>
            <a:r>
              <a:rPr lang="en-US" sz="3600" dirty="0"/>
              <a:t>None of these offer the consistent, respected, and well-informed qualities of the claims of Irenaeus, Clement, Tertullian, Victorinus, and Jerome.</a:t>
            </a:r>
          </a:p>
          <a:p>
            <a:pPr marL="0" indent="0" algn="ctr">
              <a:lnSpc>
                <a:spcPct val="90000"/>
              </a:lnSpc>
              <a:spcBef>
                <a:spcPts val="0"/>
              </a:spcBef>
              <a:spcAft>
                <a:spcPts val="1200"/>
              </a:spcAft>
              <a:buNone/>
            </a:pPr>
            <a:r>
              <a:rPr lang="en-US" sz="3600" dirty="0"/>
              <a:t>• Early, match biblical chronology, and with access to reliable sources.</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422774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837792"/>
            <a:ext cx="8184630" cy="4020207"/>
          </a:xfrm>
        </p:spPr>
        <p:txBody>
          <a:bodyPr anchor="t">
            <a:noAutofit/>
          </a:bodyPr>
          <a:lstStyle/>
          <a:p>
            <a:pPr marL="0" indent="0" algn="ctr">
              <a:lnSpc>
                <a:spcPct val="90000"/>
              </a:lnSpc>
              <a:spcBef>
                <a:spcPts val="0"/>
              </a:spcBef>
              <a:spcAft>
                <a:spcPts val="1800"/>
              </a:spcAft>
              <a:buNone/>
            </a:pPr>
            <a:r>
              <a:rPr lang="en-US" i="1" dirty="0"/>
              <a:t>If Revelation Was Written Late. . .</a:t>
            </a:r>
          </a:p>
          <a:p>
            <a:pPr marL="0" indent="0" algn="ctr">
              <a:lnSpc>
                <a:spcPct val="90000"/>
              </a:lnSpc>
              <a:spcBef>
                <a:spcPts val="0"/>
              </a:spcBef>
              <a:spcAft>
                <a:spcPts val="1200"/>
              </a:spcAft>
              <a:buNone/>
            </a:pPr>
            <a:r>
              <a:rPr lang="en-US" sz="3200" dirty="0"/>
              <a:t>Roman Persecution is the Focus</a:t>
            </a:r>
          </a:p>
          <a:p>
            <a:pPr marL="0" indent="0" algn="ctr">
              <a:lnSpc>
                <a:spcPct val="90000"/>
              </a:lnSpc>
              <a:spcBef>
                <a:spcPts val="0"/>
              </a:spcBef>
              <a:spcAft>
                <a:spcPts val="1200"/>
              </a:spcAft>
              <a:buNone/>
            </a:pPr>
            <a:r>
              <a:rPr lang="en-US" sz="3200" dirty="0"/>
              <a:t>It Would Not Last</a:t>
            </a:r>
          </a:p>
          <a:p>
            <a:pPr marL="0" indent="0" algn="ctr">
              <a:lnSpc>
                <a:spcPct val="90000"/>
              </a:lnSpc>
              <a:spcBef>
                <a:spcPts val="0"/>
              </a:spcBef>
              <a:spcAft>
                <a:spcPts val="1200"/>
              </a:spcAft>
              <a:buNone/>
            </a:pPr>
            <a:r>
              <a:rPr lang="en-US" sz="3200" dirty="0"/>
              <a:t>But Final Judgment Is Coming (20:11-15)</a:t>
            </a:r>
          </a:p>
          <a:p>
            <a:pPr marL="0" indent="0" algn="ctr">
              <a:lnSpc>
                <a:spcPct val="90000"/>
              </a:lnSpc>
              <a:spcBef>
                <a:spcPts val="0"/>
              </a:spcBef>
              <a:spcAft>
                <a:spcPts val="1200"/>
              </a:spcAft>
              <a:buNone/>
            </a:pPr>
            <a:r>
              <a:rPr lang="en-US" sz="3200" dirty="0"/>
              <a:t>Eternal Life Is Coming (21:1-5)</a:t>
            </a:r>
          </a:p>
          <a:p>
            <a:pPr marL="0" indent="0" algn="ctr">
              <a:lnSpc>
                <a:spcPct val="90000"/>
              </a:lnSpc>
              <a:spcBef>
                <a:spcPts val="0"/>
              </a:spcBef>
              <a:spcAft>
                <a:spcPts val="1200"/>
              </a:spcAft>
              <a:buNone/>
            </a:pPr>
            <a:r>
              <a:rPr lang="en-US" sz="3200" i="1" dirty="0"/>
              <a:t>We Must Remain Ready!</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378094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4331368" y="2486526"/>
            <a:ext cx="4499810" cy="4371474"/>
          </a:xfrm>
        </p:spPr>
        <p:txBody>
          <a:bodyPr anchor="ctr">
            <a:normAutofit/>
          </a:bodyPr>
          <a:lstStyle/>
          <a:p>
            <a:pPr marL="0" indent="0" algn="ctr">
              <a:spcBef>
                <a:spcPts val="0"/>
              </a:spcBef>
              <a:buNone/>
            </a:pPr>
            <a:r>
              <a:rPr lang="en-US" dirty="0"/>
              <a:t>All of these assumptions must be correct for this doctrine to stand.</a:t>
            </a:r>
          </a:p>
        </p:txBody>
      </p:sp>
    </p:spTree>
    <p:extLst>
      <p:ext uri="{BB962C8B-B14F-4D97-AF65-F5344CB8AC3E}">
        <p14:creationId xmlns:p14="http://schemas.microsoft.com/office/powerpoint/2010/main" val="289146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4331368" y="2486526"/>
            <a:ext cx="4499810" cy="4371474"/>
          </a:xfrm>
        </p:spPr>
        <p:txBody>
          <a:bodyPr anchor="ctr">
            <a:normAutofit/>
          </a:bodyPr>
          <a:lstStyle/>
          <a:p>
            <a:pPr marL="0" indent="0" algn="ctr">
              <a:spcBef>
                <a:spcPts val="0"/>
              </a:spcBef>
              <a:buNone/>
            </a:pPr>
            <a:r>
              <a:rPr lang="en-US" dirty="0"/>
              <a:t>If any of these assumptions are incorrect this doctrine collapses.</a:t>
            </a:r>
          </a:p>
        </p:txBody>
      </p:sp>
    </p:spTree>
    <p:extLst>
      <p:ext uri="{BB962C8B-B14F-4D97-AF65-F5344CB8AC3E}">
        <p14:creationId xmlns:p14="http://schemas.microsoft.com/office/powerpoint/2010/main" val="263373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ourt">
            <a:extLst>
              <a:ext uri="{FF2B5EF4-FFF2-40B4-BE49-F238E27FC236}">
                <a16:creationId xmlns:a16="http://schemas.microsoft.com/office/drawing/2014/main" id="{B39A69E7-01DC-CF44-A035-DA9C4A797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80"/>
            <a:ext cx="8184630" cy="3813812"/>
          </a:xfrm>
        </p:spPr>
        <p:txBody>
          <a:bodyPr anchor="ctr">
            <a:normAutofit/>
          </a:bodyPr>
          <a:lstStyle/>
          <a:p>
            <a:pPr marL="0" indent="0" algn="ctr">
              <a:lnSpc>
                <a:spcPct val="90000"/>
              </a:lnSpc>
              <a:spcBef>
                <a:spcPts val="0"/>
              </a:spcBef>
              <a:buNone/>
            </a:pPr>
            <a:r>
              <a:rPr lang="en-US" sz="3600" dirty="0"/>
              <a:t>4. An EARLY date of the book of Revelation</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spTree>
    <p:extLst>
      <p:ext uri="{BB962C8B-B14F-4D97-AF65-F5344CB8AC3E}">
        <p14:creationId xmlns:p14="http://schemas.microsoft.com/office/powerpoint/2010/main" val="39622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Revelation 1:1-2</a:t>
            </a:r>
          </a:p>
          <a:p>
            <a:pPr marL="0" indent="0" algn="ctr">
              <a:lnSpc>
                <a:spcPct val="90000"/>
              </a:lnSpc>
              <a:spcBef>
                <a:spcPts val="0"/>
              </a:spcBef>
              <a:buNone/>
            </a:pPr>
            <a:r>
              <a:rPr lang="en-US" sz="3100" dirty="0"/>
              <a:t>“The Revelation of Jesus Christ, which God gave Him to show His servants—things which must shortly take place. And He sent and signified it by His angel to His servant John, who bore witness to the word of God, and to the testimony of Jesus Christ, to all things that he saw’” (NKJV).</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89264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i="1" dirty="0"/>
              <a:t>Why Is the Date Crucial to </a:t>
            </a:r>
            <a:r>
              <a:rPr lang="en-US" i="1" dirty="0" err="1"/>
              <a:t>Preterism</a:t>
            </a:r>
            <a:r>
              <a:rPr lang="en-US" i="1" dirty="0"/>
              <a:t>?</a:t>
            </a:r>
          </a:p>
          <a:p>
            <a:pPr marL="0" indent="0" algn="ctr">
              <a:lnSpc>
                <a:spcPct val="80000"/>
              </a:lnSpc>
              <a:spcBef>
                <a:spcPts val="0"/>
              </a:spcBef>
              <a:spcAft>
                <a:spcPts val="1200"/>
              </a:spcAft>
              <a:buNone/>
            </a:pPr>
            <a:r>
              <a:rPr lang="en-US" sz="3000" dirty="0"/>
              <a:t>It influences interpretation of time statements (e.g. “shortly”—“quickly”).</a:t>
            </a:r>
          </a:p>
          <a:p>
            <a:pPr marL="0" indent="0" algn="ctr">
              <a:lnSpc>
                <a:spcPct val="80000"/>
              </a:lnSpc>
              <a:spcBef>
                <a:spcPts val="0"/>
              </a:spcBef>
              <a:spcAft>
                <a:spcPts val="1200"/>
              </a:spcAft>
              <a:buNone/>
            </a:pPr>
            <a:r>
              <a:rPr lang="en-US" sz="3000" dirty="0"/>
              <a:t>It influences interpretation of symbols in the book (e.g. Babylon=Rome or Jerusalem?)</a:t>
            </a:r>
          </a:p>
          <a:p>
            <a:pPr marL="0" indent="0" algn="ctr">
              <a:lnSpc>
                <a:spcPct val="80000"/>
              </a:lnSpc>
              <a:spcBef>
                <a:spcPts val="0"/>
              </a:spcBef>
              <a:spcAft>
                <a:spcPts val="1200"/>
              </a:spcAft>
              <a:buNone/>
            </a:pPr>
            <a:r>
              <a:rPr lang="en-US" sz="3000" dirty="0"/>
              <a:t>It influences eschatological chronology (e.g. “every eye”—hades—heaven and earth—Final Judgment—heaven and hell.</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195374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Clues within the Book</a:t>
            </a:r>
          </a:p>
          <a:p>
            <a:pPr marL="0" indent="0" algn="ctr">
              <a:lnSpc>
                <a:spcPct val="90000"/>
              </a:lnSpc>
              <a:spcBef>
                <a:spcPts val="0"/>
              </a:spcBef>
              <a:spcAft>
                <a:spcPts val="1200"/>
              </a:spcAft>
              <a:buNone/>
            </a:pPr>
            <a:r>
              <a:rPr lang="en-US" sz="2900" dirty="0"/>
              <a:t>“I, John, both your brother and companion in the tribulation and kingdom and patience of Jesus Christ, was on the island that is called Patmos for the word of God and for the testimony of Jesus Christ” (Rev. 1:9).</a:t>
            </a:r>
          </a:p>
          <a:p>
            <a:pPr marL="0" indent="0" algn="ctr">
              <a:lnSpc>
                <a:spcPct val="90000"/>
              </a:lnSpc>
              <a:spcBef>
                <a:spcPts val="0"/>
              </a:spcBef>
              <a:spcAft>
                <a:spcPts val="1200"/>
              </a:spcAft>
              <a:buNone/>
            </a:pPr>
            <a:r>
              <a:rPr lang="en-US" sz="2900" dirty="0"/>
              <a:t>Island off coast of Asia Minor (1:4; 2:1-3:22)</a:t>
            </a:r>
          </a:p>
          <a:p>
            <a:pPr marL="0" indent="0" algn="ctr">
              <a:lnSpc>
                <a:spcPct val="90000"/>
              </a:lnSpc>
              <a:spcBef>
                <a:spcPts val="0"/>
              </a:spcBef>
              <a:spcAft>
                <a:spcPts val="1200"/>
              </a:spcAft>
              <a:buNone/>
            </a:pPr>
            <a:r>
              <a:rPr lang="en-US" sz="2900" dirty="0"/>
              <a:t>“For the word of God” (6:9; 20:4—persecution)</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DATE OF REVELATION</a:t>
            </a:r>
            <a:endParaRPr lang="en-US" sz="3200" dirty="0"/>
          </a:p>
        </p:txBody>
      </p:sp>
    </p:spTree>
    <p:extLst>
      <p:ext uri="{BB962C8B-B14F-4D97-AF65-F5344CB8AC3E}">
        <p14:creationId xmlns:p14="http://schemas.microsoft.com/office/powerpoint/2010/main" val="19611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{B8A3C8A7-3D1C-5746-83F7-6F95DB38CECF}tf10001063</Template>
  <TotalTime>4135</TotalTime>
  <Words>2199</Words>
  <Application>Microsoft Macintosh PowerPoint</Application>
  <PresentationFormat>On-screen Show (4:3)</PresentationFormat>
  <Paragraphs>189</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vt:lpstr>
      <vt:lpstr>Century Gothic</vt:lpstr>
      <vt:lpstr>Mesh</vt:lpstr>
      <vt:lpstr>The AD 70 Doctrine PART THREE</vt:lpstr>
      <vt:lpstr>The AD 70 Doctrine SUMMARIZED</vt:lpstr>
      <vt:lpstr>The AD 70 Doctrine FOUR FLAWED ASSUMPTIONS</vt:lpstr>
      <vt:lpstr>The AD 70 Doctrine FOUR FLAWED ASSUMPTIONS</vt:lpstr>
      <vt:lpstr>The AD 70 Doctrine FOUR FLAWED ASSUMPTIONS</vt:lpstr>
      <vt:lpstr>The AD 70 Doctrine FOUR FLAWED ASSUMPTIONS</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lpstr>The AD 70 Doctrine DATE OF REVELATION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191</cp:revision>
  <dcterms:created xsi:type="dcterms:W3CDTF">2020-06-21T03:09:44Z</dcterms:created>
  <dcterms:modified xsi:type="dcterms:W3CDTF">2020-06-29T02:49:22Z</dcterms:modified>
</cp:coreProperties>
</file>