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p:restoredTop sz="94697"/>
  </p:normalViewPr>
  <p:slideViewPr>
    <p:cSldViewPr snapToGrid="0" snapToObjects="1">
      <p:cViewPr varScale="1">
        <p:scale>
          <a:sx n="96" d="100"/>
          <a:sy n="96" d="100"/>
        </p:scale>
        <p:origin x="101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847057-A2CB-B142-8F56-0AF798DE4F45}" type="datetimeFigureOut">
              <a:rPr lang="en-US" smtClean="0"/>
              <a:t>7/28/20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414872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47057-A2CB-B142-8F56-0AF798DE4F45}" type="datetimeFigureOut">
              <a:rPr lang="en-US" smtClean="0"/>
              <a:t>7/28/20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3552198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47057-A2CB-B142-8F56-0AF798DE4F45}" type="datetimeFigureOut">
              <a:rPr lang="en-US" smtClean="0"/>
              <a:t>7/28/20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350064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47057-A2CB-B142-8F56-0AF798DE4F45}" type="datetimeFigureOut">
              <a:rPr lang="en-US" smtClean="0"/>
              <a:t>7/28/20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1192773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847057-A2CB-B142-8F56-0AF798DE4F45}" type="datetimeFigureOut">
              <a:rPr lang="en-US" smtClean="0"/>
              <a:t>7/28/20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1417907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847057-A2CB-B142-8F56-0AF798DE4F45}" type="datetimeFigureOut">
              <a:rPr lang="en-US" smtClean="0"/>
              <a:t>7/28/20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2838307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847057-A2CB-B142-8F56-0AF798DE4F45}" type="datetimeFigureOut">
              <a:rPr lang="en-US" smtClean="0"/>
              <a:t>7/28/20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1673744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847057-A2CB-B142-8F56-0AF798DE4F45}" type="datetimeFigureOut">
              <a:rPr lang="en-US" smtClean="0"/>
              <a:t>7/28/20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1991180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47057-A2CB-B142-8F56-0AF798DE4F45}" type="datetimeFigureOut">
              <a:rPr lang="en-US" smtClean="0"/>
              <a:t>7/28/20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302247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B847057-A2CB-B142-8F56-0AF798DE4F45}" type="datetimeFigureOut">
              <a:rPr lang="en-US" smtClean="0"/>
              <a:t>7/28/20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1390828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B847057-A2CB-B142-8F56-0AF798DE4F45}" type="datetimeFigureOut">
              <a:rPr lang="en-US" smtClean="0"/>
              <a:t>7/28/20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2E63B-A163-924E-8214-3D0B89EAF9D2}" type="slidenum">
              <a:rPr lang="en-US" smtClean="0"/>
              <a:t>‹#›</a:t>
            </a:fld>
            <a:endParaRPr lang="en-US"/>
          </a:p>
        </p:txBody>
      </p:sp>
    </p:spTree>
    <p:extLst>
      <p:ext uri="{BB962C8B-B14F-4D97-AF65-F5344CB8AC3E}">
        <p14:creationId xmlns:p14="http://schemas.microsoft.com/office/powerpoint/2010/main" val="339424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BB847057-A2CB-B142-8F56-0AF798DE4F45}" type="datetimeFigureOut">
              <a:rPr lang="en-US" smtClean="0"/>
              <a:t>7/28/20</a:t>
            </a:fld>
            <a:endParaRPr lang="en-US"/>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0A82E63B-A163-924E-8214-3D0B89EAF9D2}" type="slidenum">
              <a:rPr lang="en-US" smtClean="0"/>
              <a:t>‹#›</a:t>
            </a:fld>
            <a:endParaRPr lang="en-US"/>
          </a:p>
        </p:txBody>
      </p:sp>
    </p:spTree>
    <p:extLst>
      <p:ext uri="{BB962C8B-B14F-4D97-AF65-F5344CB8AC3E}">
        <p14:creationId xmlns:p14="http://schemas.microsoft.com/office/powerpoint/2010/main" val="2544338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000" b="1" dirty="0">
                <a:latin typeface="+mn-lt"/>
              </a:rPr>
              <a:t>Ephesians 1:3-10</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539430"/>
          </a:xfrm>
          <a:prstGeom prst="rect">
            <a:avLst/>
          </a:prstGeom>
          <a:noFill/>
        </p:spPr>
        <p:txBody>
          <a:bodyPr wrap="square" rtlCol="0">
            <a:spAutoFit/>
          </a:bodyPr>
          <a:lstStyle/>
          <a:p>
            <a:r>
              <a:rPr lang="en-US" sz="3200" b="1" dirty="0">
                <a:solidFill>
                  <a:schemeClr val="tx1">
                    <a:lumMod val="75000"/>
                    <a:lumOff val="25000"/>
                  </a:schemeClr>
                </a:solidFill>
              </a:rPr>
              <a:t>“Blessed be the God and Father of our Lord Jesus Christ, who has blessed us with every spiritual blessing in the heavenly places in Christ, just as He chose us in Him before the foundation of the world, that we should be holy and without blame before Him in love,. . .”</a:t>
            </a:r>
          </a:p>
        </p:txBody>
      </p:sp>
    </p:spTree>
    <p:extLst>
      <p:ext uri="{BB962C8B-B14F-4D97-AF65-F5344CB8AC3E}">
        <p14:creationId xmlns:p14="http://schemas.microsoft.com/office/powerpoint/2010/main" val="22134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400" b="1" dirty="0">
                <a:latin typeface="+mn-lt"/>
              </a:rPr>
              <a:t>God Has Blessed Us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385542"/>
          </a:xfrm>
          <a:prstGeom prst="rect">
            <a:avLst/>
          </a:prstGeom>
          <a:noFill/>
        </p:spPr>
        <p:txBody>
          <a:bodyPr wrap="square" rtlCol="0">
            <a:spAutoFit/>
          </a:bodyPr>
          <a:lstStyle/>
          <a:p>
            <a:pPr algn="ctr">
              <a:spcAft>
                <a:spcPts val="1200"/>
              </a:spcAft>
            </a:pPr>
            <a:r>
              <a:rPr lang="en-US" sz="4400" b="1" i="1" dirty="0">
                <a:solidFill>
                  <a:schemeClr val="tx1">
                    <a:lumMod val="75000"/>
                    <a:lumOff val="25000"/>
                  </a:schemeClr>
                </a:solidFill>
              </a:rPr>
              <a:t>How Are Christians Blessed?</a:t>
            </a:r>
          </a:p>
          <a:p>
            <a:pPr algn="ctr"/>
            <a:r>
              <a:rPr lang="en-US" sz="3200" b="1" dirty="0">
                <a:solidFill>
                  <a:schemeClr val="tx1">
                    <a:lumMod val="75000"/>
                    <a:lumOff val="25000"/>
                  </a:schemeClr>
                </a:solidFill>
              </a:rPr>
              <a:t> “Every spiritual blessing in the heavenly places in Christ” (Eph. 1:3)</a:t>
            </a:r>
          </a:p>
          <a:p>
            <a:pPr algn="ctr"/>
            <a:r>
              <a:rPr lang="en-US" sz="3200" b="1" dirty="0">
                <a:solidFill>
                  <a:schemeClr val="tx1">
                    <a:lumMod val="75000"/>
                    <a:lumOff val="25000"/>
                  </a:schemeClr>
                </a:solidFill>
              </a:rPr>
              <a:t>“He chose us in Him” (1:4; 1 Pet. 2:9-10)</a:t>
            </a:r>
          </a:p>
          <a:p>
            <a:pPr algn="ctr"/>
            <a:r>
              <a:rPr lang="en-US" sz="3200" b="1" dirty="0">
                <a:solidFill>
                  <a:schemeClr val="tx1">
                    <a:lumMod val="75000"/>
                    <a:lumOff val="25000"/>
                  </a:schemeClr>
                </a:solidFill>
              </a:rPr>
              <a:t>“Adoption as sons by Jesus Christ” (1:5; Gal. 4:4-7)</a:t>
            </a:r>
          </a:p>
        </p:txBody>
      </p:sp>
    </p:spTree>
    <p:extLst>
      <p:ext uri="{BB962C8B-B14F-4D97-AF65-F5344CB8AC3E}">
        <p14:creationId xmlns:p14="http://schemas.microsoft.com/office/powerpoint/2010/main" val="22403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1000"/>
                                        <p:tgtEl>
                                          <p:spTgt spid="6">
                                            <p:txEl>
                                              <p:pRg st="3" end="3"/>
                                            </p:txEl>
                                          </p:spTgt>
                                        </p:tgtEl>
                                      </p:cBhvr>
                                    </p:animEffect>
                                    <p:anim calcmode="lin" valueType="num">
                                      <p:cBhvr>
                                        <p:cTn id="22"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400" b="1" dirty="0">
                <a:latin typeface="+mn-lt"/>
              </a:rPr>
              <a:t>God Has Blessed Us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385542"/>
          </a:xfrm>
          <a:prstGeom prst="rect">
            <a:avLst/>
          </a:prstGeom>
          <a:noFill/>
        </p:spPr>
        <p:txBody>
          <a:bodyPr wrap="square" rtlCol="0">
            <a:spAutoFit/>
          </a:bodyPr>
          <a:lstStyle/>
          <a:p>
            <a:pPr algn="ctr">
              <a:spcAft>
                <a:spcPts val="1200"/>
              </a:spcAft>
            </a:pPr>
            <a:r>
              <a:rPr lang="en-US" sz="4400" b="1" i="1" dirty="0">
                <a:solidFill>
                  <a:schemeClr val="tx1">
                    <a:lumMod val="75000"/>
                    <a:lumOff val="25000"/>
                  </a:schemeClr>
                </a:solidFill>
              </a:rPr>
              <a:t>How Are Christians Blessed?</a:t>
            </a:r>
          </a:p>
          <a:p>
            <a:pPr algn="ctr"/>
            <a:r>
              <a:rPr lang="en-US" sz="3200" b="1" dirty="0">
                <a:solidFill>
                  <a:schemeClr val="tx1">
                    <a:lumMod val="75000"/>
                    <a:lumOff val="25000"/>
                  </a:schemeClr>
                </a:solidFill>
              </a:rPr>
              <a:t> “He has made us accepted in the Beloved” (Eph. 1:6; Rom. 12:2)</a:t>
            </a:r>
          </a:p>
          <a:p>
            <a:pPr algn="ctr"/>
            <a:r>
              <a:rPr lang="en-US" sz="3200" b="1" dirty="0">
                <a:solidFill>
                  <a:schemeClr val="tx1">
                    <a:lumMod val="75000"/>
                    <a:lumOff val="25000"/>
                  </a:schemeClr>
                </a:solidFill>
              </a:rPr>
              <a:t>“Redemption through His blood” (1:7a)</a:t>
            </a:r>
          </a:p>
          <a:p>
            <a:pPr algn="ctr"/>
            <a:r>
              <a:rPr lang="en-US" sz="3200" b="1" dirty="0">
                <a:solidFill>
                  <a:schemeClr val="tx1">
                    <a:lumMod val="75000"/>
                    <a:lumOff val="25000"/>
                  </a:schemeClr>
                </a:solidFill>
              </a:rPr>
              <a:t>“The forgiveness of sins” (1:7b; Isa. 1:18)</a:t>
            </a:r>
          </a:p>
          <a:p>
            <a:pPr algn="ctr"/>
            <a:r>
              <a:rPr lang="en-US" sz="3200" b="1" dirty="0">
                <a:solidFill>
                  <a:schemeClr val="tx1">
                    <a:lumMod val="75000"/>
                    <a:lumOff val="25000"/>
                  </a:schemeClr>
                </a:solidFill>
              </a:rPr>
              <a:t>“Gather together in one all things” (1:10)</a:t>
            </a:r>
          </a:p>
        </p:txBody>
      </p:sp>
    </p:spTree>
    <p:extLst>
      <p:ext uri="{BB962C8B-B14F-4D97-AF65-F5344CB8AC3E}">
        <p14:creationId xmlns:p14="http://schemas.microsoft.com/office/powerpoint/2010/main" val="403662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1000"/>
                                        <p:tgtEl>
                                          <p:spTgt spid="6">
                                            <p:txEl>
                                              <p:pRg st="3" end="3"/>
                                            </p:txEl>
                                          </p:spTgt>
                                        </p:tgtEl>
                                      </p:cBhvr>
                                    </p:animEffect>
                                    <p:anim calcmode="lin" valueType="num">
                                      <p:cBhvr>
                                        <p:cTn id="22"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Effect transition="in" filter="fade">
                                      <p:cBhvr>
                                        <p:cTn id="28" dur="1000"/>
                                        <p:tgtEl>
                                          <p:spTgt spid="6">
                                            <p:txEl>
                                              <p:pRg st="4" end="4"/>
                                            </p:txEl>
                                          </p:spTgt>
                                        </p:tgtEl>
                                      </p:cBhvr>
                                    </p:animEffect>
                                    <p:anim calcmode="lin" valueType="num">
                                      <p:cBhvr>
                                        <p:cTn id="29"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400" b="1" dirty="0">
                <a:latin typeface="+mn-lt"/>
              </a:rPr>
              <a:t>God Has Blessed Us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477875"/>
          </a:xfrm>
          <a:prstGeom prst="rect">
            <a:avLst/>
          </a:prstGeom>
          <a:noFill/>
        </p:spPr>
        <p:txBody>
          <a:bodyPr wrap="square" rtlCol="0">
            <a:spAutoFit/>
          </a:bodyPr>
          <a:lstStyle/>
          <a:p>
            <a:pPr algn="ctr">
              <a:spcAft>
                <a:spcPts val="1200"/>
              </a:spcAft>
            </a:pPr>
            <a:r>
              <a:rPr lang="en-US" sz="4000" b="1" dirty="0">
                <a:solidFill>
                  <a:schemeClr val="tx1">
                    <a:lumMod val="75000"/>
                    <a:lumOff val="25000"/>
                  </a:schemeClr>
                </a:solidFill>
              </a:rPr>
              <a:t>“Count you blessings, name them one by one”</a:t>
            </a:r>
          </a:p>
          <a:p>
            <a:pPr algn="ctr">
              <a:spcAft>
                <a:spcPts val="1200"/>
              </a:spcAft>
            </a:pPr>
            <a:r>
              <a:rPr lang="en-US" sz="4000" b="1" i="1" dirty="0">
                <a:solidFill>
                  <a:schemeClr val="tx1">
                    <a:lumMod val="75000"/>
                    <a:lumOff val="25000"/>
                  </a:schemeClr>
                </a:solidFill>
              </a:rPr>
              <a:t>Are you blessed by the Lord?</a:t>
            </a:r>
          </a:p>
          <a:p>
            <a:pPr algn="ctr">
              <a:spcAft>
                <a:spcPts val="1200"/>
              </a:spcAft>
            </a:pPr>
            <a:r>
              <a:rPr lang="en-US" sz="4000" b="1" i="1" dirty="0">
                <a:solidFill>
                  <a:schemeClr val="tx1">
                    <a:lumMod val="75000"/>
                    <a:lumOff val="25000"/>
                  </a:schemeClr>
                </a:solidFill>
              </a:rPr>
              <a:t>Are you enjoying all the blessings you could have in Christ?</a:t>
            </a:r>
            <a:endParaRPr lang="en-US" sz="3200" b="1" dirty="0">
              <a:solidFill>
                <a:schemeClr val="tx1">
                  <a:lumMod val="75000"/>
                  <a:lumOff val="25000"/>
                </a:schemeClr>
              </a:solidFill>
            </a:endParaRPr>
          </a:p>
        </p:txBody>
      </p:sp>
    </p:spTree>
    <p:extLst>
      <p:ext uri="{BB962C8B-B14F-4D97-AF65-F5344CB8AC3E}">
        <p14:creationId xmlns:p14="http://schemas.microsoft.com/office/powerpoint/2010/main" val="78347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000" b="1" dirty="0">
                <a:latin typeface="+mn-lt"/>
              </a:rPr>
              <a:t>Ephesians 1:3-10</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539430"/>
          </a:xfrm>
          <a:prstGeom prst="rect">
            <a:avLst/>
          </a:prstGeom>
          <a:noFill/>
        </p:spPr>
        <p:txBody>
          <a:bodyPr wrap="square" rtlCol="0">
            <a:spAutoFit/>
          </a:bodyPr>
          <a:lstStyle/>
          <a:p>
            <a:r>
              <a:rPr lang="en-US" sz="3200" b="1" dirty="0">
                <a:solidFill>
                  <a:schemeClr val="tx1">
                    <a:lumMod val="75000"/>
                    <a:lumOff val="25000"/>
                  </a:schemeClr>
                </a:solidFill>
              </a:rPr>
              <a:t>“. . . having predestined us to adoption as sons by Jesus Christ to Himself, according to the good pleasure of His will, to the praise of the glory of His grace, by which He has made us accepted in the Beloved. In Him we have redemption through His blood, the forgiveness of sins, . . .”</a:t>
            </a:r>
          </a:p>
        </p:txBody>
      </p:sp>
    </p:spTree>
    <p:extLst>
      <p:ext uri="{BB962C8B-B14F-4D97-AF65-F5344CB8AC3E}">
        <p14:creationId xmlns:p14="http://schemas.microsoft.com/office/powerpoint/2010/main" val="155430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000" b="1" dirty="0">
                <a:latin typeface="+mn-lt"/>
              </a:rPr>
              <a:t>Ephesians 1:3-10</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046988"/>
          </a:xfrm>
          <a:prstGeom prst="rect">
            <a:avLst/>
          </a:prstGeom>
          <a:noFill/>
        </p:spPr>
        <p:txBody>
          <a:bodyPr wrap="square" rtlCol="0">
            <a:spAutoFit/>
          </a:bodyPr>
          <a:lstStyle/>
          <a:p>
            <a:r>
              <a:rPr lang="en-US" sz="3200" b="1" dirty="0">
                <a:solidFill>
                  <a:schemeClr val="tx1">
                    <a:lumMod val="75000"/>
                    <a:lumOff val="25000"/>
                  </a:schemeClr>
                </a:solidFill>
              </a:rPr>
              <a:t>“. . . according to the riches of His grace which He made to abound toward us in all wisdom and prudence, having made known to us the mystery of His will, according to His good pleasure which He purposed in Himself, . . .”</a:t>
            </a:r>
          </a:p>
        </p:txBody>
      </p:sp>
    </p:spTree>
    <p:extLst>
      <p:ext uri="{BB962C8B-B14F-4D97-AF65-F5344CB8AC3E}">
        <p14:creationId xmlns:p14="http://schemas.microsoft.com/office/powerpoint/2010/main" val="2200111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000" b="1" dirty="0">
                <a:latin typeface="+mn-lt"/>
              </a:rPr>
              <a:t>Ephesians 1:3-10</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2554545"/>
          </a:xfrm>
          <a:prstGeom prst="rect">
            <a:avLst/>
          </a:prstGeom>
          <a:noFill/>
        </p:spPr>
        <p:txBody>
          <a:bodyPr wrap="square" rtlCol="0">
            <a:spAutoFit/>
          </a:bodyPr>
          <a:lstStyle/>
          <a:p>
            <a:r>
              <a:rPr lang="en-US" sz="3200" b="1" dirty="0">
                <a:solidFill>
                  <a:schemeClr val="tx1">
                    <a:lumMod val="75000"/>
                    <a:lumOff val="25000"/>
                  </a:schemeClr>
                </a:solidFill>
              </a:rPr>
              <a:t>“. . . that in the dispensation of the fullness of the times He might gather together in one all things in Christ, both which are in heaven and which are on earth—in Him” (NKJV).</a:t>
            </a:r>
          </a:p>
        </p:txBody>
      </p:sp>
    </p:spTree>
    <p:extLst>
      <p:ext uri="{BB962C8B-B14F-4D97-AF65-F5344CB8AC3E}">
        <p14:creationId xmlns:p14="http://schemas.microsoft.com/office/powerpoint/2010/main" val="384413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000" b="1" dirty="0">
                <a:latin typeface="+mn-lt"/>
              </a:rPr>
              <a:t>Ephesians 1:3-10</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2954655"/>
          </a:xfrm>
          <a:prstGeom prst="rect">
            <a:avLst/>
          </a:prstGeom>
          <a:noFill/>
        </p:spPr>
        <p:txBody>
          <a:bodyPr wrap="square" rtlCol="0">
            <a:spAutoFit/>
          </a:bodyPr>
          <a:lstStyle/>
          <a:p>
            <a:pPr algn="ctr">
              <a:spcAft>
                <a:spcPts val="1200"/>
              </a:spcAft>
            </a:pPr>
            <a:r>
              <a:rPr lang="en-US" sz="4400" b="1" dirty="0">
                <a:solidFill>
                  <a:schemeClr val="tx1">
                    <a:lumMod val="75000"/>
                    <a:lumOff val="25000"/>
                  </a:schemeClr>
                </a:solidFill>
              </a:rPr>
              <a:t>“Blessed us with every spiritual blessing”</a:t>
            </a:r>
          </a:p>
          <a:p>
            <a:pPr algn="ctr"/>
            <a:r>
              <a:rPr lang="en-US" sz="4400" b="1" i="1" dirty="0">
                <a:solidFill>
                  <a:schemeClr val="tx1">
                    <a:lumMod val="75000"/>
                    <a:lumOff val="25000"/>
                  </a:schemeClr>
                </a:solidFill>
              </a:rPr>
              <a:t>How has God Blessed Christians?</a:t>
            </a:r>
          </a:p>
        </p:txBody>
      </p:sp>
    </p:spTree>
    <p:extLst>
      <p:ext uri="{BB962C8B-B14F-4D97-AF65-F5344CB8AC3E}">
        <p14:creationId xmlns:p14="http://schemas.microsoft.com/office/powerpoint/2010/main" val="3604337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400" b="1" dirty="0">
                <a:latin typeface="+mn-lt"/>
              </a:rPr>
              <a:t>God Has Blessed Us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231654"/>
          </a:xfrm>
          <a:prstGeom prst="rect">
            <a:avLst/>
          </a:prstGeom>
          <a:noFill/>
        </p:spPr>
        <p:txBody>
          <a:bodyPr wrap="square" rtlCol="0">
            <a:spAutoFit/>
          </a:bodyPr>
          <a:lstStyle/>
          <a:p>
            <a:pPr algn="ctr">
              <a:spcAft>
                <a:spcPts val="1200"/>
              </a:spcAft>
            </a:pPr>
            <a:r>
              <a:rPr lang="en-US" sz="4000" b="1" dirty="0">
                <a:solidFill>
                  <a:schemeClr val="tx1">
                    <a:lumMod val="75000"/>
                    <a:lumOff val="25000"/>
                  </a:schemeClr>
                </a:solidFill>
              </a:rPr>
              <a:t>Have you heard the statement—“Have a blessed day”?</a:t>
            </a:r>
          </a:p>
          <a:p>
            <a:pPr algn="ctr">
              <a:spcAft>
                <a:spcPts val="1200"/>
              </a:spcAft>
            </a:pPr>
            <a:r>
              <a:rPr lang="en-US" sz="4000" b="1" i="1" dirty="0">
                <a:solidFill>
                  <a:schemeClr val="tx1">
                    <a:lumMod val="75000"/>
                    <a:lumOff val="25000"/>
                  </a:schemeClr>
                </a:solidFill>
              </a:rPr>
              <a:t>What does that mean?</a:t>
            </a:r>
          </a:p>
          <a:p>
            <a:pPr algn="ctr"/>
            <a:r>
              <a:rPr lang="en-US" sz="3200" b="1" dirty="0">
                <a:solidFill>
                  <a:schemeClr val="tx1">
                    <a:lumMod val="75000"/>
                    <a:lumOff val="25000"/>
                  </a:schemeClr>
                </a:solidFill>
              </a:rPr>
              <a:t>• God as the source of blessing (Jas. 1:17)</a:t>
            </a:r>
          </a:p>
          <a:p>
            <a:pPr algn="ctr"/>
            <a:r>
              <a:rPr lang="en-US" sz="3200" b="1" dirty="0">
                <a:solidFill>
                  <a:schemeClr val="tx1">
                    <a:lumMod val="75000"/>
                    <a:lumOff val="25000"/>
                  </a:schemeClr>
                </a:solidFill>
              </a:rPr>
              <a:t>• Hope for God’s blessing (Rom. 15:13)</a:t>
            </a:r>
          </a:p>
        </p:txBody>
      </p:sp>
    </p:spTree>
    <p:extLst>
      <p:ext uri="{BB962C8B-B14F-4D97-AF65-F5344CB8AC3E}">
        <p14:creationId xmlns:p14="http://schemas.microsoft.com/office/powerpoint/2010/main" val="3736652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p:cTn id="13"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14"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fade">
                                      <p:cBhvr>
                                        <p:cTn id="27" dur="1000"/>
                                        <p:tgtEl>
                                          <p:spTgt spid="6">
                                            <p:txEl>
                                              <p:pRg st="2" end="2"/>
                                            </p:txEl>
                                          </p:spTgt>
                                        </p:tgtEl>
                                      </p:cBhvr>
                                    </p:animEffect>
                                    <p:anim calcmode="lin" valueType="num">
                                      <p:cBhvr>
                                        <p:cTn id="2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anim calcmode="lin" valueType="num">
                                      <p:cBhvr>
                                        <p:cTn id="35"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400" b="1" dirty="0">
                <a:latin typeface="+mn-lt"/>
              </a:rPr>
              <a:t>God Has Blessed Us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447098"/>
          </a:xfrm>
          <a:prstGeom prst="rect">
            <a:avLst/>
          </a:prstGeom>
          <a:noFill/>
        </p:spPr>
        <p:txBody>
          <a:bodyPr wrap="square" rtlCol="0">
            <a:spAutoFit/>
          </a:bodyPr>
          <a:lstStyle/>
          <a:p>
            <a:pPr algn="ctr">
              <a:spcAft>
                <a:spcPts val="1200"/>
              </a:spcAft>
            </a:pPr>
            <a:r>
              <a:rPr lang="en-US" sz="4000" b="1" i="1" dirty="0">
                <a:solidFill>
                  <a:schemeClr val="tx1">
                    <a:lumMod val="75000"/>
                    <a:lumOff val="25000"/>
                  </a:schemeClr>
                </a:solidFill>
              </a:rPr>
              <a:t>How may one be assured of God’s blessing in his life?</a:t>
            </a:r>
          </a:p>
          <a:p>
            <a:pPr algn="ctr"/>
            <a:r>
              <a:rPr lang="en-US" sz="3200" b="1" dirty="0">
                <a:solidFill>
                  <a:schemeClr val="tx1">
                    <a:lumMod val="75000"/>
                    <a:lumOff val="25000"/>
                  </a:schemeClr>
                </a:solidFill>
              </a:rPr>
              <a:t>• The Sermon on the Mount (Matt. 5:3-11)</a:t>
            </a:r>
          </a:p>
          <a:p>
            <a:pPr algn="ctr"/>
            <a:r>
              <a:rPr lang="en-US" sz="3200" b="1" dirty="0">
                <a:solidFill>
                  <a:schemeClr val="tx1">
                    <a:lumMod val="75000"/>
                    <a:lumOff val="25000"/>
                  </a:schemeClr>
                </a:solidFill>
              </a:rPr>
              <a:t>• Hearing and doing (Luke 11:27-28)</a:t>
            </a:r>
          </a:p>
          <a:p>
            <a:pPr algn="ctr"/>
            <a:r>
              <a:rPr lang="en-US" sz="3200" b="1" dirty="0">
                <a:solidFill>
                  <a:schemeClr val="tx1">
                    <a:lumMod val="75000"/>
                    <a:lumOff val="25000"/>
                  </a:schemeClr>
                </a:solidFill>
              </a:rPr>
              <a:t>• Obedient at His coming (Matt. 24:45-47)</a:t>
            </a:r>
          </a:p>
          <a:p>
            <a:pPr algn="ctr"/>
            <a:r>
              <a:rPr lang="en-US" sz="3200" b="1" dirty="0">
                <a:solidFill>
                  <a:schemeClr val="tx1">
                    <a:lumMod val="75000"/>
                    <a:lumOff val="25000"/>
                  </a:schemeClr>
                </a:solidFill>
              </a:rPr>
              <a:t>• Serving others as Christ (Matt. 25:34-36)</a:t>
            </a:r>
          </a:p>
        </p:txBody>
      </p:sp>
    </p:spTree>
    <p:extLst>
      <p:ext uri="{BB962C8B-B14F-4D97-AF65-F5344CB8AC3E}">
        <p14:creationId xmlns:p14="http://schemas.microsoft.com/office/powerpoint/2010/main" val="888620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Effect transition="in" filter="fade">
                                      <p:cBhvr>
                                        <p:cTn id="35" dur="1000"/>
                                        <p:tgtEl>
                                          <p:spTgt spid="6">
                                            <p:txEl>
                                              <p:pRg st="4" end="4"/>
                                            </p:txEl>
                                          </p:spTgt>
                                        </p:tgtEl>
                                      </p:cBhvr>
                                    </p:animEffect>
                                    <p:anim calcmode="lin" valueType="num">
                                      <p:cBhvr>
                                        <p:cTn id="36"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400" b="1" dirty="0">
                <a:latin typeface="+mn-lt"/>
              </a:rPr>
              <a:t>God Has Blessed Us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385542"/>
          </a:xfrm>
          <a:prstGeom prst="rect">
            <a:avLst/>
          </a:prstGeom>
          <a:noFill/>
        </p:spPr>
        <p:txBody>
          <a:bodyPr wrap="square" rtlCol="0">
            <a:spAutoFit/>
          </a:bodyPr>
          <a:lstStyle/>
          <a:p>
            <a:pPr algn="ctr">
              <a:spcAft>
                <a:spcPts val="1200"/>
              </a:spcAft>
            </a:pPr>
            <a:r>
              <a:rPr lang="en-US" sz="4400" b="1" i="1" dirty="0">
                <a:solidFill>
                  <a:schemeClr val="tx1">
                    <a:lumMod val="75000"/>
                    <a:lumOff val="25000"/>
                  </a:schemeClr>
                </a:solidFill>
              </a:rPr>
              <a:t>Those Blessed of God</a:t>
            </a:r>
          </a:p>
          <a:p>
            <a:pPr algn="ctr"/>
            <a:r>
              <a:rPr lang="en-US" sz="3200" b="1" dirty="0">
                <a:solidFill>
                  <a:schemeClr val="tx1">
                    <a:lumMod val="75000"/>
                    <a:lumOff val="25000"/>
                  </a:schemeClr>
                </a:solidFill>
              </a:rPr>
              <a:t>• Abraham—livestock (Gen. 24:35)</a:t>
            </a:r>
          </a:p>
          <a:p>
            <a:pPr algn="ctr"/>
            <a:r>
              <a:rPr lang="en-US" sz="3200" b="1" dirty="0">
                <a:solidFill>
                  <a:schemeClr val="tx1">
                    <a:lumMod val="75000"/>
                    <a:lumOff val="25000"/>
                  </a:schemeClr>
                </a:solidFill>
              </a:rPr>
              <a:t>• Laban because of Jacob (Gen. 30:27)</a:t>
            </a:r>
          </a:p>
          <a:p>
            <a:pPr algn="ctr"/>
            <a:r>
              <a:rPr lang="en-US" sz="3200" b="1" dirty="0">
                <a:solidFill>
                  <a:schemeClr val="tx1">
                    <a:lumMod val="75000"/>
                    <a:lumOff val="25000"/>
                  </a:schemeClr>
                </a:solidFill>
              </a:rPr>
              <a:t>• Israelites in the wilderness (Deut. 2:7)</a:t>
            </a:r>
          </a:p>
          <a:p>
            <a:pPr algn="ctr"/>
            <a:r>
              <a:rPr lang="en-US" sz="3200" b="1" dirty="0">
                <a:solidFill>
                  <a:schemeClr val="tx1">
                    <a:lumMod val="75000"/>
                    <a:lumOff val="25000"/>
                  </a:schemeClr>
                </a:solidFill>
              </a:rPr>
              <a:t>• Obed-Edom care of ark (2 Sam. 6:12)</a:t>
            </a:r>
          </a:p>
          <a:p>
            <a:pPr algn="ctr"/>
            <a:r>
              <a:rPr lang="en-US" sz="3200" b="1" dirty="0">
                <a:solidFill>
                  <a:schemeClr val="tx1">
                    <a:lumMod val="75000"/>
                    <a:lumOff val="25000"/>
                  </a:schemeClr>
                </a:solidFill>
              </a:rPr>
              <a:t>• Those in Messiah’s kingdom (Isa. 61:9)</a:t>
            </a:r>
          </a:p>
        </p:txBody>
      </p:sp>
    </p:spTree>
    <p:extLst>
      <p:ext uri="{BB962C8B-B14F-4D97-AF65-F5344CB8AC3E}">
        <p14:creationId xmlns:p14="http://schemas.microsoft.com/office/powerpoint/2010/main" val="2447541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Effect transition="in" filter="fade">
                                      <p:cBhvr>
                                        <p:cTn id="35" dur="1000"/>
                                        <p:tgtEl>
                                          <p:spTgt spid="6">
                                            <p:txEl>
                                              <p:pRg st="4" end="4"/>
                                            </p:txEl>
                                          </p:spTgt>
                                        </p:tgtEl>
                                      </p:cBhvr>
                                    </p:animEffect>
                                    <p:anim calcmode="lin" valueType="num">
                                      <p:cBhvr>
                                        <p:cTn id="36"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1000"/>
                                        <p:tgtEl>
                                          <p:spTgt spid="6">
                                            <p:txEl>
                                              <p:pRg st="5" end="5"/>
                                            </p:txEl>
                                          </p:spTgt>
                                        </p:tgtEl>
                                      </p:cBhvr>
                                    </p:animEffect>
                                    <p:anim calcmode="lin" valueType="num">
                                      <p:cBhvr>
                                        <p:cTn id="4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77CFE41-C9C0-0B46-8F7E-ED727E49BCC5}"/>
              </a:ext>
            </a:extLst>
          </p:cNvPr>
          <p:cNvPicPr>
            <a:picLocks noGrp="1" noChangeAspect="1"/>
          </p:cNvPicPr>
          <p:nvPr>
            <p:ph idx="1"/>
          </p:nvPr>
        </p:nvPicPr>
        <p:blipFill rotWithShape="1">
          <a:blip r:embed="rId2"/>
          <a:srcRect l="143" t="9091" r="26948" b="2"/>
          <a:stretch/>
        </p:blipFill>
        <p:spPr>
          <a:xfrm>
            <a:off x="2642616" y="10"/>
            <a:ext cx="6501384" cy="5714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715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906536-3710-BD4B-B552-071E04772D67}"/>
              </a:ext>
            </a:extLst>
          </p:cNvPr>
          <p:cNvSpPr>
            <a:spLocks noGrp="1"/>
          </p:cNvSpPr>
          <p:nvPr>
            <p:ph type="title"/>
          </p:nvPr>
        </p:nvSpPr>
        <p:spPr>
          <a:xfrm>
            <a:off x="360771" y="4447653"/>
            <a:ext cx="6104308" cy="745944"/>
          </a:xfrm>
        </p:spPr>
        <p:txBody>
          <a:bodyPr vert="horz" lIns="91440" tIns="45720" rIns="91440" bIns="45720" rtlCol="0" anchor="b">
            <a:normAutofit/>
          </a:bodyPr>
          <a:lstStyle/>
          <a:p>
            <a:pPr defTabSz="914400"/>
            <a:r>
              <a:rPr lang="en-US" sz="4400" b="1" dirty="0">
                <a:latin typeface="+mn-lt"/>
              </a:rPr>
              <a:t>God Has Blessed Us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3845" y="318330"/>
            <a:ext cx="121920"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7564C3E8-FF79-E24B-A721-A97FB7441CD2}"/>
              </a:ext>
            </a:extLst>
          </p:cNvPr>
          <p:cNvPicPr>
            <a:picLocks noChangeAspect="1"/>
          </p:cNvPicPr>
          <p:nvPr/>
        </p:nvPicPr>
        <p:blipFill>
          <a:blip r:embed="rId3"/>
          <a:stretch>
            <a:fillRect/>
          </a:stretch>
        </p:blipFill>
        <p:spPr>
          <a:xfrm>
            <a:off x="428425" y="4378074"/>
            <a:ext cx="2984500" cy="25400"/>
          </a:xfrm>
          <a:prstGeom prst="rect">
            <a:avLst/>
          </a:prstGeom>
        </p:spPr>
      </p:pic>
      <p:sp>
        <p:nvSpPr>
          <p:cNvPr id="6" name="TextBox 5">
            <a:extLst>
              <a:ext uri="{FF2B5EF4-FFF2-40B4-BE49-F238E27FC236}">
                <a16:creationId xmlns:a16="http://schemas.microsoft.com/office/drawing/2014/main" id="{704E96F3-5395-3E43-A2B9-81B63802A029}"/>
              </a:ext>
            </a:extLst>
          </p:cNvPr>
          <p:cNvSpPr txBox="1"/>
          <p:nvPr/>
        </p:nvSpPr>
        <p:spPr>
          <a:xfrm>
            <a:off x="728869" y="740983"/>
            <a:ext cx="7489988" cy="3385542"/>
          </a:xfrm>
          <a:prstGeom prst="rect">
            <a:avLst/>
          </a:prstGeom>
          <a:noFill/>
        </p:spPr>
        <p:txBody>
          <a:bodyPr wrap="square" rtlCol="0">
            <a:spAutoFit/>
          </a:bodyPr>
          <a:lstStyle/>
          <a:p>
            <a:pPr algn="ctr">
              <a:spcAft>
                <a:spcPts val="1200"/>
              </a:spcAft>
            </a:pPr>
            <a:r>
              <a:rPr lang="en-US" sz="4400" b="1" i="1" dirty="0">
                <a:solidFill>
                  <a:schemeClr val="tx1">
                    <a:lumMod val="75000"/>
                    <a:lumOff val="25000"/>
                  </a:schemeClr>
                </a:solidFill>
              </a:rPr>
              <a:t>How Are Christians Blessed?</a:t>
            </a:r>
          </a:p>
          <a:p>
            <a:pPr algn="ctr"/>
            <a:r>
              <a:rPr lang="en-US" sz="3200" b="1" dirty="0">
                <a:solidFill>
                  <a:schemeClr val="tx1">
                    <a:lumMod val="75000"/>
                    <a:lumOff val="25000"/>
                  </a:schemeClr>
                </a:solidFill>
              </a:rPr>
              <a:t>• Needs of life (Matt. 6:31-34)</a:t>
            </a:r>
          </a:p>
          <a:p>
            <a:pPr algn="ctr"/>
            <a:r>
              <a:rPr lang="en-US" sz="3200" b="1" dirty="0">
                <a:solidFill>
                  <a:schemeClr val="tx1">
                    <a:lumMod val="75000"/>
                    <a:lumOff val="25000"/>
                  </a:schemeClr>
                </a:solidFill>
              </a:rPr>
              <a:t>• Filling our hearts with gladness (Acts 14:15-17; 1 Pet. 1:6-9)</a:t>
            </a:r>
          </a:p>
          <a:p>
            <a:pPr algn="ctr"/>
            <a:r>
              <a:rPr lang="en-US" sz="3200" b="1" dirty="0">
                <a:solidFill>
                  <a:schemeClr val="tx1">
                    <a:lumMod val="75000"/>
                    <a:lumOff val="25000"/>
                  </a:schemeClr>
                </a:solidFill>
              </a:rPr>
              <a:t>• Assurance of God’s care (Matt. 28:20; Heb. 13:5; 1 Pet. 5:6-7)</a:t>
            </a:r>
          </a:p>
        </p:txBody>
      </p:sp>
    </p:spTree>
    <p:extLst>
      <p:ext uri="{BB962C8B-B14F-4D97-AF65-F5344CB8AC3E}">
        <p14:creationId xmlns:p14="http://schemas.microsoft.com/office/powerpoint/2010/main" val="318567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bldLvl="2"/>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592</Words>
  <Application>Microsoft Macintosh PowerPoint</Application>
  <PresentationFormat>On-screen Show (16:10)</PresentationFormat>
  <Paragraphs>49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Ephesians 1:3-10</vt:lpstr>
      <vt:lpstr>Ephesians 1:3-10</vt:lpstr>
      <vt:lpstr>Ephesians 1:3-10</vt:lpstr>
      <vt:lpstr>Ephesians 1:3-10</vt:lpstr>
      <vt:lpstr>Ephesians 1:3-10</vt:lpstr>
      <vt:lpstr>God Has Blessed Us</vt:lpstr>
      <vt:lpstr>God Has Blessed Us</vt:lpstr>
      <vt:lpstr>God Has Blessed Us</vt:lpstr>
      <vt:lpstr>God Has Blessed Us</vt:lpstr>
      <vt:lpstr>God Has Blessed Us</vt:lpstr>
      <vt:lpstr>God Has Blessed Us</vt:lpstr>
      <vt:lpstr>God Has Blessed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12</cp:revision>
  <dcterms:created xsi:type="dcterms:W3CDTF">2020-07-14T18:07:02Z</dcterms:created>
  <dcterms:modified xsi:type="dcterms:W3CDTF">2020-07-29T01:35:45Z</dcterms:modified>
</cp:coreProperties>
</file>