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8"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55"/>
    <p:restoredTop sz="94508"/>
  </p:normalViewPr>
  <p:slideViewPr>
    <p:cSldViewPr snapToGrid="0" snapToObjects="1">
      <p:cViewPr varScale="1">
        <p:scale>
          <a:sx n="80" d="100"/>
          <a:sy n="80" d="100"/>
        </p:scale>
        <p:origin x="132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557C6F-1633-F14D-B69F-3F75D65528EC}" type="datetimeFigureOut">
              <a:rPr lang="en-US" smtClean="0"/>
              <a:pPr/>
              <a:t>11/24/20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AEE145-42C6-CD44-B3AD-E0120CD68A58}" type="slidenum">
              <a:rPr lang="en-US" smtClean="0"/>
              <a:pPr/>
              <a:t>‹#›</a:t>
            </a:fld>
            <a:endParaRPr lang="en-US"/>
          </a:p>
        </p:txBody>
      </p:sp>
    </p:spTree>
    <p:extLst>
      <p:ext uri="{BB962C8B-B14F-4D97-AF65-F5344CB8AC3E}">
        <p14:creationId xmlns:p14="http://schemas.microsoft.com/office/powerpoint/2010/main" val="227156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AEE145-42C6-CD44-B3AD-E0120CD68A58}" type="slidenum">
              <a:rPr lang="en-US" smtClean="0"/>
              <a:pPr/>
              <a:t>7</a:t>
            </a:fld>
            <a:endParaRPr lang="en-US"/>
          </a:p>
        </p:txBody>
      </p:sp>
    </p:spTree>
    <p:extLst>
      <p:ext uri="{BB962C8B-B14F-4D97-AF65-F5344CB8AC3E}">
        <p14:creationId xmlns:p14="http://schemas.microsoft.com/office/powerpoint/2010/main" val="580757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AEE145-42C6-CD44-B3AD-E0120CD68A58}" type="slidenum">
              <a:rPr lang="en-US" smtClean="0"/>
              <a:pPr/>
              <a:t>8</a:t>
            </a:fld>
            <a:endParaRPr lang="en-US"/>
          </a:p>
        </p:txBody>
      </p:sp>
    </p:spTree>
    <p:extLst>
      <p:ext uri="{BB962C8B-B14F-4D97-AF65-F5344CB8AC3E}">
        <p14:creationId xmlns:p14="http://schemas.microsoft.com/office/powerpoint/2010/main" val="2177161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AEE145-42C6-CD44-B3AD-E0120CD68A58}" type="slidenum">
              <a:rPr lang="en-US" smtClean="0"/>
              <a:pPr/>
              <a:t>9</a:t>
            </a:fld>
            <a:endParaRPr lang="en-US"/>
          </a:p>
        </p:txBody>
      </p:sp>
    </p:spTree>
    <p:extLst>
      <p:ext uri="{BB962C8B-B14F-4D97-AF65-F5344CB8AC3E}">
        <p14:creationId xmlns:p14="http://schemas.microsoft.com/office/powerpoint/2010/main" val="4189012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AEE145-42C6-CD44-B3AD-E0120CD68A58}" type="slidenum">
              <a:rPr lang="en-US" smtClean="0"/>
              <a:pPr/>
              <a:t>10</a:t>
            </a:fld>
            <a:endParaRPr lang="en-US"/>
          </a:p>
        </p:txBody>
      </p:sp>
    </p:spTree>
    <p:extLst>
      <p:ext uri="{BB962C8B-B14F-4D97-AF65-F5344CB8AC3E}">
        <p14:creationId xmlns:p14="http://schemas.microsoft.com/office/powerpoint/2010/main" val="1349938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AEE145-42C6-CD44-B3AD-E0120CD68A58}" type="slidenum">
              <a:rPr lang="en-US" smtClean="0"/>
              <a:pPr/>
              <a:t>11</a:t>
            </a:fld>
            <a:endParaRPr lang="en-US"/>
          </a:p>
        </p:txBody>
      </p:sp>
    </p:spTree>
    <p:extLst>
      <p:ext uri="{BB962C8B-B14F-4D97-AF65-F5344CB8AC3E}">
        <p14:creationId xmlns:p14="http://schemas.microsoft.com/office/powerpoint/2010/main" val="3203515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AEE145-42C6-CD44-B3AD-E0120CD68A58}" type="slidenum">
              <a:rPr lang="en-US" smtClean="0"/>
              <a:pPr/>
              <a:t>12</a:t>
            </a:fld>
            <a:endParaRPr lang="en-US"/>
          </a:p>
        </p:txBody>
      </p:sp>
    </p:spTree>
    <p:extLst>
      <p:ext uri="{BB962C8B-B14F-4D97-AF65-F5344CB8AC3E}">
        <p14:creationId xmlns:p14="http://schemas.microsoft.com/office/powerpoint/2010/main" val="3494475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2519362" y="389841"/>
            <a:ext cx="6211490" cy="2954655"/>
          </a:xfrm>
        </p:spPr>
        <p:txBody>
          <a:bodyPr anchor="t" anchorCtr="0">
            <a:normAutofit/>
          </a:bodyPr>
          <a:lstStyle>
            <a:lvl1pPr algn="l">
              <a:lnSpc>
                <a:spcPct val="100000"/>
              </a:lnSpc>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2519362" y="3536951"/>
            <a:ext cx="6211492" cy="2555874"/>
          </a:xfrm>
        </p:spPr>
        <p:txBody>
          <a:bodyPr>
            <a:normAutofit/>
          </a:bodyPr>
          <a:lstStyle>
            <a:lvl1pPr marL="0" indent="0" algn="l">
              <a:lnSpc>
                <a:spcPct val="100000"/>
              </a:lnSpc>
              <a:buNone/>
              <a:defRPr sz="1800">
                <a:solidFill>
                  <a:schemeClr val="tx1">
                    <a:alpha val="8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pPr/>
              <a:t>Tuesday, November 24, 2020</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170866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413147" y="503907"/>
            <a:ext cx="8317706"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pPr/>
              <a:t>Tuesday, November 24, 2020</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509645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pPr/>
              <a:t>Tuesday, November 24, 2020</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596507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460499" y="5334748"/>
            <a:ext cx="508601"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413147" y="549275"/>
            <a:ext cx="83187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413147" y="2113200"/>
            <a:ext cx="8317706"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pPr/>
              <a:t>Tuesday, November 24, 2020</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98999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267361" y="879007"/>
            <a:ext cx="550693"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422672" y="474346"/>
            <a:ext cx="8308181" cy="2954655"/>
          </a:xfrm>
        </p:spPr>
        <p:txBody>
          <a:bodyPr vert="horz" wrap="square" lIns="0" tIns="0" rIns="0" bIns="0" rtlCol="0" anchor="b" anchorCtr="0">
            <a:normAutofit/>
          </a:bodyPr>
          <a:lstStyle>
            <a:lvl1pPr>
              <a:defRPr lang="en-US" sz="48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pPr/>
              <a:t>Tuesday, November 24, 2020</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pPr/>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424703" y="3629773"/>
            <a:ext cx="8306150" cy="2678953"/>
          </a:xfrm>
        </p:spPr>
        <p:txBody>
          <a:bodyPr>
            <a:normAutofit/>
          </a:bodyPr>
          <a:lstStyle>
            <a:lvl1pPr marL="0" indent="0">
              <a:lnSpc>
                <a:spcPct val="110000"/>
              </a:lnSpc>
              <a:spcBef>
                <a:spcPts val="0"/>
              </a:spcBef>
              <a:buNone/>
              <a:defRPr sz="1800">
                <a:solidFill>
                  <a:schemeClr val="tx1">
                    <a:alpha val="8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8406849" y="4448190"/>
            <a:ext cx="7494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8697703" y="4975802"/>
            <a:ext cx="540000" cy="733713"/>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1058296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8302398" y="333375"/>
            <a:ext cx="27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248839" y="5528198"/>
            <a:ext cx="473606"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413147" y="549275"/>
            <a:ext cx="8317706"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413147" y="2097175"/>
            <a:ext cx="40767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4654154" y="2097175"/>
            <a:ext cx="40767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pPr/>
              <a:t>Tuesday, November 24, 2020</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666822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8318709" y="5893466"/>
            <a:ext cx="27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1" name="Rectangle 10">
            <a:extLst>
              <a:ext uri="{FF2B5EF4-FFF2-40B4-BE49-F238E27FC236}">
                <a16:creationId xmlns:a16="http://schemas.microsoft.com/office/drawing/2014/main" id="{EB89C080-4102-49AE-BDA9-59A4A67E2486}"/>
              </a:ext>
            </a:extLst>
          </p:cNvPr>
          <p:cNvSpPr/>
          <p:nvPr/>
        </p:nvSpPr>
        <p:spPr>
          <a:xfrm>
            <a:off x="8588709" y="5827878"/>
            <a:ext cx="284287"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413147" y="549275"/>
            <a:ext cx="8323163" cy="1332000"/>
          </a:xfrm>
        </p:spPr>
        <p:txBody>
          <a:bodyPr vert="horz" wrap="square" lIns="0" tIns="0" rIns="0" bIns="0" rtlCol="0" anchor="t" anchorCtr="0">
            <a:normAutofit/>
          </a:bodyPr>
          <a:lstStyle>
            <a:lvl1pPr>
              <a:defRPr lang="en-US" sz="24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413148" y="1881275"/>
            <a:ext cx="4077890" cy="535354"/>
          </a:xfrm>
        </p:spPr>
        <p:txBody>
          <a:bodyPr anchor="b">
            <a:normAutofit/>
          </a:bodyPr>
          <a:lstStyle>
            <a:lvl1pPr marL="0" indent="0">
              <a:buNone/>
              <a:defRPr sz="1050" b="0" cap="all" spc="150" baseline="0">
                <a:solidFill>
                  <a:schemeClr val="tx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413147" y="2577271"/>
            <a:ext cx="4071836"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4659018" y="1881275"/>
            <a:ext cx="4077294" cy="535354"/>
          </a:xfrm>
        </p:spPr>
        <p:txBody>
          <a:bodyPr vert="horz" wrap="square" lIns="0" tIns="0" rIns="0" bIns="0" rtlCol="0" anchor="b">
            <a:normAutofit/>
          </a:bodyPr>
          <a:lstStyle>
            <a:lvl1pPr>
              <a:defRPr lang="en-US" sz="1050" b="0" cap="all" spc="15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4659018" y="2577271"/>
            <a:ext cx="4077293"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pPr/>
              <a:t>Tuesday, November 24, 2020</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467259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2519362" y="550800"/>
            <a:ext cx="6212485"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pPr/>
              <a:t>Tuesday, November 24, 2020</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pPr/>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308046" y="3958417"/>
            <a:ext cx="2652248"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360863" y="3649709"/>
            <a:ext cx="2609026"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107433" y="2956689"/>
            <a:ext cx="214196" cy="699884"/>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335496" y="385236"/>
            <a:ext cx="81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467386" y="1514007"/>
            <a:ext cx="550693"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grpSp>
    </p:spTree>
    <p:extLst>
      <p:ext uri="{BB962C8B-B14F-4D97-AF65-F5344CB8AC3E}">
        <p14:creationId xmlns:p14="http://schemas.microsoft.com/office/powerpoint/2010/main" val="264119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pPr/>
              <a:t>Tuesday, November 24, 2020</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1592978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3712224" y="5111861"/>
            <a:ext cx="947210"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413148" y="549275"/>
            <a:ext cx="8317706" cy="984885"/>
          </a:xfrm>
        </p:spPr>
        <p:txBody>
          <a:bodyPr anchor="t">
            <a:normAutofit/>
          </a:bodyPr>
          <a:lstStyle>
            <a:lvl1pPr>
              <a:lnSpc>
                <a:spcPct val="100000"/>
              </a:lnSpc>
              <a:defRPr sz="2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3221831" y="1750061"/>
            <a:ext cx="5509022" cy="4342765"/>
          </a:xfrm>
        </p:spPr>
        <p:txBody>
          <a:bodyPr>
            <a:normAutofit/>
          </a:bodyPr>
          <a:lstStyle>
            <a:lvl1pPr>
              <a:defRPr sz="1200"/>
            </a:lvl1pPr>
            <a:lvl2pPr>
              <a:defRPr sz="1200"/>
            </a:lvl2pPr>
            <a:lvl3pPr>
              <a:defRPr sz="1200"/>
            </a:lvl3pPr>
            <a:lvl4pPr>
              <a:defRPr sz="1200"/>
            </a:lvl4pPr>
            <a:lvl5pPr>
              <a:defRPr sz="12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413148" y="1750061"/>
            <a:ext cx="2674144" cy="434276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pPr/>
              <a:t>Tuesday, November 24, 2020</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127008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251223" y="5115518"/>
            <a:ext cx="550693"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413147" y="575410"/>
            <a:ext cx="3375422" cy="984885"/>
          </a:xfrm>
        </p:spPr>
        <p:txBody>
          <a:bodyPr vert="horz" wrap="square" lIns="0" tIns="0" rIns="0" bIns="0" rtlCol="0" anchor="t" anchorCtr="0">
            <a:normAutofit/>
          </a:bodyPr>
          <a:lstStyle>
            <a:lvl1pPr>
              <a:defRPr lang="en-US" sz="24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3950493" y="575409"/>
            <a:ext cx="4780360" cy="5733316"/>
          </a:xfrm>
        </p:spPr>
        <p:txBody>
          <a:bodyPr>
            <a:normAutofit/>
          </a:bodyPr>
          <a:lstStyle>
            <a:lvl1pPr marL="0" indent="0">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413147" y="1776195"/>
            <a:ext cx="3375422" cy="4532530"/>
          </a:xfrm>
        </p:spPr>
        <p:txBody>
          <a:bodyPr anchor="t" anchorCtr="0"/>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pPr/>
              <a:t>Tuesday, November 24, 2020</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10631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413148" y="550801"/>
            <a:ext cx="8317706"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413147" y="2113863"/>
            <a:ext cx="83187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413147" y="6532218"/>
            <a:ext cx="1971675" cy="103875"/>
          </a:xfrm>
          <a:prstGeom prst="rect">
            <a:avLst/>
          </a:prstGeom>
        </p:spPr>
        <p:txBody>
          <a:bodyPr vert="horz" wrap="square" lIns="0" tIns="0" rIns="0" bIns="0" rtlCol="0" anchor="ctr">
            <a:spAutoFit/>
          </a:bodyPr>
          <a:lstStyle>
            <a:lvl1pPr algn="l">
              <a:defRPr sz="675">
                <a:solidFill>
                  <a:schemeClr val="tx1">
                    <a:alpha val="80000"/>
                  </a:schemeClr>
                </a:solidFill>
              </a:defRPr>
            </a:lvl1pPr>
          </a:lstStyle>
          <a:p>
            <a:fld id="{246CB39B-5F4C-4A7E-9BE3-AAFD45576D16}" type="datetime2">
              <a:rPr lang="en-US" smtClean="0"/>
              <a:pPr/>
              <a:t>Tuesday, November 24, 2020</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2519362" y="6532218"/>
            <a:ext cx="4784408" cy="103875"/>
          </a:xfrm>
          <a:prstGeom prst="rect">
            <a:avLst/>
          </a:prstGeom>
        </p:spPr>
        <p:txBody>
          <a:bodyPr vert="horz" wrap="square" lIns="0" tIns="0" rIns="0" bIns="0" rtlCol="0" anchor="ctr">
            <a:spAutoFit/>
          </a:bodyPr>
          <a:lstStyle>
            <a:lvl1pPr algn="l">
              <a:defRPr sz="675">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7461647" y="6526448"/>
            <a:ext cx="1269206" cy="115416"/>
          </a:xfrm>
          <a:prstGeom prst="rect">
            <a:avLst/>
          </a:prstGeom>
        </p:spPr>
        <p:txBody>
          <a:bodyPr vert="horz" wrap="square" lIns="0" tIns="0" rIns="0" bIns="0" rtlCol="0" anchor="ctr">
            <a:spAutoFit/>
          </a:bodyPr>
          <a:lstStyle>
            <a:lvl1pPr algn="r">
              <a:defRPr sz="75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769430492"/>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685800" rtl="0" eaLnBrk="1" latinLnBrk="0" hangingPunct="1">
        <a:lnSpc>
          <a:spcPct val="100000"/>
        </a:lnSpc>
        <a:spcBef>
          <a:spcPct val="0"/>
        </a:spcBef>
        <a:buNone/>
        <a:defRPr lang="en-US" sz="3600" kern="1200" dirty="0">
          <a:solidFill>
            <a:schemeClr val="tx1"/>
          </a:solidFill>
          <a:latin typeface="+mj-lt"/>
          <a:ea typeface="+mj-ea"/>
          <a:cs typeface="+mj-cs"/>
        </a:defRPr>
      </a:lvl1pPr>
    </p:titleStyle>
    <p:bodyStyle>
      <a:lvl1pPr marL="171450" indent="-171450" algn="l" defTabSz="685800" rtl="0" eaLnBrk="1" latinLnBrk="0" hangingPunct="1">
        <a:lnSpc>
          <a:spcPct val="110000"/>
        </a:lnSpc>
        <a:spcBef>
          <a:spcPts val="750"/>
        </a:spcBef>
        <a:spcAft>
          <a:spcPts val="600"/>
        </a:spcAft>
        <a:buFont typeface="Arial" panose="020B0604020202020204" pitchFamily="34" charset="0"/>
        <a:buChar char="•"/>
        <a:defRPr sz="1500" kern="1200">
          <a:solidFill>
            <a:schemeClr val="tx1">
              <a:alpha val="60000"/>
            </a:schemeClr>
          </a:solidFill>
          <a:latin typeface="+mn-lt"/>
          <a:ea typeface="+mn-ea"/>
          <a:cs typeface="+mn-cs"/>
        </a:defRPr>
      </a:lvl1pPr>
      <a:lvl2pPr marL="514350" indent="-171450" algn="l" defTabSz="685800" rtl="0" eaLnBrk="1" latinLnBrk="0" hangingPunct="1">
        <a:lnSpc>
          <a:spcPct val="110000"/>
        </a:lnSpc>
        <a:spcBef>
          <a:spcPts val="375"/>
        </a:spcBef>
        <a:spcAft>
          <a:spcPts val="600"/>
        </a:spcAft>
        <a:buFont typeface="Arial" panose="020B0604020202020204" pitchFamily="34" charset="0"/>
        <a:buChar char="•"/>
        <a:defRPr sz="1050" kern="1200">
          <a:solidFill>
            <a:schemeClr val="tx1">
              <a:alpha val="60000"/>
            </a:schemeClr>
          </a:solidFill>
          <a:latin typeface="+mn-lt"/>
          <a:ea typeface="+mn-ea"/>
          <a:cs typeface="+mn-cs"/>
        </a:defRPr>
      </a:lvl2pPr>
      <a:lvl3pPr marL="857250" indent="-171450" algn="l" defTabSz="685800" rtl="0" eaLnBrk="1" latinLnBrk="0" hangingPunct="1">
        <a:lnSpc>
          <a:spcPct val="110000"/>
        </a:lnSpc>
        <a:spcBef>
          <a:spcPts val="375"/>
        </a:spcBef>
        <a:spcAft>
          <a:spcPts val="600"/>
        </a:spcAft>
        <a:buFont typeface="Arial" panose="020B0604020202020204" pitchFamily="34" charset="0"/>
        <a:buChar char="•"/>
        <a:defRPr sz="1050" kern="1200">
          <a:solidFill>
            <a:schemeClr val="tx1">
              <a:alpha val="60000"/>
            </a:schemeClr>
          </a:solidFill>
          <a:latin typeface="+mn-lt"/>
          <a:ea typeface="+mn-ea"/>
          <a:cs typeface="+mn-cs"/>
        </a:defRPr>
      </a:lvl3pPr>
      <a:lvl4pPr marL="1200150" indent="-171450" algn="l" defTabSz="685800" rtl="0" eaLnBrk="1" latinLnBrk="0" hangingPunct="1">
        <a:lnSpc>
          <a:spcPct val="110000"/>
        </a:lnSpc>
        <a:spcBef>
          <a:spcPts val="375"/>
        </a:spcBef>
        <a:spcAft>
          <a:spcPts val="600"/>
        </a:spcAft>
        <a:buFont typeface="Arial" panose="020B0604020202020204" pitchFamily="34" charset="0"/>
        <a:buChar char="•"/>
        <a:defRPr sz="1050" kern="1200">
          <a:solidFill>
            <a:schemeClr val="tx1">
              <a:alpha val="60000"/>
            </a:schemeClr>
          </a:solidFill>
          <a:latin typeface="+mn-lt"/>
          <a:ea typeface="+mn-ea"/>
          <a:cs typeface="+mn-cs"/>
        </a:defRPr>
      </a:lvl4pPr>
      <a:lvl5pPr marL="1543050" indent="-171450" algn="l" defTabSz="685800" rtl="0" eaLnBrk="1" latinLnBrk="0" hangingPunct="1">
        <a:lnSpc>
          <a:spcPct val="110000"/>
        </a:lnSpc>
        <a:spcBef>
          <a:spcPts val="375"/>
        </a:spcBef>
        <a:spcAft>
          <a:spcPts val="600"/>
        </a:spcAft>
        <a:buFont typeface="Arial" panose="020B0604020202020204" pitchFamily="34" charset="0"/>
        <a:buChar char="•"/>
        <a:defRPr sz="1050" kern="1200">
          <a:solidFill>
            <a:schemeClr val="tx1">
              <a:alpha val="60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258EFCA9-CB91-0F44-999B-DA649061648B}"/>
              </a:ext>
            </a:extLst>
          </p:cNvPr>
          <p:cNvSpPr>
            <a:spLocks noGrp="1"/>
          </p:cNvSpPr>
          <p:nvPr>
            <p:ph type="ctrTitle"/>
          </p:nvPr>
        </p:nvSpPr>
        <p:spPr>
          <a:xfrm>
            <a:off x="413149" y="240633"/>
            <a:ext cx="8345840" cy="1363214"/>
          </a:xfrm>
        </p:spPr>
        <p:txBody>
          <a:bodyPr wrap="square" anchor="ctr">
            <a:normAutofit/>
          </a:bodyPr>
          <a:lstStyle/>
          <a:p>
            <a:pPr algn="ctr"/>
            <a:r>
              <a:rPr lang="en-US" sz="6000" b="1" dirty="0">
                <a:latin typeface="Calibri" panose="020F0502020204030204" pitchFamily="34" charset="0"/>
                <a:cs typeface="Calibri" panose="020F0502020204030204" pitchFamily="34" charset="0"/>
              </a:rPr>
              <a:t>John 13:31-35</a:t>
            </a:r>
          </a:p>
        </p:txBody>
      </p:sp>
      <p:pic>
        <p:nvPicPr>
          <p:cNvPr id="5" name="Picture 4">
            <a:extLst>
              <a:ext uri="{FF2B5EF4-FFF2-40B4-BE49-F238E27FC236}">
                <a16:creationId xmlns:a16="http://schemas.microsoft.com/office/drawing/2014/main" id="{693909C4-A60A-4845-81EE-AB1E4566A676}"/>
              </a:ext>
            </a:extLst>
          </p:cNvPr>
          <p:cNvPicPr>
            <a:picLocks noChangeAspect="1"/>
          </p:cNvPicPr>
          <p:nvPr/>
        </p:nvPicPr>
        <p:blipFill>
          <a:blip r:embed="rId2"/>
          <a:stretch>
            <a:fillRect/>
          </a:stretch>
        </p:blipFill>
        <p:spPr>
          <a:xfrm>
            <a:off x="0" y="1973178"/>
            <a:ext cx="9144000" cy="4396903"/>
          </a:xfrm>
          <a:prstGeom prst="rect">
            <a:avLst/>
          </a:prstGeom>
        </p:spPr>
      </p:pic>
      <p:sp>
        <p:nvSpPr>
          <p:cNvPr id="6" name="TextBox 5">
            <a:extLst>
              <a:ext uri="{FF2B5EF4-FFF2-40B4-BE49-F238E27FC236}">
                <a16:creationId xmlns:a16="http://schemas.microsoft.com/office/drawing/2014/main" id="{203272F1-7D33-2945-A714-24C21E8C3268}"/>
              </a:ext>
            </a:extLst>
          </p:cNvPr>
          <p:cNvSpPr txBox="1"/>
          <p:nvPr/>
        </p:nvSpPr>
        <p:spPr>
          <a:xfrm>
            <a:off x="750033" y="2221467"/>
            <a:ext cx="8169377" cy="3785652"/>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“So, when he had gone out, Jesus said, ‘Now the Son of Man is glorified, and God is glorified in Him. If God is glorified in Him, God will also glorify Him in Himself, and glorify Him immediately. . .</a:t>
            </a:r>
          </a:p>
        </p:txBody>
      </p:sp>
    </p:spTree>
    <p:extLst>
      <p:ext uri="{BB962C8B-B14F-4D97-AF65-F5344CB8AC3E}">
        <p14:creationId xmlns:p14="http://schemas.microsoft.com/office/powerpoint/2010/main" val="2266343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258EFCA9-CB91-0F44-999B-DA649061648B}"/>
              </a:ext>
            </a:extLst>
          </p:cNvPr>
          <p:cNvSpPr>
            <a:spLocks noGrp="1"/>
          </p:cNvSpPr>
          <p:nvPr>
            <p:ph type="ctrTitle"/>
          </p:nvPr>
        </p:nvSpPr>
        <p:spPr>
          <a:xfrm>
            <a:off x="399080" y="263331"/>
            <a:ext cx="8345840" cy="1363214"/>
          </a:xfrm>
        </p:spPr>
        <p:txBody>
          <a:bodyPr wrap="square" anchor="ctr">
            <a:normAutofit fontScale="90000"/>
          </a:bodyPr>
          <a:lstStyle/>
          <a:p>
            <a:pPr algn="ctr">
              <a:lnSpc>
                <a:spcPct val="90000"/>
              </a:lnSpc>
            </a:pPr>
            <a:r>
              <a:rPr lang="en-US" sz="6000" b="1" dirty="0">
                <a:latin typeface="Calibri" panose="020F0502020204030204" pitchFamily="34" charset="0"/>
                <a:cs typeface="Calibri" panose="020F0502020204030204" pitchFamily="34" charset="0"/>
              </a:rPr>
              <a:t>“Now the Son of Man Is Glorified”</a:t>
            </a:r>
          </a:p>
        </p:txBody>
      </p:sp>
      <p:pic>
        <p:nvPicPr>
          <p:cNvPr id="5" name="Picture 4">
            <a:extLst>
              <a:ext uri="{FF2B5EF4-FFF2-40B4-BE49-F238E27FC236}">
                <a16:creationId xmlns:a16="http://schemas.microsoft.com/office/drawing/2014/main" id="{693909C4-A60A-4845-81EE-AB1E4566A676}"/>
              </a:ext>
            </a:extLst>
          </p:cNvPr>
          <p:cNvPicPr>
            <a:picLocks noChangeAspect="1"/>
          </p:cNvPicPr>
          <p:nvPr/>
        </p:nvPicPr>
        <p:blipFill>
          <a:blip r:embed="rId3"/>
          <a:stretch>
            <a:fillRect/>
          </a:stretch>
        </p:blipFill>
        <p:spPr>
          <a:xfrm>
            <a:off x="0" y="1973178"/>
            <a:ext cx="9144000" cy="4396903"/>
          </a:xfrm>
          <a:prstGeom prst="rect">
            <a:avLst/>
          </a:prstGeom>
        </p:spPr>
      </p:pic>
      <p:sp>
        <p:nvSpPr>
          <p:cNvPr id="6" name="TextBox 5">
            <a:extLst>
              <a:ext uri="{FF2B5EF4-FFF2-40B4-BE49-F238E27FC236}">
                <a16:creationId xmlns:a16="http://schemas.microsoft.com/office/drawing/2014/main" id="{203272F1-7D33-2945-A714-24C21E8C3268}"/>
              </a:ext>
            </a:extLst>
          </p:cNvPr>
          <p:cNvSpPr txBox="1"/>
          <p:nvPr/>
        </p:nvSpPr>
        <p:spPr>
          <a:xfrm>
            <a:off x="413149" y="2215098"/>
            <a:ext cx="8169377" cy="3785652"/>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“You will seek Me; and as I said to the Jews, ‘Where I am going, you cannot come” (33b)</a:t>
            </a:r>
          </a:p>
          <a:p>
            <a:pPr marL="1028700" lvl="1" indent="-571500">
              <a:buFont typeface="Arial" panose="020B0604020202020204" pitchFamily="34" charset="0"/>
              <a:buChar char="•"/>
            </a:pPr>
            <a:r>
              <a:rPr lang="en-US" sz="4000" b="1" dirty="0">
                <a:latin typeface="Calibri" panose="020F0502020204030204" pitchFamily="34" charset="0"/>
                <a:cs typeface="Calibri" panose="020F0502020204030204" pitchFamily="34" charset="0"/>
              </a:rPr>
              <a:t>Context: John 7:33-36</a:t>
            </a:r>
          </a:p>
          <a:p>
            <a:pPr marL="1028700" lvl="1" indent="-571500">
              <a:buFont typeface="Arial" panose="020B0604020202020204" pitchFamily="34" charset="0"/>
              <a:buChar char="•"/>
            </a:pPr>
            <a:r>
              <a:rPr lang="en-US" sz="4000" b="1" dirty="0">
                <a:latin typeface="Calibri" panose="020F0502020204030204" pitchFamily="34" charset="0"/>
                <a:cs typeface="Calibri" panose="020F0502020204030204" pitchFamily="34" charset="0"/>
              </a:rPr>
              <a:t>Jesus prepares a place for us (John 14:1-6)</a:t>
            </a:r>
          </a:p>
        </p:txBody>
      </p:sp>
    </p:spTree>
    <p:extLst>
      <p:ext uri="{BB962C8B-B14F-4D97-AF65-F5344CB8AC3E}">
        <p14:creationId xmlns:p14="http://schemas.microsoft.com/office/powerpoint/2010/main" val="2885354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258EFCA9-CB91-0F44-999B-DA649061648B}"/>
              </a:ext>
            </a:extLst>
          </p:cNvPr>
          <p:cNvSpPr>
            <a:spLocks noGrp="1"/>
          </p:cNvSpPr>
          <p:nvPr>
            <p:ph type="ctrTitle"/>
          </p:nvPr>
        </p:nvSpPr>
        <p:spPr>
          <a:xfrm>
            <a:off x="399080" y="263331"/>
            <a:ext cx="8345840" cy="1363214"/>
          </a:xfrm>
        </p:spPr>
        <p:txBody>
          <a:bodyPr wrap="square" anchor="ctr">
            <a:normAutofit fontScale="90000"/>
          </a:bodyPr>
          <a:lstStyle/>
          <a:p>
            <a:pPr algn="ctr">
              <a:lnSpc>
                <a:spcPct val="90000"/>
              </a:lnSpc>
            </a:pPr>
            <a:r>
              <a:rPr lang="en-US" sz="6000" b="1" dirty="0">
                <a:latin typeface="Calibri" panose="020F0502020204030204" pitchFamily="34" charset="0"/>
                <a:cs typeface="Calibri" panose="020F0502020204030204" pitchFamily="34" charset="0"/>
              </a:rPr>
              <a:t>“Now the Son of Man Is Glorified”</a:t>
            </a:r>
          </a:p>
        </p:txBody>
      </p:sp>
      <p:pic>
        <p:nvPicPr>
          <p:cNvPr id="5" name="Picture 4">
            <a:extLst>
              <a:ext uri="{FF2B5EF4-FFF2-40B4-BE49-F238E27FC236}">
                <a16:creationId xmlns:a16="http://schemas.microsoft.com/office/drawing/2014/main" id="{693909C4-A60A-4845-81EE-AB1E4566A676}"/>
              </a:ext>
            </a:extLst>
          </p:cNvPr>
          <p:cNvPicPr>
            <a:picLocks noChangeAspect="1"/>
          </p:cNvPicPr>
          <p:nvPr/>
        </p:nvPicPr>
        <p:blipFill>
          <a:blip r:embed="rId3"/>
          <a:stretch>
            <a:fillRect/>
          </a:stretch>
        </p:blipFill>
        <p:spPr>
          <a:xfrm>
            <a:off x="0" y="1973178"/>
            <a:ext cx="9144000" cy="4396903"/>
          </a:xfrm>
          <a:prstGeom prst="rect">
            <a:avLst/>
          </a:prstGeom>
        </p:spPr>
      </p:pic>
      <p:sp>
        <p:nvSpPr>
          <p:cNvPr id="6" name="TextBox 5">
            <a:extLst>
              <a:ext uri="{FF2B5EF4-FFF2-40B4-BE49-F238E27FC236}">
                <a16:creationId xmlns:a16="http://schemas.microsoft.com/office/drawing/2014/main" id="{203272F1-7D33-2945-A714-24C21E8C3268}"/>
              </a:ext>
            </a:extLst>
          </p:cNvPr>
          <p:cNvSpPr txBox="1"/>
          <p:nvPr/>
        </p:nvSpPr>
        <p:spPr>
          <a:xfrm>
            <a:off x="556024" y="2220464"/>
            <a:ext cx="8587976" cy="3539430"/>
          </a:xfrm>
          <a:prstGeom prst="rect">
            <a:avLst/>
          </a:prstGeom>
          <a:noFill/>
        </p:spPr>
        <p:txBody>
          <a:bodyPr wrap="square" rtlCol="0">
            <a:spAutoFit/>
          </a:bodyPr>
          <a:lstStyle/>
          <a:p>
            <a:r>
              <a:rPr lang="en-US" sz="3800" b="1" dirty="0">
                <a:latin typeface="Calibri" panose="020F0502020204030204" pitchFamily="34" charset="0"/>
                <a:cs typeface="Calibri" panose="020F0502020204030204" pitchFamily="34" charset="0"/>
              </a:rPr>
              <a:t>“So now I say to you, a new command- </a:t>
            </a:r>
            <a:r>
              <a:rPr lang="en-US" sz="3800" b="1" dirty="0" err="1">
                <a:latin typeface="Calibri" panose="020F0502020204030204" pitchFamily="34" charset="0"/>
                <a:cs typeface="Calibri" panose="020F0502020204030204" pitchFamily="34" charset="0"/>
              </a:rPr>
              <a:t>ment</a:t>
            </a:r>
            <a:r>
              <a:rPr lang="en-US" sz="3800" b="1" dirty="0">
                <a:latin typeface="Calibri" panose="020F0502020204030204" pitchFamily="34" charset="0"/>
                <a:cs typeface="Calibri" panose="020F0502020204030204" pitchFamily="34" charset="0"/>
              </a:rPr>
              <a:t> I give to you, that you love one another; As I have loved you, that you also love one another” (33c-34)</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No one ever loved like Jesus</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He is our pattern (John 15:13-15)</a:t>
            </a:r>
          </a:p>
        </p:txBody>
      </p:sp>
    </p:spTree>
    <p:extLst>
      <p:ext uri="{BB962C8B-B14F-4D97-AF65-F5344CB8AC3E}">
        <p14:creationId xmlns:p14="http://schemas.microsoft.com/office/powerpoint/2010/main" val="2971166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258EFCA9-CB91-0F44-999B-DA649061648B}"/>
              </a:ext>
            </a:extLst>
          </p:cNvPr>
          <p:cNvSpPr>
            <a:spLocks noGrp="1"/>
          </p:cNvSpPr>
          <p:nvPr>
            <p:ph type="ctrTitle"/>
          </p:nvPr>
        </p:nvSpPr>
        <p:spPr>
          <a:xfrm>
            <a:off x="399080" y="263331"/>
            <a:ext cx="8345840" cy="1363214"/>
          </a:xfrm>
        </p:spPr>
        <p:txBody>
          <a:bodyPr wrap="square" anchor="ctr">
            <a:normAutofit fontScale="90000"/>
          </a:bodyPr>
          <a:lstStyle/>
          <a:p>
            <a:pPr algn="ctr">
              <a:lnSpc>
                <a:spcPct val="90000"/>
              </a:lnSpc>
            </a:pPr>
            <a:r>
              <a:rPr lang="en-US" sz="6000" b="1" dirty="0">
                <a:latin typeface="Calibri" panose="020F0502020204030204" pitchFamily="34" charset="0"/>
                <a:cs typeface="Calibri" panose="020F0502020204030204" pitchFamily="34" charset="0"/>
              </a:rPr>
              <a:t>“Now the Son of Man Is Glorified”</a:t>
            </a:r>
          </a:p>
        </p:txBody>
      </p:sp>
      <p:pic>
        <p:nvPicPr>
          <p:cNvPr id="5" name="Picture 4">
            <a:extLst>
              <a:ext uri="{FF2B5EF4-FFF2-40B4-BE49-F238E27FC236}">
                <a16:creationId xmlns:a16="http://schemas.microsoft.com/office/drawing/2014/main" id="{693909C4-A60A-4845-81EE-AB1E4566A676}"/>
              </a:ext>
            </a:extLst>
          </p:cNvPr>
          <p:cNvPicPr>
            <a:picLocks noChangeAspect="1"/>
          </p:cNvPicPr>
          <p:nvPr/>
        </p:nvPicPr>
        <p:blipFill>
          <a:blip r:embed="rId3"/>
          <a:stretch>
            <a:fillRect/>
          </a:stretch>
        </p:blipFill>
        <p:spPr>
          <a:xfrm>
            <a:off x="0" y="1973178"/>
            <a:ext cx="9144000" cy="4396903"/>
          </a:xfrm>
          <a:prstGeom prst="rect">
            <a:avLst/>
          </a:prstGeom>
        </p:spPr>
      </p:pic>
      <p:sp>
        <p:nvSpPr>
          <p:cNvPr id="6" name="TextBox 5">
            <a:extLst>
              <a:ext uri="{FF2B5EF4-FFF2-40B4-BE49-F238E27FC236}">
                <a16:creationId xmlns:a16="http://schemas.microsoft.com/office/drawing/2014/main" id="{203272F1-7D33-2945-A714-24C21E8C3268}"/>
              </a:ext>
            </a:extLst>
          </p:cNvPr>
          <p:cNvSpPr txBox="1"/>
          <p:nvPr/>
        </p:nvSpPr>
        <p:spPr>
          <a:xfrm>
            <a:off x="413149" y="2215098"/>
            <a:ext cx="8331771" cy="4154984"/>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“By this all will know that you are My disciples, if you have love for one another” (35)</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Love draws souls to Christ</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Disciples of Jesus reflect His love</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We glorify God in love for one another (1 Thess. 4:9-12)</a:t>
            </a:r>
          </a:p>
        </p:txBody>
      </p:sp>
    </p:spTree>
    <p:extLst>
      <p:ext uri="{BB962C8B-B14F-4D97-AF65-F5344CB8AC3E}">
        <p14:creationId xmlns:p14="http://schemas.microsoft.com/office/powerpoint/2010/main" val="2429542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258EFCA9-CB91-0F44-999B-DA649061648B}"/>
              </a:ext>
            </a:extLst>
          </p:cNvPr>
          <p:cNvSpPr>
            <a:spLocks noGrp="1"/>
          </p:cNvSpPr>
          <p:nvPr>
            <p:ph type="ctrTitle"/>
          </p:nvPr>
        </p:nvSpPr>
        <p:spPr>
          <a:xfrm>
            <a:off x="413149" y="240633"/>
            <a:ext cx="8345840" cy="1363214"/>
          </a:xfrm>
        </p:spPr>
        <p:txBody>
          <a:bodyPr wrap="square" anchor="ctr">
            <a:normAutofit/>
          </a:bodyPr>
          <a:lstStyle/>
          <a:p>
            <a:pPr algn="ctr"/>
            <a:r>
              <a:rPr lang="en-US" sz="6000" b="1" dirty="0">
                <a:latin typeface="Calibri" panose="020F0502020204030204" pitchFamily="34" charset="0"/>
                <a:cs typeface="Calibri" panose="020F0502020204030204" pitchFamily="34" charset="0"/>
              </a:rPr>
              <a:t>John 13:31-35</a:t>
            </a:r>
          </a:p>
        </p:txBody>
      </p:sp>
      <p:pic>
        <p:nvPicPr>
          <p:cNvPr id="5" name="Picture 4">
            <a:extLst>
              <a:ext uri="{FF2B5EF4-FFF2-40B4-BE49-F238E27FC236}">
                <a16:creationId xmlns:a16="http://schemas.microsoft.com/office/drawing/2014/main" id="{693909C4-A60A-4845-81EE-AB1E4566A676}"/>
              </a:ext>
            </a:extLst>
          </p:cNvPr>
          <p:cNvPicPr>
            <a:picLocks noChangeAspect="1"/>
          </p:cNvPicPr>
          <p:nvPr/>
        </p:nvPicPr>
        <p:blipFill>
          <a:blip r:embed="rId2"/>
          <a:stretch>
            <a:fillRect/>
          </a:stretch>
        </p:blipFill>
        <p:spPr>
          <a:xfrm>
            <a:off x="0" y="1973178"/>
            <a:ext cx="9144000" cy="4396903"/>
          </a:xfrm>
          <a:prstGeom prst="rect">
            <a:avLst/>
          </a:prstGeom>
        </p:spPr>
      </p:pic>
      <p:sp>
        <p:nvSpPr>
          <p:cNvPr id="6" name="TextBox 5">
            <a:extLst>
              <a:ext uri="{FF2B5EF4-FFF2-40B4-BE49-F238E27FC236}">
                <a16:creationId xmlns:a16="http://schemas.microsoft.com/office/drawing/2014/main" id="{203272F1-7D33-2945-A714-24C21E8C3268}"/>
              </a:ext>
            </a:extLst>
          </p:cNvPr>
          <p:cNvSpPr txBox="1"/>
          <p:nvPr/>
        </p:nvSpPr>
        <p:spPr>
          <a:xfrm>
            <a:off x="413149" y="2586579"/>
            <a:ext cx="8169377" cy="3170099"/>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 . . Little children, I shall be with you a little while longer. You will seek Me; and as I said to the Jews, ‘Where I am going, you cannot come,’ so now I say to you. . .</a:t>
            </a:r>
          </a:p>
        </p:txBody>
      </p:sp>
    </p:spTree>
    <p:extLst>
      <p:ext uri="{BB962C8B-B14F-4D97-AF65-F5344CB8AC3E}">
        <p14:creationId xmlns:p14="http://schemas.microsoft.com/office/powerpoint/2010/main" val="1963058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258EFCA9-CB91-0F44-999B-DA649061648B}"/>
              </a:ext>
            </a:extLst>
          </p:cNvPr>
          <p:cNvSpPr>
            <a:spLocks noGrp="1"/>
          </p:cNvSpPr>
          <p:nvPr>
            <p:ph type="ctrTitle"/>
          </p:nvPr>
        </p:nvSpPr>
        <p:spPr>
          <a:xfrm>
            <a:off x="413149" y="240633"/>
            <a:ext cx="8345840" cy="1363214"/>
          </a:xfrm>
        </p:spPr>
        <p:txBody>
          <a:bodyPr wrap="square" anchor="ctr">
            <a:normAutofit/>
          </a:bodyPr>
          <a:lstStyle/>
          <a:p>
            <a:pPr algn="ctr"/>
            <a:r>
              <a:rPr lang="en-US" sz="6000" b="1" dirty="0">
                <a:latin typeface="Calibri" panose="020F0502020204030204" pitchFamily="34" charset="0"/>
                <a:cs typeface="Calibri" panose="020F0502020204030204" pitchFamily="34" charset="0"/>
              </a:rPr>
              <a:t>John 13:31-35</a:t>
            </a:r>
          </a:p>
        </p:txBody>
      </p:sp>
      <p:pic>
        <p:nvPicPr>
          <p:cNvPr id="5" name="Picture 4">
            <a:extLst>
              <a:ext uri="{FF2B5EF4-FFF2-40B4-BE49-F238E27FC236}">
                <a16:creationId xmlns:a16="http://schemas.microsoft.com/office/drawing/2014/main" id="{693909C4-A60A-4845-81EE-AB1E4566A676}"/>
              </a:ext>
            </a:extLst>
          </p:cNvPr>
          <p:cNvPicPr>
            <a:picLocks noChangeAspect="1"/>
          </p:cNvPicPr>
          <p:nvPr/>
        </p:nvPicPr>
        <p:blipFill>
          <a:blip r:embed="rId2"/>
          <a:stretch>
            <a:fillRect/>
          </a:stretch>
        </p:blipFill>
        <p:spPr>
          <a:xfrm>
            <a:off x="0" y="1973178"/>
            <a:ext cx="9144000" cy="4396903"/>
          </a:xfrm>
          <a:prstGeom prst="rect">
            <a:avLst/>
          </a:prstGeom>
        </p:spPr>
      </p:pic>
      <p:sp>
        <p:nvSpPr>
          <p:cNvPr id="6" name="TextBox 5">
            <a:extLst>
              <a:ext uri="{FF2B5EF4-FFF2-40B4-BE49-F238E27FC236}">
                <a16:creationId xmlns:a16="http://schemas.microsoft.com/office/drawing/2014/main" id="{203272F1-7D33-2945-A714-24C21E8C3268}"/>
              </a:ext>
            </a:extLst>
          </p:cNvPr>
          <p:cNvSpPr txBox="1"/>
          <p:nvPr/>
        </p:nvSpPr>
        <p:spPr>
          <a:xfrm>
            <a:off x="501380" y="2220464"/>
            <a:ext cx="8169377" cy="3785652"/>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 . . A new commandment I give to you, that you love one another; as I have loved you, that you also love one another. By this all will know that you are My disciples, if you have love for one another’” (NKJV).</a:t>
            </a:r>
          </a:p>
        </p:txBody>
      </p:sp>
    </p:spTree>
    <p:extLst>
      <p:ext uri="{BB962C8B-B14F-4D97-AF65-F5344CB8AC3E}">
        <p14:creationId xmlns:p14="http://schemas.microsoft.com/office/powerpoint/2010/main" val="622576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258EFCA9-CB91-0F44-999B-DA649061648B}"/>
              </a:ext>
            </a:extLst>
          </p:cNvPr>
          <p:cNvSpPr>
            <a:spLocks noGrp="1"/>
          </p:cNvSpPr>
          <p:nvPr>
            <p:ph type="ctrTitle"/>
          </p:nvPr>
        </p:nvSpPr>
        <p:spPr>
          <a:xfrm>
            <a:off x="399080" y="263331"/>
            <a:ext cx="8345840" cy="1363214"/>
          </a:xfrm>
        </p:spPr>
        <p:txBody>
          <a:bodyPr wrap="square" anchor="ctr">
            <a:normAutofit fontScale="90000"/>
          </a:bodyPr>
          <a:lstStyle/>
          <a:p>
            <a:pPr algn="ctr">
              <a:lnSpc>
                <a:spcPct val="90000"/>
              </a:lnSpc>
            </a:pPr>
            <a:r>
              <a:rPr lang="en-US" sz="6000" b="1" dirty="0">
                <a:latin typeface="Calibri" panose="020F0502020204030204" pitchFamily="34" charset="0"/>
                <a:cs typeface="Calibri" panose="020F0502020204030204" pitchFamily="34" charset="0"/>
              </a:rPr>
              <a:t>“Now the Son of Man Is Glorified”</a:t>
            </a:r>
          </a:p>
        </p:txBody>
      </p:sp>
      <p:pic>
        <p:nvPicPr>
          <p:cNvPr id="5" name="Picture 4">
            <a:extLst>
              <a:ext uri="{FF2B5EF4-FFF2-40B4-BE49-F238E27FC236}">
                <a16:creationId xmlns:a16="http://schemas.microsoft.com/office/drawing/2014/main" id="{693909C4-A60A-4845-81EE-AB1E4566A676}"/>
              </a:ext>
            </a:extLst>
          </p:cNvPr>
          <p:cNvPicPr>
            <a:picLocks noChangeAspect="1"/>
          </p:cNvPicPr>
          <p:nvPr/>
        </p:nvPicPr>
        <p:blipFill>
          <a:blip r:embed="rId2"/>
          <a:stretch>
            <a:fillRect/>
          </a:stretch>
        </p:blipFill>
        <p:spPr>
          <a:xfrm>
            <a:off x="0" y="1973178"/>
            <a:ext cx="9144000" cy="4396903"/>
          </a:xfrm>
          <a:prstGeom prst="rect">
            <a:avLst/>
          </a:prstGeom>
        </p:spPr>
      </p:pic>
      <p:sp>
        <p:nvSpPr>
          <p:cNvPr id="6" name="TextBox 5">
            <a:extLst>
              <a:ext uri="{FF2B5EF4-FFF2-40B4-BE49-F238E27FC236}">
                <a16:creationId xmlns:a16="http://schemas.microsoft.com/office/drawing/2014/main" id="{203272F1-7D33-2945-A714-24C21E8C3268}"/>
              </a:ext>
            </a:extLst>
          </p:cNvPr>
          <p:cNvSpPr txBox="1"/>
          <p:nvPr/>
        </p:nvSpPr>
        <p:spPr>
          <a:xfrm>
            <a:off x="413149" y="2215098"/>
            <a:ext cx="8522304" cy="4093428"/>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“So, when he had gone out” (31a)</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Judas identified and left (21-30)</a:t>
            </a:r>
          </a:p>
          <a:p>
            <a:r>
              <a:rPr lang="en-US" sz="4000" b="1" dirty="0">
                <a:latin typeface="Calibri" panose="020F0502020204030204" pitchFamily="34" charset="0"/>
                <a:cs typeface="Calibri" panose="020F0502020204030204" pitchFamily="34" charset="0"/>
              </a:rPr>
              <a:t>“Now the Son of Man is glorified” (31b)</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Unusual time to say this</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Betrayal, imminent death</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He saw beyond the moment (John 12:27)</a:t>
            </a:r>
          </a:p>
        </p:txBody>
      </p:sp>
    </p:spTree>
    <p:extLst>
      <p:ext uri="{BB962C8B-B14F-4D97-AF65-F5344CB8AC3E}">
        <p14:creationId xmlns:p14="http://schemas.microsoft.com/office/powerpoint/2010/main" val="759713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1000"/>
                                        <p:tgtEl>
                                          <p:spTgt spid="6">
                                            <p:txEl>
                                              <p:pRg st="1" end="1"/>
                                            </p:txEl>
                                          </p:spTgt>
                                        </p:tgtEl>
                                      </p:cBhvr>
                                    </p:animEffect>
                                    <p:anim calcmode="lin" valueType="num">
                                      <p:cBhvr>
                                        <p:cTn id="2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fade">
                                      <p:cBhvr>
                                        <p:cTn id="28" dur="1000"/>
                                        <p:tgtEl>
                                          <p:spTgt spid="6">
                                            <p:txEl>
                                              <p:pRg st="2" end="2"/>
                                            </p:txEl>
                                          </p:spTgt>
                                        </p:tgtEl>
                                      </p:cBhvr>
                                    </p:animEffect>
                                    <p:anim calcmode="lin" valueType="num">
                                      <p:cBhvr>
                                        <p:cTn id="29"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fade">
                                      <p:cBhvr>
                                        <p:cTn id="35" dur="1000"/>
                                        <p:tgtEl>
                                          <p:spTgt spid="6">
                                            <p:txEl>
                                              <p:pRg st="3" end="3"/>
                                            </p:txEl>
                                          </p:spTgt>
                                        </p:tgtEl>
                                      </p:cBhvr>
                                    </p:animEffect>
                                    <p:anim calcmode="lin" valueType="num">
                                      <p:cBhvr>
                                        <p:cTn id="36"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fade">
                                      <p:cBhvr>
                                        <p:cTn id="42" dur="1000"/>
                                        <p:tgtEl>
                                          <p:spTgt spid="6">
                                            <p:txEl>
                                              <p:pRg st="4" end="4"/>
                                            </p:txEl>
                                          </p:spTgt>
                                        </p:tgtEl>
                                      </p:cBhvr>
                                    </p:animEffect>
                                    <p:anim calcmode="lin" valueType="num">
                                      <p:cBhvr>
                                        <p:cTn id="43"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txEl>
                                              <p:pRg st="5" end="5"/>
                                            </p:txEl>
                                          </p:spTgt>
                                        </p:tgtEl>
                                        <p:attrNameLst>
                                          <p:attrName>style.visibility</p:attrName>
                                        </p:attrNameLst>
                                      </p:cBhvr>
                                      <p:to>
                                        <p:strVal val="visible"/>
                                      </p:to>
                                    </p:set>
                                    <p:animEffect transition="in" filter="fade">
                                      <p:cBhvr>
                                        <p:cTn id="49" dur="1000"/>
                                        <p:tgtEl>
                                          <p:spTgt spid="6">
                                            <p:txEl>
                                              <p:pRg st="5" end="5"/>
                                            </p:txEl>
                                          </p:spTgt>
                                        </p:tgtEl>
                                      </p:cBhvr>
                                    </p:animEffect>
                                    <p:anim calcmode="lin" valueType="num">
                                      <p:cBhvr>
                                        <p:cTn id="5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258EFCA9-CB91-0F44-999B-DA649061648B}"/>
              </a:ext>
            </a:extLst>
          </p:cNvPr>
          <p:cNvSpPr>
            <a:spLocks noGrp="1"/>
          </p:cNvSpPr>
          <p:nvPr>
            <p:ph type="ctrTitle"/>
          </p:nvPr>
        </p:nvSpPr>
        <p:spPr>
          <a:xfrm>
            <a:off x="399080" y="263331"/>
            <a:ext cx="8345840" cy="1363214"/>
          </a:xfrm>
        </p:spPr>
        <p:txBody>
          <a:bodyPr wrap="square" anchor="ctr">
            <a:normAutofit fontScale="90000"/>
          </a:bodyPr>
          <a:lstStyle/>
          <a:p>
            <a:pPr algn="ctr">
              <a:lnSpc>
                <a:spcPct val="90000"/>
              </a:lnSpc>
            </a:pPr>
            <a:r>
              <a:rPr lang="en-US" sz="6000" b="1" dirty="0">
                <a:latin typeface="Calibri" panose="020F0502020204030204" pitchFamily="34" charset="0"/>
                <a:cs typeface="Calibri" panose="020F0502020204030204" pitchFamily="34" charset="0"/>
              </a:rPr>
              <a:t>“Now the Son of Man Is Glorified”</a:t>
            </a:r>
          </a:p>
        </p:txBody>
      </p:sp>
      <p:pic>
        <p:nvPicPr>
          <p:cNvPr id="5" name="Picture 4">
            <a:extLst>
              <a:ext uri="{FF2B5EF4-FFF2-40B4-BE49-F238E27FC236}">
                <a16:creationId xmlns:a16="http://schemas.microsoft.com/office/drawing/2014/main" id="{693909C4-A60A-4845-81EE-AB1E4566A676}"/>
              </a:ext>
            </a:extLst>
          </p:cNvPr>
          <p:cNvPicPr>
            <a:picLocks noChangeAspect="1"/>
          </p:cNvPicPr>
          <p:nvPr/>
        </p:nvPicPr>
        <p:blipFill>
          <a:blip r:embed="rId2"/>
          <a:stretch>
            <a:fillRect/>
          </a:stretch>
        </p:blipFill>
        <p:spPr>
          <a:xfrm>
            <a:off x="0" y="1973178"/>
            <a:ext cx="9144000" cy="4396903"/>
          </a:xfrm>
          <a:prstGeom prst="rect">
            <a:avLst/>
          </a:prstGeom>
        </p:spPr>
      </p:pic>
      <p:sp>
        <p:nvSpPr>
          <p:cNvPr id="6" name="TextBox 5">
            <a:extLst>
              <a:ext uri="{FF2B5EF4-FFF2-40B4-BE49-F238E27FC236}">
                <a16:creationId xmlns:a16="http://schemas.microsoft.com/office/drawing/2014/main" id="{203272F1-7D33-2945-A714-24C21E8C3268}"/>
              </a:ext>
            </a:extLst>
          </p:cNvPr>
          <p:cNvSpPr txBox="1"/>
          <p:nvPr/>
        </p:nvSpPr>
        <p:spPr>
          <a:xfrm>
            <a:off x="575543" y="2215098"/>
            <a:ext cx="8006983" cy="4031873"/>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We must do the same</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Even bad times can bring good things (Phil. 1:12-14) </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We must look for them</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We must see beyond the moment (2 Cor. 4:16-18)</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We must see as Jesus saw</a:t>
            </a:r>
          </a:p>
        </p:txBody>
      </p:sp>
    </p:spTree>
    <p:extLst>
      <p:ext uri="{BB962C8B-B14F-4D97-AF65-F5344CB8AC3E}">
        <p14:creationId xmlns:p14="http://schemas.microsoft.com/office/powerpoint/2010/main" val="3804353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258EFCA9-CB91-0F44-999B-DA649061648B}"/>
              </a:ext>
            </a:extLst>
          </p:cNvPr>
          <p:cNvSpPr>
            <a:spLocks noGrp="1"/>
          </p:cNvSpPr>
          <p:nvPr>
            <p:ph type="ctrTitle"/>
          </p:nvPr>
        </p:nvSpPr>
        <p:spPr>
          <a:xfrm>
            <a:off x="399080" y="263331"/>
            <a:ext cx="8345840" cy="1363214"/>
          </a:xfrm>
        </p:spPr>
        <p:txBody>
          <a:bodyPr wrap="square" anchor="ctr">
            <a:normAutofit fontScale="90000"/>
          </a:bodyPr>
          <a:lstStyle/>
          <a:p>
            <a:pPr algn="ctr">
              <a:lnSpc>
                <a:spcPct val="90000"/>
              </a:lnSpc>
            </a:pPr>
            <a:r>
              <a:rPr lang="en-US" sz="6000" b="1" dirty="0">
                <a:latin typeface="Calibri" panose="020F0502020204030204" pitchFamily="34" charset="0"/>
                <a:cs typeface="Calibri" panose="020F0502020204030204" pitchFamily="34" charset="0"/>
              </a:rPr>
              <a:t>“Now the Son of Man Is Glorified”</a:t>
            </a:r>
          </a:p>
        </p:txBody>
      </p:sp>
      <p:pic>
        <p:nvPicPr>
          <p:cNvPr id="5" name="Picture 4">
            <a:extLst>
              <a:ext uri="{FF2B5EF4-FFF2-40B4-BE49-F238E27FC236}">
                <a16:creationId xmlns:a16="http://schemas.microsoft.com/office/drawing/2014/main" id="{693909C4-A60A-4845-81EE-AB1E4566A676}"/>
              </a:ext>
            </a:extLst>
          </p:cNvPr>
          <p:cNvPicPr>
            <a:picLocks noChangeAspect="1"/>
          </p:cNvPicPr>
          <p:nvPr/>
        </p:nvPicPr>
        <p:blipFill>
          <a:blip r:embed="rId2"/>
          <a:stretch>
            <a:fillRect/>
          </a:stretch>
        </p:blipFill>
        <p:spPr>
          <a:xfrm>
            <a:off x="0" y="1973178"/>
            <a:ext cx="9144000" cy="4396903"/>
          </a:xfrm>
          <a:prstGeom prst="rect">
            <a:avLst/>
          </a:prstGeom>
        </p:spPr>
      </p:pic>
      <p:sp>
        <p:nvSpPr>
          <p:cNvPr id="6" name="TextBox 5">
            <a:extLst>
              <a:ext uri="{FF2B5EF4-FFF2-40B4-BE49-F238E27FC236}">
                <a16:creationId xmlns:a16="http://schemas.microsoft.com/office/drawing/2014/main" id="{203272F1-7D33-2945-A714-24C21E8C3268}"/>
              </a:ext>
            </a:extLst>
          </p:cNvPr>
          <p:cNvSpPr txBox="1"/>
          <p:nvPr/>
        </p:nvSpPr>
        <p:spPr>
          <a:xfrm>
            <a:off x="413149" y="2215098"/>
            <a:ext cx="8169377" cy="2985433"/>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“Now the Son of Man is glorified and God is glorified in Him” (31b-32a) </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Father glorified in the Son</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Fulfilled Divine purpose</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Demonstrated victory over sin</a:t>
            </a:r>
          </a:p>
        </p:txBody>
      </p:sp>
    </p:spTree>
    <p:extLst>
      <p:ext uri="{BB962C8B-B14F-4D97-AF65-F5344CB8AC3E}">
        <p14:creationId xmlns:p14="http://schemas.microsoft.com/office/powerpoint/2010/main" val="4130930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258EFCA9-CB91-0F44-999B-DA649061648B}"/>
              </a:ext>
            </a:extLst>
          </p:cNvPr>
          <p:cNvSpPr>
            <a:spLocks noGrp="1"/>
          </p:cNvSpPr>
          <p:nvPr>
            <p:ph type="ctrTitle"/>
          </p:nvPr>
        </p:nvSpPr>
        <p:spPr>
          <a:xfrm>
            <a:off x="399080" y="263331"/>
            <a:ext cx="8345840" cy="1363214"/>
          </a:xfrm>
        </p:spPr>
        <p:txBody>
          <a:bodyPr wrap="square" anchor="ctr">
            <a:normAutofit fontScale="90000"/>
          </a:bodyPr>
          <a:lstStyle/>
          <a:p>
            <a:pPr algn="ctr">
              <a:lnSpc>
                <a:spcPct val="90000"/>
              </a:lnSpc>
            </a:pPr>
            <a:r>
              <a:rPr lang="en-US" sz="6000" b="1" dirty="0">
                <a:latin typeface="Calibri" panose="020F0502020204030204" pitchFamily="34" charset="0"/>
                <a:cs typeface="Calibri" panose="020F0502020204030204" pitchFamily="34" charset="0"/>
              </a:rPr>
              <a:t>“Now the Son of Man Is Glorified”</a:t>
            </a:r>
          </a:p>
        </p:txBody>
      </p:sp>
      <p:pic>
        <p:nvPicPr>
          <p:cNvPr id="5" name="Picture 4">
            <a:extLst>
              <a:ext uri="{FF2B5EF4-FFF2-40B4-BE49-F238E27FC236}">
                <a16:creationId xmlns:a16="http://schemas.microsoft.com/office/drawing/2014/main" id="{693909C4-A60A-4845-81EE-AB1E4566A676}"/>
              </a:ext>
            </a:extLst>
          </p:cNvPr>
          <p:cNvPicPr>
            <a:picLocks noChangeAspect="1"/>
          </p:cNvPicPr>
          <p:nvPr/>
        </p:nvPicPr>
        <p:blipFill>
          <a:blip r:embed="rId3"/>
          <a:stretch>
            <a:fillRect/>
          </a:stretch>
        </p:blipFill>
        <p:spPr>
          <a:xfrm>
            <a:off x="0" y="1973178"/>
            <a:ext cx="9144000" cy="4396903"/>
          </a:xfrm>
          <a:prstGeom prst="rect">
            <a:avLst/>
          </a:prstGeom>
        </p:spPr>
      </p:pic>
      <p:sp>
        <p:nvSpPr>
          <p:cNvPr id="6" name="TextBox 5">
            <a:extLst>
              <a:ext uri="{FF2B5EF4-FFF2-40B4-BE49-F238E27FC236}">
                <a16:creationId xmlns:a16="http://schemas.microsoft.com/office/drawing/2014/main" id="{203272F1-7D33-2945-A714-24C21E8C3268}"/>
              </a:ext>
            </a:extLst>
          </p:cNvPr>
          <p:cNvSpPr txBox="1"/>
          <p:nvPr/>
        </p:nvSpPr>
        <p:spPr>
          <a:xfrm>
            <a:off x="782117" y="2192399"/>
            <a:ext cx="8169377" cy="4154984"/>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“If God is glorified in Him, God will also glorify Him in Himself, and glorify Him immediately” (32)</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“Straightway” (</a:t>
            </a:r>
            <a:r>
              <a:rPr lang="en-US" sz="3600" b="1" i="1" dirty="0" err="1">
                <a:latin typeface="Calibri" panose="020F0502020204030204" pitchFamily="34" charset="0"/>
                <a:cs typeface="Calibri" panose="020F0502020204030204" pitchFamily="34" charset="0"/>
              </a:rPr>
              <a:t>euthus</a:t>
            </a:r>
            <a:r>
              <a:rPr lang="en-US" sz="3600" b="1" dirty="0">
                <a:latin typeface="Calibri" panose="020F0502020204030204" pitchFamily="34" charset="0"/>
                <a:cs typeface="Calibri" panose="020F0502020204030204" pitchFamily="34" charset="0"/>
              </a:rPr>
              <a:t>)</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Victory over death?</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John 12:28;  14:13; 15:8; 17:4, 5, 10; Acts 3:13-15 </a:t>
            </a:r>
          </a:p>
        </p:txBody>
      </p:sp>
    </p:spTree>
    <p:extLst>
      <p:ext uri="{BB962C8B-B14F-4D97-AF65-F5344CB8AC3E}">
        <p14:creationId xmlns:p14="http://schemas.microsoft.com/office/powerpoint/2010/main" val="2550876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258EFCA9-CB91-0F44-999B-DA649061648B}"/>
              </a:ext>
            </a:extLst>
          </p:cNvPr>
          <p:cNvSpPr>
            <a:spLocks noGrp="1"/>
          </p:cNvSpPr>
          <p:nvPr>
            <p:ph type="ctrTitle"/>
          </p:nvPr>
        </p:nvSpPr>
        <p:spPr>
          <a:xfrm>
            <a:off x="399080" y="263331"/>
            <a:ext cx="8345840" cy="1363214"/>
          </a:xfrm>
        </p:spPr>
        <p:txBody>
          <a:bodyPr wrap="square" anchor="ctr">
            <a:normAutofit fontScale="90000"/>
          </a:bodyPr>
          <a:lstStyle/>
          <a:p>
            <a:pPr algn="ctr">
              <a:lnSpc>
                <a:spcPct val="90000"/>
              </a:lnSpc>
            </a:pPr>
            <a:r>
              <a:rPr lang="en-US" sz="6000" b="1" dirty="0">
                <a:latin typeface="Calibri" panose="020F0502020204030204" pitchFamily="34" charset="0"/>
                <a:cs typeface="Calibri" panose="020F0502020204030204" pitchFamily="34" charset="0"/>
              </a:rPr>
              <a:t>“Now the Son of Man Is Glorified”</a:t>
            </a:r>
          </a:p>
        </p:txBody>
      </p:sp>
      <p:pic>
        <p:nvPicPr>
          <p:cNvPr id="5" name="Picture 4">
            <a:extLst>
              <a:ext uri="{FF2B5EF4-FFF2-40B4-BE49-F238E27FC236}">
                <a16:creationId xmlns:a16="http://schemas.microsoft.com/office/drawing/2014/main" id="{693909C4-A60A-4845-81EE-AB1E4566A676}"/>
              </a:ext>
            </a:extLst>
          </p:cNvPr>
          <p:cNvPicPr>
            <a:picLocks noChangeAspect="1"/>
          </p:cNvPicPr>
          <p:nvPr/>
        </p:nvPicPr>
        <p:blipFill>
          <a:blip r:embed="rId3"/>
          <a:stretch>
            <a:fillRect/>
          </a:stretch>
        </p:blipFill>
        <p:spPr>
          <a:xfrm>
            <a:off x="0" y="1973178"/>
            <a:ext cx="9144000" cy="4396903"/>
          </a:xfrm>
          <a:prstGeom prst="rect">
            <a:avLst/>
          </a:prstGeom>
        </p:spPr>
      </p:pic>
      <p:sp>
        <p:nvSpPr>
          <p:cNvPr id="6" name="TextBox 5">
            <a:extLst>
              <a:ext uri="{FF2B5EF4-FFF2-40B4-BE49-F238E27FC236}">
                <a16:creationId xmlns:a16="http://schemas.microsoft.com/office/drawing/2014/main" id="{203272F1-7D33-2945-A714-24C21E8C3268}"/>
              </a:ext>
            </a:extLst>
          </p:cNvPr>
          <p:cNvSpPr txBox="1"/>
          <p:nvPr/>
        </p:nvSpPr>
        <p:spPr>
          <a:xfrm>
            <a:off x="673768" y="2215098"/>
            <a:ext cx="7908758" cy="3539430"/>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“Little children, I shall be with you a little while longer” (33a)</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We miss times with loved ones when they are gone</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We have not experienced this </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Lessons to learn (John 16:16-22)</a:t>
            </a:r>
          </a:p>
        </p:txBody>
      </p:sp>
    </p:spTree>
    <p:extLst>
      <p:ext uri="{BB962C8B-B14F-4D97-AF65-F5344CB8AC3E}">
        <p14:creationId xmlns:p14="http://schemas.microsoft.com/office/powerpoint/2010/main" val="3222163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258EFCA9-CB91-0F44-999B-DA649061648B}"/>
              </a:ext>
            </a:extLst>
          </p:cNvPr>
          <p:cNvSpPr>
            <a:spLocks noGrp="1"/>
          </p:cNvSpPr>
          <p:nvPr>
            <p:ph type="ctrTitle"/>
          </p:nvPr>
        </p:nvSpPr>
        <p:spPr>
          <a:xfrm>
            <a:off x="399080" y="263331"/>
            <a:ext cx="8345840" cy="1363214"/>
          </a:xfrm>
        </p:spPr>
        <p:txBody>
          <a:bodyPr wrap="square" anchor="ctr">
            <a:normAutofit fontScale="90000"/>
          </a:bodyPr>
          <a:lstStyle/>
          <a:p>
            <a:pPr algn="ctr">
              <a:lnSpc>
                <a:spcPct val="90000"/>
              </a:lnSpc>
            </a:pPr>
            <a:r>
              <a:rPr lang="en-US" sz="6000" b="1" dirty="0">
                <a:latin typeface="Calibri" panose="020F0502020204030204" pitchFamily="34" charset="0"/>
                <a:cs typeface="Calibri" panose="020F0502020204030204" pitchFamily="34" charset="0"/>
              </a:rPr>
              <a:t>“Now the Son of Man Is Glorified”</a:t>
            </a:r>
          </a:p>
        </p:txBody>
      </p:sp>
      <p:pic>
        <p:nvPicPr>
          <p:cNvPr id="5" name="Picture 4">
            <a:extLst>
              <a:ext uri="{FF2B5EF4-FFF2-40B4-BE49-F238E27FC236}">
                <a16:creationId xmlns:a16="http://schemas.microsoft.com/office/drawing/2014/main" id="{693909C4-A60A-4845-81EE-AB1E4566A676}"/>
              </a:ext>
            </a:extLst>
          </p:cNvPr>
          <p:cNvPicPr>
            <a:picLocks noChangeAspect="1"/>
          </p:cNvPicPr>
          <p:nvPr/>
        </p:nvPicPr>
        <p:blipFill>
          <a:blip r:embed="rId3"/>
          <a:stretch>
            <a:fillRect/>
          </a:stretch>
        </p:blipFill>
        <p:spPr>
          <a:xfrm>
            <a:off x="0" y="1973178"/>
            <a:ext cx="9144000" cy="4396903"/>
          </a:xfrm>
          <a:prstGeom prst="rect">
            <a:avLst/>
          </a:prstGeom>
        </p:spPr>
      </p:pic>
      <p:sp>
        <p:nvSpPr>
          <p:cNvPr id="6" name="TextBox 5">
            <a:extLst>
              <a:ext uri="{FF2B5EF4-FFF2-40B4-BE49-F238E27FC236}">
                <a16:creationId xmlns:a16="http://schemas.microsoft.com/office/drawing/2014/main" id="{203272F1-7D33-2945-A714-24C21E8C3268}"/>
              </a:ext>
            </a:extLst>
          </p:cNvPr>
          <p:cNvSpPr txBox="1"/>
          <p:nvPr/>
        </p:nvSpPr>
        <p:spPr>
          <a:xfrm>
            <a:off x="673768" y="2215098"/>
            <a:ext cx="7908758" cy="3539430"/>
          </a:xfrm>
          <a:prstGeom prst="rect">
            <a:avLst/>
          </a:prstGeom>
          <a:noFill/>
        </p:spPr>
        <p:txBody>
          <a:bodyPr wrap="square" rtlCol="0">
            <a:spAutoFit/>
          </a:bodyPr>
          <a:lstStyle/>
          <a:p>
            <a:r>
              <a:rPr lang="en-US" sz="4000" b="1" dirty="0">
                <a:latin typeface="Calibri" panose="020F0502020204030204" pitchFamily="34" charset="0"/>
                <a:cs typeface="Calibri" panose="020F0502020204030204" pitchFamily="34" charset="0"/>
              </a:rPr>
              <a:t>We should long for our true reunion with Jesus</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Sorrows turned to joy</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See Him and be with Him where He is </a:t>
            </a:r>
          </a:p>
          <a:p>
            <a:pPr marL="1028700" lvl="1"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Faith turned to sight (2 Cor. 5:6-10)</a:t>
            </a:r>
          </a:p>
        </p:txBody>
      </p:sp>
    </p:spTree>
    <p:extLst>
      <p:ext uri="{BB962C8B-B14F-4D97-AF65-F5344CB8AC3E}">
        <p14:creationId xmlns:p14="http://schemas.microsoft.com/office/powerpoint/2010/main" val="903323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Lst>
  </p:timing>
</p:sld>
</file>

<file path=ppt/theme/theme1.xml><?xml version="1.0" encoding="utf-8"?>
<a:theme xmlns:a="http://schemas.openxmlformats.org/drawingml/2006/main" name="3DFloatVTI">
  <a:themeElements>
    <a:clrScheme name="AnalogousFromDarkSeedLeftStep">
      <a:dk1>
        <a:srgbClr val="000000"/>
      </a:dk1>
      <a:lt1>
        <a:srgbClr val="FFFFFF"/>
      </a:lt1>
      <a:dk2>
        <a:srgbClr val="1A252F"/>
      </a:dk2>
      <a:lt2>
        <a:srgbClr val="F0F3F1"/>
      </a:lt2>
      <a:accent1>
        <a:srgbClr val="E729B7"/>
      </a:accent1>
      <a:accent2>
        <a:srgbClr val="B617D5"/>
      </a:accent2>
      <a:accent3>
        <a:srgbClr val="7929E7"/>
      </a:accent3>
      <a:accent4>
        <a:srgbClr val="3636DA"/>
      </a:accent4>
      <a:accent5>
        <a:srgbClr val="2978E7"/>
      </a:accent5>
      <a:accent6>
        <a:srgbClr val="17B5D5"/>
      </a:accent6>
      <a:hlink>
        <a:srgbClr val="3F5FBF"/>
      </a:hlink>
      <a:folHlink>
        <a:srgbClr val="7F7F7F"/>
      </a:folHlink>
    </a:clrScheme>
    <a:fontScheme name="Float">
      <a:majorFont>
        <a:latin typeface="Sitka Heading"/>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624</Words>
  <Application>Microsoft Macintosh PowerPoint</Application>
  <PresentationFormat>On-screen Show (4:3)</PresentationFormat>
  <Paragraphs>58</Paragraphs>
  <Slides>12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Sitka Heading</vt:lpstr>
      <vt:lpstr>Source Sans Pro</vt:lpstr>
      <vt:lpstr>3DFloatVTI</vt:lpstr>
      <vt:lpstr>John 13:31-35</vt:lpstr>
      <vt:lpstr>John 13:31-35</vt:lpstr>
      <vt:lpstr>John 13:31-35</vt:lpstr>
      <vt:lpstr>“Now the Son of Man Is Glorified”</vt:lpstr>
      <vt:lpstr>“Now the Son of Man Is Glorified”</vt:lpstr>
      <vt:lpstr>“Now the Son of Man Is Glorified”</vt:lpstr>
      <vt:lpstr>“Now the Son of Man Is Glorified”</vt:lpstr>
      <vt:lpstr>“Now the Son of Man Is Glorified”</vt:lpstr>
      <vt:lpstr>“Now the Son of Man Is Glorified”</vt:lpstr>
      <vt:lpstr>“Now the Son of Man Is Glorified”</vt:lpstr>
      <vt:lpstr>“Now the Son of Man Is Glorified”</vt:lpstr>
      <vt:lpstr>“Now the Son of Man Is Glorified”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12</cp:revision>
  <dcterms:created xsi:type="dcterms:W3CDTF">2020-11-21T04:10:28Z</dcterms:created>
  <dcterms:modified xsi:type="dcterms:W3CDTF">2020-11-24T20:37:39Z</dcterms:modified>
</cp:coreProperties>
</file>