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9362" y="389841"/>
            <a:ext cx="6211490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9362" y="3536951"/>
            <a:ext cx="6211492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alpha val="8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July 6,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9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503907"/>
            <a:ext cx="8317706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7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549275"/>
            <a:ext cx="83187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113200"/>
            <a:ext cx="8317706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3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267361" y="879007"/>
            <a:ext cx="550693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72" y="474346"/>
            <a:ext cx="8308181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703" y="3629773"/>
            <a:ext cx="8306150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800">
                <a:solidFill>
                  <a:schemeClr val="tx1">
                    <a:alpha val="8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8406849" y="4448190"/>
            <a:ext cx="7494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8697703" y="4975802"/>
            <a:ext cx="540000" cy="733713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3921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8302398" y="333375"/>
            <a:ext cx="27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248839" y="5528198"/>
            <a:ext cx="473606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549275"/>
            <a:ext cx="8317706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3147" y="2097175"/>
            <a:ext cx="40767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4154" y="2097175"/>
            <a:ext cx="40767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5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8318709" y="5893466"/>
            <a:ext cx="27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8588709" y="5827878"/>
            <a:ext cx="284287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549275"/>
            <a:ext cx="8323163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2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148" y="1881275"/>
            <a:ext cx="4077890" cy="535354"/>
          </a:xfrm>
        </p:spPr>
        <p:txBody>
          <a:bodyPr anchor="b">
            <a:normAutofit/>
          </a:bodyPr>
          <a:lstStyle>
            <a:lvl1pPr marL="0" indent="0">
              <a:buNone/>
              <a:defRPr sz="1050" b="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147" y="2577271"/>
            <a:ext cx="4071836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9018" y="1881275"/>
            <a:ext cx="4077294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050" b="0" cap="all" spc="15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59018" y="2577271"/>
            <a:ext cx="4077293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6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2" y="550800"/>
            <a:ext cx="6212485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308046" y="3958417"/>
            <a:ext cx="2652248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360863" y="3649709"/>
            <a:ext cx="2609026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107433" y="2956689"/>
            <a:ext cx="214196" cy="699884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335496" y="385236"/>
            <a:ext cx="81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467386" y="1514007"/>
            <a:ext cx="550693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8778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5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3712224" y="5111861"/>
            <a:ext cx="947210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549275"/>
            <a:ext cx="8317706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831" y="1750061"/>
            <a:ext cx="5509022" cy="434276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3148" y="1750061"/>
            <a:ext cx="2674144" cy="434276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251223" y="5115518"/>
            <a:ext cx="550693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575410"/>
            <a:ext cx="337542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2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50493" y="575409"/>
            <a:ext cx="4780360" cy="573331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3147" y="1776195"/>
            <a:ext cx="3375422" cy="4532530"/>
          </a:xfrm>
        </p:spPr>
        <p:txBody>
          <a:bodyPr anchor="t" anchorCtr="0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July 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550801"/>
            <a:ext cx="8317706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147" y="2113863"/>
            <a:ext cx="83187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3147" y="6526448"/>
            <a:ext cx="1971675" cy="1154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July 6,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362" y="6526448"/>
            <a:ext cx="4784408" cy="1154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61647" y="6526448"/>
            <a:ext cx="1269206" cy="1154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81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82880" rIns="365760" bIns="182880" anchor="ctr">
            <a:normAutofit/>
          </a:bodyPr>
          <a:lstStyle/>
          <a:p>
            <a:pPr marL="0" indent="0" algn="ctr">
              <a:buNone/>
            </a:pPr>
            <a:r>
              <a:rPr lang="en-US" sz="66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 9:1-19</a:t>
            </a:r>
            <a:endParaRPr lang="en-US" sz="6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7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323975" indent="-4032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Their sin and the fulfillment of God’s warnings (Dan. 9:10-14)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Had not obeyed His voice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	Had not walked in His laws 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	Had transgressed His law, nor…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	Prayed to repent &amp; understand truth</a:t>
            </a:r>
          </a:p>
        </p:txBody>
      </p:sp>
    </p:spTree>
    <p:extLst>
      <p:ext uri="{BB962C8B-B14F-4D97-AF65-F5344CB8AC3E}">
        <p14:creationId xmlns:p14="http://schemas.microsoft.com/office/powerpoint/2010/main" val="139596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323975" indent="-4032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Their sin and the fulfillment of God’s warnings (Dan. 9:10-14)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 Fulfillment of God’s warnings: Curse and oath in the Law of Moses;(2) Confirmed His words—brought great disaster; (3) Disaster upon Jerusalem.</a:t>
            </a:r>
          </a:p>
        </p:txBody>
      </p:sp>
    </p:spTree>
    <p:extLst>
      <p:ext uri="{BB962C8B-B14F-4D97-AF65-F5344CB8AC3E}">
        <p14:creationId xmlns:p14="http://schemas.microsoft.com/office/powerpoint/2010/main" val="33253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323975" indent="-4032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Their sin summarized (Dan. 9:15)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To Him who delivered them from Egyptian bondage with a mighty hand.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They have sinned, and done wickedly.</a:t>
            </a:r>
          </a:p>
        </p:txBody>
      </p:sp>
    </p:spTree>
    <p:extLst>
      <p:ext uri="{BB962C8B-B14F-4D97-AF65-F5344CB8AC3E}">
        <p14:creationId xmlns:p14="http://schemas.microsoft.com/office/powerpoint/2010/main" val="393594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Daniel’s Petition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Passionate plea to God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Turn away His anger (Dan. 9:16)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Hear his prayer (Dan. 9:17a).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Cause face shine on sanctuary (9:17b)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See their desolation (Dan. 9:18)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 Hear, forgive, and act (Dan. 9:19) </a:t>
            </a:r>
          </a:p>
        </p:txBody>
      </p:sp>
    </p:spTree>
    <p:extLst>
      <p:ext uri="{BB962C8B-B14F-4D97-AF65-F5344CB8AC3E}">
        <p14:creationId xmlns:p14="http://schemas.microsoft.com/office/powerpoint/2010/main" val="24562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Daniel’s Petition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Not because of their righteousness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God's righteousness, and for His sake (Dan. 9:16-17)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God's great mercies, and for His city and His people called by His name (Dan. 9:18-19) </a:t>
            </a:r>
          </a:p>
        </p:txBody>
      </p:sp>
    </p:spTree>
    <p:extLst>
      <p:ext uri="{BB962C8B-B14F-4D97-AF65-F5344CB8AC3E}">
        <p14:creationId xmlns:p14="http://schemas.microsoft.com/office/powerpoint/2010/main" val="283710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460375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Daniel’s prayer is a wonderful example of how to confess our sins and seek God's forgiveness.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We must seek forgiveness on the basis of God's lovingkindness and mercy, not our own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87251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460375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Daniel’s prayer is a wonderful example of how to confess our sins and seek God's forgiveness.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We must acknowledge, and not try to hide our sins before God.</a:t>
            </a:r>
          </a:p>
        </p:txBody>
      </p:sp>
    </p:spTree>
    <p:extLst>
      <p:ext uri="{BB962C8B-B14F-4D97-AF65-F5344CB8AC3E}">
        <p14:creationId xmlns:p14="http://schemas.microsoft.com/office/powerpoint/2010/main" val="301512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460375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Daniel’s noble character is seen in his willingness to identify himself with his people in their sins.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He had been faithful to God throughout his life (Dan. 6:10).</a:t>
            </a:r>
          </a:p>
        </p:txBody>
      </p:sp>
    </p:spTree>
    <p:extLst>
      <p:ext uri="{BB962C8B-B14F-4D97-AF65-F5344CB8AC3E}">
        <p14:creationId xmlns:p14="http://schemas.microsoft.com/office/powerpoint/2010/main" val="354044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460375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Daniel’s noble character is seen in his willingness to identify himself with his people in their sins.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He was “greatly beloved” by God (Dan 9:23; 10:11, 19).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this inspire us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John 3:1)</a:t>
            </a:r>
          </a:p>
        </p:txBody>
      </p:sp>
    </p:spTree>
    <p:extLst>
      <p:ext uri="{BB962C8B-B14F-4D97-AF65-F5344CB8AC3E}">
        <p14:creationId xmlns:p14="http://schemas.microsoft.com/office/powerpoint/2010/main" val="176317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82880" rIns="365760" bIns="182880" anchor="ctr">
            <a:noAutofit/>
          </a:bodyPr>
          <a:lstStyle/>
          <a:p>
            <a:pPr marL="523875" indent="-523875"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Beautiful example of confession of sin and seeking forgiveness</a:t>
            </a:r>
          </a:p>
          <a:p>
            <a:pPr marL="523875" indent="-523875"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 to David’s prayer in Psalm 51</a:t>
            </a:r>
          </a:p>
          <a:p>
            <a:pPr marL="523875" indent="-523875"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nation, not personal sin</a:t>
            </a:r>
          </a:p>
          <a:p>
            <a:pPr marL="523875" indent="-523875"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in Christ (1 John 1:9)</a:t>
            </a:r>
          </a:p>
        </p:txBody>
      </p:sp>
    </p:spTree>
    <p:extLst>
      <p:ext uri="{BB962C8B-B14F-4D97-AF65-F5344CB8AC3E}">
        <p14:creationId xmlns:p14="http://schemas.microsoft.com/office/powerpoint/2010/main" val="11011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The Setting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Date of the Prayer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First year of Darius, son of Ahasuerus (Dan. 9:1)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Of the lineage of the Medes</a:t>
            </a:r>
          </a:p>
          <a:p>
            <a:pPr marL="1730375" indent="-365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Made king over the Chaldeans (Babylonians) (Dan 5:31; 6:1-28)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About 538 BC.</a:t>
            </a:r>
          </a:p>
        </p:txBody>
      </p:sp>
    </p:spTree>
    <p:extLst>
      <p:ext uri="{BB962C8B-B14F-4D97-AF65-F5344CB8AC3E}">
        <p14:creationId xmlns:p14="http://schemas.microsoft.com/office/powerpoint/2010/main" val="42865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The Setting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Reason for the Prayer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Daniel knew Jeremiah’s prophecy of 70 years of Babylonian captivity (Dan. 9:2; cf. Jer. 25:9-12).</a:t>
            </a:r>
          </a:p>
          <a:p>
            <a:pPr marL="1666875" indent="-3016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Began in 606 B.C. with captivity of Daniel and first devastation of Jerusalem (2 Chron. 36:5-7; Dan 1:1-6).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The Setting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Reason for the Prayer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Daniel knew Jeremiah’s prophecy of 70 years of Babylonian captivity (Dan. 9:2; cf. Jer. 25:9-12).</a:t>
            </a:r>
          </a:p>
          <a:p>
            <a:pPr marL="1666875" indent="-3016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Reign of Darius and Cyrus, prophecy of Jeremiah was almost completed (2 Chron. 36:21-23; Ezra 1:1-4).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The Setting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Preparation for the Prayer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Set face toward the Lord (Dan 9:3).</a:t>
            </a:r>
          </a:p>
          <a:p>
            <a:pPr marL="1666875" indent="-3016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Perhaps faced Jerusalem (cf. 6:10-11).</a:t>
            </a:r>
          </a:p>
          <a:p>
            <a:pPr marL="1730375" indent="-365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With fasting, sackcloth, and ashes —humility and contrition (cf. Neh. 9:1-2; Jonah 3:5-9).</a:t>
            </a:r>
          </a:p>
          <a:p>
            <a:pPr marL="1317625" indent="-396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With heart ready, began his prayer.</a:t>
            </a:r>
          </a:p>
        </p:txBody>
      </p:sp>
    </p:spTree>
    <p:extLst>
      <p:ext uri="{BB962C8B-B14F-4D97-AF65-F5344CB8AC3E}">
        <p14:creationId xmlns:p14="http://schemas.microsoft.com/office/powerpoint/2010/main" val="33857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Addressing God (Dan. 9:4)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As great and awesome</a:t>
            </a:r>
          </a:p>
          <a:p>
            <a:pPr marL="18891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Who keeps His covenant and mercy with those who: (1) Love Him; and</a:t>
            </a:r>
          </a:p>
          <a:p>
            <a:pPr marL="2355850" indent="-5159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Keep His commandments (John 14:15).</a:t>
            </a:r>
          </a:p>
        </p:txBody>
      </p:sp>
    </p:spTree>
    <p:extLst>
      <p:ext uri="{BB962C8B-B14F-4D97-AF65-F5344CB8AC3E}">
        <p14:creationId xmlns:p14="http://schemas.microsoft.com/office/powerpoint/2010/main" val="64470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444625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Confession on behalf of the people (Dan. 9:5-6)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Of sinning and committing iniquity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Of rebelling and departing from His precepts and judgments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Of failing to heed His prophets</a:t>
            </a:r>
          </a:p>
        </p:txBody>
      </p:sp>
    </p:spTree>
    <p:extLst>
      <p:ext uri="{BB962C8B-B14F-4D97-AF65-F5344CB8AC3E}">
        <p14:creationId xmlns:p14="http://schemas.microsoft.com/office/powerpoint/2010/main" val="36131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C3932C0-7CF5-BB42-A951-5D5C953C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3">
            <a:extLst>
              <a:ext uri="{FF2B5EF4-FFF2-40B4-BE49-F238E27FC236}">
                <a16:creationId xmlns:a16="http://schemas.microsoft.com/office/drawing/2014/main" id="{A4CC4C51-3457-F945-A899-00FA6E081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4" b="18982"/>
          <a:stretch/>
        </p:blipFill>
        <p:spPr>
          <a:xfrm>
            <a:off x="20" y="1652338"/>
            <a:ext cx="9143980" cy="5205664"/>
          </a:xfrm>
          <a:custGeom>
            <a:avLst/>
            <a:gdLst/>
            <a:ahLst/>
            <a:cxnLst/>
            <a:rect l="l" t="t" r="r" b="b"/>
            <a:pathLst>
              <a:path w="12192000" h="4196491">
                <a:moveTo>
                  <a:pt x="0" y="0"/>
                </a:moveTo>
                <a:lnTo>
                  <a:pt x="12192000" y="0"/>
                </a:lnTo>
                <a:lnTo>
                  <a:pt x="12192000" y="4196491"/>
                </a:lnTo>
                <a:lnTo>
                  <a:pt x="0" y="4196491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0FAFAE-367A-ED4A-8307-6C6FE80EE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9144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5138D53-7169-8C48-8233-69236C51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0"/>
            <a:ext cx="8217506" cy="165233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Daniel’s Prayer of Repentance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2EEB28-3348-1745-B026-77DE19D31E4A}"/>
              </a:ext>
            </a:extLst>
          </p:cNvPr>
          <p:cNvSpPr/>
          <p:nvPr/>
        </p:nvSpPr>
        <p:spPr>
          <a:xfrm>
            <a:off x="413147" y="2037347"/>
            <a:ext cx="8217506" cy="4507832"/>
          </a:xfrm>
          <a:prstGeom prst="rect">
            <a:avLst/>
          </a:prstGeom>
          <a:solidFill>
            <a:srgbClr val="243041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1015116-A75A-8F47-ABDA-1824D624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47" y="2037347"/>
            <a:ext cx="8217506" cy="4507832"/>
          </a:xfrm>
          <a:noFill/>
        </p:spPr>
        <p:txBody>
          <a:bodyPr lIns="365760" tIns="137160" rIns="365760" bIns="18288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Content of the Prayer</a:t>
            </a:r>
          </a:p>
          <a:p>
            <a:pPr marL="984250" indent="-5238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Daniel’s Confession</a:t>
            </a:r>
          </a:p>
          <a:p>
            <a:pPr marL="1323975" indent="-4032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God’s righteousness and their shame (Dan. 9:7-9)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To Judah, Israel, and the inhabitants of Jerusalem belong shame of face.</a:t>
            </a:r>
          </a:p>
          <a:p>
            <a:pPr marL="1728788" indent="-3635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	To God belongs righteousness, mercy, and grace (cf. Ezra 9:6-9).</a:t>
            </a:r>
          </a:p>
        </p:txBody>
      </p:sp>
    </p:spTree>
    <p:extLst>
      <p:ext uri="{BB962C8B-B14F-4D97-AF65-F5344CB8AC3E}">
        <p14:creationId xmlns:p14="http://schemas.microsoft.com/office/powerpoint/2010/main" val="227655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243041"/>
      </a:dk2>
      <a:lt2>
        <a:srgbClr val="E2E7E8"/>
      </a:lt2>
      <a:accent1>
        <a:srgbClr val="C39790"/>
      </a:accent1>
      <a:accent2>
        <a:srgbClr val="BA7F8F"/>
      </a:accent2>
      <a:accent3>
        <a:srgbClr val="C593B6"/>
      </a:accent3>
      <a:accent4>
        <a:srgbClr val="B37FBA"/>
      </a:accent4>
      <a:accent5>
        <a:srgbClr val="AD96C6"/>
      </a:accent5>
      <a:accent6>
        <a:srgbClr val="827FBA"/>
      </a:accent6>
      <a:hlink>
        <a:srgbClr val="598C94"/>
      </a:hlink>
      <a:folHlink>
        <a:srgbClr val="7F7F7F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950</Words>
  <Application>Microsoft Macintosh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Walbaum Display</vt:lpstr>
      <vt:lpstr>3DFloatVTI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  <vt:lpstr>Daniel’s Prayer of Repentance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16</cp:revision>
  <dcterms:created xsi:type="dcterms:W3CDTF">2020-07-04T02:47:35Z</dcterms:created>
  <dcterms:modified xsi:type="dcterms:W3CDTF">2020-07-07T01:46:41Z</dcterms:modified>
</cp:coreProperties>
</file>