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8"/>
    <p:restoredTop sz="94697"/>
  </p:normalViewPr>
  <p:slideViewPr>
    <p:cSldViewPr snapToGrid="0" snapToObjects="1">
      <p:cViewPr varScale="1">
        <p:scale>
          <a:sx n="96" d="100"/>
          <a:sy n="96" d="100"/>
        </p:scale>
        <p:origin x="1200" y="184"/>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79836A-B3E3-1D45-B9B5-A38F9706A12D}" type="datetimeFigureOut">
              <a:rPr lang="en-US" smtClean="0"/>
              <a:pPr/>
              <a:t>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A4C3D-BFC0-FD42-9ED0-85C361B151E0}" type="slidenum">
              <a:rPr lang="en-US" smtClean="0"/>
              <a:pPr/>
              <a:t>‹#›</a:t>
            </a:fld>
            <a:endParaRPr lang="en-US"/>
          </a:p>
        </p:txBody>
      </p:sp>
    </p:spTree>
    <p:extLst>
      <p:ext uri="{BB962C8B-B14F-4D97-AF65-F5344CB8AC3E}">
        <p14:creationId xmlns:p14="http://schemas.microsoft.com/office/powerpoint/2010/main" val="790453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79836A-B3E3-1D45-B9B5-A38F9706A12D}" type="datetimeFigureOut">
              <a:rPr lang="en-US" smtClean="0"/>
              <a:pPr/>
              <a:t>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A4C3D-BFC0-FD42-9ED0-85C361B151E0}" type="slidenum">
              <a:rPr lang="en-US" smtClean="0"/>
              <a:pPr/>
              <a:t>‹#›</a:t>
            </a:fld>
            <a:endParaRPr lang="en-US"/>
          </a:p>
        </p:txBody>
      </p:sp>
    </p:spTree>
    <p:extLst>
      <p:ext uri="{BB962C8B-B14F-4D97-AF65-F5344CB8AC3E}">
        <p14:creationId xmlns:p14="http://schemas.microsoft.com/office/powerpoint/2010/main" val="1105971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79836A-B3E3-1D45-B9B5-A38F9706A12D}" type="datetimeFigureOut">
              <a:rPr lang="en-US" smtClean="0"/>
              <a:pPr/>
              <a:t>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A4C3D-BFC0-FD42-9ED0-85C361B151E0}" type="slidenum">
              <a:rPr lang="en-US" smtClean="0"/>
              <a:pPr/>
              <a:t>‹#›</a:t>
            </a:fld>
            <a:endParaRPr lang="en-US"/>
          </a:p>
        </p:txBody>
      </p:sp>
    </p:spTree>
    <p:extLst>
      <p:ext uri="{BB962C8B-B14F-4D97-AF65-F5344CB8AC3E}">
        <p14:creationId xmlns:p14="http://schemas.microsoft.com/office/powerpoint/2010/main" val="110687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79836A-B3E3-1D45-B9B5-A38F9706A12D}" type="datetimeFigureOut">
              <a:rPr lang="en-US" smtClean="0"/>
              <a:pPr/>
              <a:t>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A4C3D-BFC0-FD42-9ED0-85C361B151E0}" type="slidenum">
              <a:rPr lang="en-US" smtClean="0"/>
              <a:pPr/>
              <a:t>‹#›</a:t>
            </a:fld>
            <a:endParaRPr lang="en-US"/>
          </a:p>
        </p:txBody>
      </p:sp>
    </p:spTree>
    <p:extLst>
      <p:ext uri="{BB962C8B-B14F-4D97-AF65-F5344CB8AC3E}">
        <p14:creationId xmlns:p14="http://schemas.microsoft.com/office/powerpoint/2010/main" val="124124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79836A-B3E3-1D45-B9B5-A38F9706A12D}" type="datetimeFigureOut">
              <a:rPr lang="en-US" smtClean="0"/>
              <a:pPr/>
              <a:t>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A4C3D-BFC0-FD42-9ED0-85C361B151E0}" type="slidenum">
              <a:rPr lang="en-US" smtClean="0"/>
              <a:pPr/>
              <a:t>‹#›</a:t>
            </a:fld>
            <a:endParaRPr lang="en-US"/>
          </a:p>
        </p:txBody>
      </p:sp>
    </p:spTree>
    <p:extLst>
      <p:ext uri="{BB962C8B-B14F-4D97-AF65-F5344CB8AC3E}">
        <p14:creationId xmlns:p14="http://schemas.microsoft.com/office/powerpoint/2010/main" val="2597160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79836A-B3E3-1D45-B9B5-A38F9706A12D}" type="datetimeFigureOut">
              <a:rPr lang="en-US" smtClean="0"/>
              <a:pPr/>
              <a:t>5/11/20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A4C3D-BFC0-FD42-9ED0-85C361B151E0}" type="slidenum">
              <a:rPr lang="en-US" smtClean="0"/>
              <a:pPr/>
              <a:t>‹#›</a:t>
            </a:fld>
            <a:endParaRPr lang="en-US"/>
          </a:p>
        </p:txBody>
      </p:sp>
    </p:spTree>
    <p:extLst>
      <p:ext uri="{BB962C8B-B14F-4D97-AF65-F5344CB8AC3E}">
        <p14:creationId xmlns:p14="http://schemas.microsoft.com/office/powerpoint/2010/main" val="198231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79836A-B3E3-1D45-B9B5-A38F9706A12D}" type="datetimeFigureOut">
              <a:rPr lang="en-US" smtClean="0"/>
              <a:pPr/>
              <a:t>5/11/20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A4C3D-BFC0-FD42-9ED0-85C361B151E0}" type="slidenum">
              <a:rPr lang="en-US" smtClean="0"/>
              <a:pPr/>
              <a:t>‹#›</a:t>
            </a:fld>
            <a:endParaRPr lang="en-US"/>
          </a:p>
        </p:txBody>
      </p:sp>
    </p:spTree>
    <p:extLst>
      <p:ext uri="{BB962C8B-B14F-4D97-AF65-F5344CB8AC3E}">
        <p14:creationId xmlns:p14="http://schemas.microsoft.com/office/powerpoint/2010/main" val="3004731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79836A-B3E3-1D45-B9B5-A38F9706A12D}" type="datetimeFigureOut">
              <a:rPr lang="en-US" smtClean="0"/>
              <a:pPr/>
              <a:t>5/11/20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A4C3D-BFC0-FD42-9ED0-85C361B151E0}" type="slidenum">
              <a:rPr lang="en-US" smtClean="0"/>
              <a:pPr/>
              <a:t>‹#›</a:t>
            </a:fld>
            <a:endParaRPr lang="en-US"/>
          </a:p>
        </p:txBody>
      </p:sp>
    </p:spTree>
    <p:extLst>
      <p:ext uri="{BB962C8B-B14F-4D97-AF65-F5344CB8AC3E}">
        <p14:creationId xmlns:p14="http://schemas.microsoft.com/office/powerpoint/2010/main" val="259692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9836A-B3E3-1D45-B9B5-A38F9706A12D}" type="datetimeFigureOut">
              <a:rPr lang="en-US" smtClean="0"/>
              <a:pPr/>
              <a:t>5/11/20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A4C3D-BFC0-FD42-9ED0-85C361B151E0}" type="slidenum">
              <a:rPr lang="en-US" smtClean="0"/>
              <a:pPr/>
              <a:t>‹#›</a:t>
            </a:fld>
            <a:endParaRPr lang="en-US"/>
          </a:p>
        </p:txBody>
      </p:sp>
    </p:spTree>
    <p:extLst>
      <p:ext uri="{BB962C8B-B14F-4D97-AF65-F5344CB8AC3E}">
        <p14:creationId xmlns:p14="http://schemas.microsoft.com/office/powerpoint/2010/main" val="23811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579836A-B3E3-1D45-B9B5-A38F9706A12D}" type="datetimeFigureOut">
              <a:rPr lang="en-US" smtClean="0"/>
              <a:pPr/>
              <a:t>5/11/20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A4C3D-BFC0-FD42-9ED0-85C361B151E0}" type="slidenum">
              <a:rPr lang="en-US" smtClean="0"/>
              <a:pPr/>
              <a:t>‹#›</a:t>
            </a:fld>
            <a:endParaRPr lang="en-US"/>
          </a:p>
        </p:txBody>
      </p:sp>
    </p:spTree>
    <p:extLst>
      <p:ext uri="{BB962C8B-B14F-4D97-AF65-F5344CB8AC3E}">
        <p14:creationId xmlns:p14="http://schemas.microsoft.com/office/powerpoint/2010/main" val="80797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579836A-B3E3-1D45-B9B5-A38F9706A12D}" type="datetimeFigureOut">
              <a:rPr lang="en-US" smtClean="0"/>
              <a:pPr/>
              <a:t>5/11/20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A4C3D-BFC0-FD42-9ED0-85C361B151E0}" type="slidenum">
              <a:rPr lang="en-US" smtClean="0"/>
              <a:pPr/>
              <a:t>‹#›</a:t>
            </a:fld>
            <a:endParaRPr lang="en-US"/>
          </a:p>
        </p:txBody>
      </p:sp>
    </p:spTree>
    <p:extLst>
      <p:ext uri="{BB962C8B-B14F-4D97-AF65-F5344CB8AC3E}">
        <p14:creationId xmlns:p14="http://schemas.microsoft.com/office/powerpoint/2010/main" val="130159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EF7996-0E3F-6349-A524-FF8EE09BA10F}"/>
              </a:ext>
            </a:extLst>
          </p:cNvPr>
          <p:cNvPicPr>
            <a:picLocks noChangeAspect="1"/>
          </p:cNvPicPr>
          <p:nvPr userDrawn="1"/>
        </p:nvPicPr>
        <p:blipFill>
          <a:blip r:embed="rId13"/>
          <a:stretch>
            <a:fillRect/>
          </a:stretch>
        </p:blipFill>
        <p:spPr>
          <a:xfrm>
            <a:off x="0" y="0"/>
            <a:ext cx="9144000" cy="5715000"/>
          </a:xfrm>
          <a:prstGeom prst="rect">
            <a:avLst/>
          </a:prstGeom>
        </p:spPr>
      </p:pic>
      <p:sp>
        <p:nvSpPr>
          <p:cNvPr id="2" name="Title Placeholder 1"/>
          <p:cNvSpPr>
            <a:spLocks noGrp="1"/>
          </p:cNvSpPr>
          <p:nvPr>
            <p:ph type="title"/>
          </p:nvPr>
        </p:nvSpPr>
        <p:spPr>
          <a:xfrm>
            <a:off x="628650" y="304271"/>
            <a:ext cx="7886700" cy="1104636"/>
          </a:xfrm>
          <a:prstGeom prst="rect">
            <a:avLst/>
          </a:prstGeom>
          <a:solidFill>
            <a:schemeClr val="bg1"/>
          </a:solidFill>
        </p:spPr>
        <p:txBody>
          <a:bodyPr vert="horz" lIns="27432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36884" y="1713178"/>
            <a:ext cx="6478466" cy="34342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B579836A-B3E3-1D45-B9B5-A38F9706A12D}" type="datetimeFigureOut">
              <a:rPr lang="en-US" smtClean="0"/>
              <a:pPr/>
              <a:t>5/11/20</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7C5A4C3D-BFC0-FD42-9ED0-85C361B151E0}" type="slidenum">
              <a:rPr lang="en-US" smtClean="0"/>
              <a:pPr/>
              <a:t>‹#›</a:t>
            </a:fld>
            <a:endParaRPr lang="en-US"/>
          </a:p>
        </p:txBody>
      </p:sp>
      <p:sp>
        <p:nvSpPr>
          <p:cNvPr id="9" name="Rectangle 8">
            <a:extLst>
              <a:ext uri="{FF2B5EF4-FFF2-40B4-BE49-F238E27FC236}">
                <a16:creationId xmlns:a16="http://schemas.microsoft.com/office/drawing/2014/main" id="{B2517FAF-871E-A242-A8DB-2EE683335F00}"/>
              </a:ext>
            </a:extLst>
          </p:cNvPr>
          <p:cNvSpPr>
            <a:spLocks noChangeArrowheads="1"/>
          </p:cNvSpPr>
          <p:nvPr userDrawn="1"/>
        </p:nvSpPr>
        <p:spPr bwMode="auto">
          <a:xfrm>
            <a:off x="571619" y="304271"/>
            <a:ext cx="1000126" cy="5418138"/>
          </a:xfrm>
          <a:prstGeom prst="rect">
            <a:avLst/>
          </a:prstGeom>
          <a:gradFill rotWithShape="1">
            <a:gsLst>
              <a:gs pos="0">
                <a:schemeClr val="tx1">
                  <a:alpha val="0"/>
                </a:schemeClr>
              </a:gs>
              <a:gs pos="100000">
                <a:schemeClr val="tx1">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 name="Picture 10" descr="Bible">
            <a:extLst>
              <a:ext uri="{FF2B5EF4-FFF2-40B4-BE49-F238E27FC236}">
                <a16:creationId xmlns:a16="http://schemas.microsoft.com/office/drawing/2014/main" id="{9CD31BE7-C3F8-D944-BF32-7BF24BC97C2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60482" y="4314296"/>
            <a:ext cx="1465264" cy="105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306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4000" b="1" kern="1200">
          <a:solidFill>
            <a:schemeClr val="tx1"/>
          </a:solidFill>
          <a:latin typeface="Calibri" panose="020F0502020204030204" pitchFamily="34" charset="0"/>
          <a:ea typeface="+mj-ea"/>
          <a:cs typeface="Calibri" panose="020F050202020403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6BF7B549-5ED3-954A-B786-74396C0AD07E}"/>
              </a:ext>
            </a:extLst>
          </p:cNvPr>
          <p:cNvSpPr>
            <a:spLocks noGrp="1" noChangeArrowheads="1"/>
          </p:cNvSpPr>
          <p:nvPr>
            <p:ph type="subTitle" idx="1"/>
          </p:nvPr>
        </p:nvSpPr>
        <p:spPr>
          <a:xfrm>
            <a:off x="2157413" y="1638301"/>
            <a:ext cx="6492876" cy="3608388"/>
          </a:xfrm>
        </p:spPr>
        <p:txBody>
          <a:bodyPr>
            <a:normAutofit/>
          </a:bodyPr>
          <a:lstStyle/>
          <a:p>
            <a:pPr algn="l"/>
            <a:r>
              <a:rPr lang="en-US" altLang="en-US" sz="3200" b="1" dirty="0"/>
              <a:t>“Now faith is the substance of things hoped for, the evidence of things not seen. For by it the elders obtained a good testimony. By faith we understand that the worlds were framed by the word of God, so that the things which are seen were not made of things which are visible…”</a:t>
            </a:r>
          </a:p>
        </p:txBody>
      </p:sp>
      <p:sp>
        <p:nvSpPr>
          <p:cNvPr id="6" name="Rectangle 2">
            <a:extLst>
              <a:ext uri="{FF2B5EF4-FFF2-40B4-BE49-F238E27FC236}">
                <a16:creationId xmlns:a16="http://schemas.microsoft.com/office/drawing/2014/main" id="{E324230F-4E3D-9B42-8C80-D7809BCDC8B6}"/>
              </a:ext>
            </a:extLst>
          </p:cNvPr>
          <p:cNvSpPr>
            <a:spLocks noGrp="1" noChangeArrowheads="1"/>
          </p:cNvSpPr>
          <p:nvPr>
            <p:ph type="ctrTitle"/>
          </p:nvPr>
        </p:nvSpPr>
        <p:spPr>
          <a:xfrm>
            <a:off x="571501" y="481014"/>
            <a:ext cx="8175626" cy="1090612"/>
          </a:xfrm>
          <a:solidFill>
            <a:schemeClr val="bg1">
              <a:alpha val="55000"/>
            </a:schemeClr>
          </a:solidFill>
        </p:spPr>
        <p:txBody>
          <a:bodyPr bIns="182880"/>
          <a:lstStyle/>
          <a:p>
            <a:r>
              <a:rPr lang="en-US" altLang="en-US" sz="5400" dirty="0"/>
              <a:t>Hebrews 11:1-4</a:t>
            </a:r>
            <a:endParaRPr lang="en-US" altLang="en-US" sz="5400" dirty="0">
              <a:cs typeface="Tahoma" panose="020B0604030504040204" pitchFamily="34" charset="0"/>
            </a:endParaRPr>
          </a:p>
        </p:txBody>
      </p:sp>
    </p:spTree>
    <p:extLst>
      <p:ext uri="{BB962C8B-B14F-4D97-AF65-F5344CB8AC3E}">
        <p14:creationId xmlns:p14="http://schemas.microsoft.com/office/powerpoint/2010/main" val="251812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1000"/>
                                        <p:tgtEl>
                                          <p:spTgt spid="5">
                                            <p:txEl>
                                              <p:pRg st="0" end="0"/>
                                            </p:txEl>
                                          </p:spTgt>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7E83189-C278-C54E-BA26-192506ACE679}"/>
              </a:ext>
            </a:extLst>
          </p:cNvPr>
          <p:cNvSpPr>
            <a:spLocks noGrp="1" noChangeArrowheads="1"/>
          </p:cNvSpPr>
          <p:nvPr>
            <p:ph type="ctrTitle"/>
          </p:nvPr>
        </p:nvSpPr>
        <p:spPr>
          <a:xfrm>
            <a:off x="571501" y="481014"/>
            <a:ext cx="8175626" cy="1090612"/>
          </a:xfrm>
          <a:solidFill>
            <a:schemeClr val="bg1">
              <a:alpha val="55000"/>
            </a:schemeClr>
          </a:solidFill>
        </p:spPr>
        <p:txBody>
          <a:bodyPr bIns="182880"/>
          <a:lstStyle/>
          <a:p>
            <a:r>
              <a:rPr lang="en-US" altLang="en-US" sz="5400" dirty="0"/>
              <a:t>Hebrews 11:1-4</a:t>
            </a:r>
            <a:endParaRPr lang="en-US" altLang="en-US" sz="5400" dirty="0">
              <a:cs typeface="Tahoma" panose="020B0604030504040204" pitchFamily="34" charset="0"/>
            </a:endParaRPr>
          </a:p>
        </p:txBody>
      </p:sp>
      <p:sp>
        <p:nvSpPr>
          <p:cNvPr id="5" name="Rectangle 3">
            <a:extLst>
              <a:ext uri="{FF2B5EF4-FFF2-40B4-BE49-F238E27FC236}">
                <a16:creationId xmlns:a16="http://schemas.microsoft.com/office/drawing/2014/main" id="{6BF7B549-5ED3-954A-B786-74396C0AD07E}"/>
              </a:ext>
            </a:extLst>
          </p:cNvPr>
          <p:cNvSpPr>
            <a:spLocks noGrp="1" noChangeArrowheads="1"/>
          </p:cNvSpPr>
          <p:nvPr>
            <p:ph type="subTitle" idx="1"/>
          </p:nvPr>
        </p:nvSpPr>
        <p:spPr>
          <a:xfrm>
            <a:off x="2157413" y="1638301"/>
            <a:ext cx="6492876" cy="3608388"/>
          </a:xfrm>
        </p:spPr>
        <p:txBody>
          <a:bodyPr anchor="ctr">
            <a:normAutofit/>
          </a:bodyPr>
          <a:lstStyle/>
          <a:p>
            <a:pPr algn="l"/>
            <a:r>
              <a:rPr lang="en-US" altLang="en-US" sz="3200" b="1" dirty="0"/>
              <a:t>“…By faith Abel offered to God a more excellent sacrifice than Cain, through which he obtained witness that he was righteous, God testifying of his gifts; and through it he being dead still speaks”  (NKJV).</a:t>
            </a:r>
          </a:p>
        </p:txBody>
      </p:sp>
    </p:spTree>
    <p:extLst>
      <p:ext uri="{BB962C8B-B14F-4D97-AF65-F5344CB8AC3E}">
        <p14:creationId xmlns:p14="http://schemas.microsoft.com/office/powerpoint/2010/main" val="112143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7E83189-C278-C54E-BA26-192506ACE679}"/>
              </a:ext>
            </a:extLst>
          </p:cNvPr>
          <p:cNvSpPr>
            <a:spLocks noGrp="1" noChangeArrowheads="1"/>
          </p:cNvSpPr>
          <p:nvPr>
            <p:ph type="ctrTitle"/>
          </p:nvPr>
        </p:nvSpPr>
        <p:spPr>
          <a:xfrm>
            <a:off x="557213" y="481014"/>
            <a:ext cx="8189913" cy="1090612"/>
          </a:xfrm>
          <a:solidFill>
            <a:schemeClr val="bg1">
              <a:alpha val="55000"/>
            </a:schemeClr>
          </a:solidFill>
        </p:spPr>
        <p:txBody>
          <a:bodyPr bIns="182880">
            <a:normAutofit fontScale="90000"/>
          </a:bodyPr>
          <a:lstStyle/>
          <a:p>
            <a:r>
              <a:rPr lang="en-US" altLang="en-US" sz="5400" dirty="0"/>
              <a:t>“He Being Dead Still Speaks” </a:t>
            </a:r>
            <a:endParaRPr lang="en-US" altLang="en-US" sz="5400" dirty="0">
              <a:cs typeface="Tahoma" panose="020B0604030504040204" pitchFamily="34" charset="0"/>
            </a:endParaRPr>
          </a:p>
        </p:txBody>
      </p:sp>
      <p:sp>
        <p:nvSpPr>
          <p:cNvPr id="5" name="Rectangle 3">
            <a:extLst>
              <a:ext uri="{FF2B5EF4-FFF2-40B4-BE49-F238E27FC236}">
                <a16:creationId xmlns:a16="http://schemas.microsoft.com/office/drawing/2014/main" id="{6BF7B549-5ED3-954A-B786-74396C0AD07E}"/>
              </a:ext>
            </a:extLst>
          </p:cNvPr>
          <p:cNvSpPr>
            <a:spLocks noGrp="1" noChangeArrowheads="1"/>
          </p:cNvSpPr>
          <p:nvPr>
            <p:ph type="subTitle" idx="1"/>
          </p:nvPr>
        </p:nvSpPr>
        <p:spPr>
          <a:xfrm>
            <a:off x="2157413" y="1814513"/>
            <a:ext cx="6492876" cy="3700462"/>
          </a:xfrm>
        </p:spPr>
        <p:txBody>
          <a:bodyPr anchor="t">
            <a:noAutofit/>
          </a:bodyPr>
          <a:lstStyle/>
          <a:p>
            <a:pPr algn="l">
              <a:spcAft>
                <a:spcPts val="1200"/>
              </a:spcAft>
            </a:pPr>
            <a:r>
              <a:rPr lang="en-US" altLang="en-US" sz="4000" b="1" dirty="0"/>
              <a:t>I.  The Testimony of the Dead</a:t>
            </a:r>
          </a:p>
          <a:p>
            <a:pPr marL="1320800" lvl="1" indent="-742950" algn="l">
              <a:spcAft>
                <a:spcPts val="600"/>
              </a:spcAft>
              <a:buFont typeface="+mj-lt"/>
              <a:buAutoNum type="alphaUcPeriod"/>
            </a:pPr>
            <a:r>
              <a:rPr lang="en-US" altLang="en-US" sz="3600" b="1" dirty="0"/>
              <a:t>Abel (1 John 3:11-12)</a:t>
            </a:r>
          </a:p>
          <a:p>
            <a:pPr marL="1320800" lvl="1" indent="-742950" algn="l">
              <a:spcAft>
                <a:spcPts val="600"/>
              </a:spcAft>
              <a:buFont typeface="+mj-lt"/>
              <a:buAutoNum type="alphaUcPeriod"/>
            </a:pPr>
            <a:r>
              <a:rPr lang="en-US" altLang="en-US" sz="3600" b="1" dirty="0"/>
              <a:t>Samuel (1 Sam. 15:22-29; 28:15-18)</a:t>
            </a:r>
          </a:p>
          <a:p>
            <a:pPr marL="1320800" lvl="1" indent="-742950" algn="l">
              <a:spcAft>
                <a:spcPts val="600"/>
              </a:spcAft>
              <a:buFont typeface="+mj-lt"/>
              <a:buAutoNum type="alphaUcPeriod"/>
            </a:pPr>
            <a:r>
              <a:rPr lang="en-US" altLang="en-US" sz="3600" b="1" dirty="0"/>
              <a:t>Jesus (John 10:17-18; Rev. 1:17-19)</a:t>
            </a:r>
          </a:p>
        </p:txBody>
      </p:sp>
    </p:spTree>
    <p:extLst>
      <p:ext uri="{BB962C8B-B14F-4D97-AF65-F5344CB8AC3E}">
        <p14:creationId xmlns:p14="http://schemas.microsoft.com/office/powerpoint/2010/main" val="267149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1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down)">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ipe(down)">
                                      <p:cBhvr>
                                        <p:cTn id="28"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7E83189-C278-C54E-BA26-192506ACE679}"/>
              </a:ext>
            </a:extLst>
          </p:cNvPr>
          <p:cNvSpPr>
            <a:spLocks noGrp="1" noChangeArrowheads="1"/>
          </p:cNvSpPr>
          <p:nvPr>
            <p:ph type="ctrTitle"/>
          </p:nvPr>
        </p:nvSpPr>
        <p:spPr>
          <a:xfrm>
            <a:off x="557213" y="481014"/>
            <a:ext cx="8189913" cy="1090612"/>
          </a:xfrm>
          <a:solidFill>
            <a:schemeClr val="bg1">
              <a:alpha val="55000"/>
            </a:schemeClr>
          </a:solidFill>
        </p:spPr>
        <p:txBody>
          <a:bodyPr bIns="182880">
            <a:normAutofit fontScale="90000"/>
          </a:bodyPr>
          <a:lstStyle/>
          <a:p>
            <a:r>
              <a:rPr lang="en-US" altLang="en-US" sz="5400" dirty="0"/>
              <a:t>“He Being Dead Still Speaks” </a:t>
            </a:r>
            <a:endParaRPr lang="en-US" altLang="en-US" sz="5400" dirty="0">
              <a:cs typeface="Tahoma" panose="020B0604030504040204" pitchFamily="34" charset="0"/>
            </a:endParaRPr>
          </a:p>
        </p:txBody>
      </p:sp>
      <p:sp>
        <p:nvSpPr>
          <p:cNvPr id="5" name="Rectangle 3">
            <a:extLst>
              <a:ext uri="{FF2B5EF4-FFF2-40B4-BE49-F238E27FC236}">
                <a16:creationId xmlns:a16="http://schemas.microsoft.com/office/drawing/2014/main" id="{6BF7B549-5ED3-954A-B786-74396C0AD07E}"/>
              </a:ext>
            </a:extLst>
          </p:cNvPr>
          <p:cNvSpPr>
            <a:spLocks noGrp="1" noChangeArrowheads="1"/>
          </p:cNvSpPr>
          <p:nvPr>
            <p:ph type="subTitle" idx="1"/>
          </p:nvPr>
        </p:nvSpPr>
        <p:spPr>
          <a:xfrm>
            <a:off x="2157413" y="1814513"/>
            <a:ext cx="6492876" cy="3700462"/>
          </a:xfrm>
        </p:spPr>
        <p:txBody>
          <a:bodyPr anchor="t">
            <a:noAutofit/>
          </a:bodyPr>
          <a:lstStyle/>
          <a:p>
            <a:pPr marL="520700" indent="-520700" algn="l">
              <a:spcAft>
                <a:spcPts val="1200"/>
              </a:spcAft>
            </a:pPr>
            <a:r>
              <a:rPr lang="en-US" altLang="en-US" sz="4000" b="1" dirty="0"/>
              <a:t>II. What Will My Life Say to the Living?</a:t>
            </a:r>
          </a:p>
          <a:p>
            <a:pPr marL="1320800" lvl="1" indent="-742950" algn="l">
              <a:spcAft>
                <a:spcPts val="600"/>
              </a:spcAft>
              <a:buFont typeface="+mj-lt"/>
              <a:buAutoNum type="alphaUcPeriod"/>
            </a:pPr>
            <a:r>
              <a:rPr lang="en-US" altLang="en-US" sz="3600" b="1" dirty="0"/>
              <a:t>“I knew how to make lots of money” (Eccl. 6:1-6)</a:t>
            </a:r>
          </a:p>
          <a:p>
            <a:pPr marL="1320800" lvl="1" indent="-742950" algn="l">
              <a:spcAft>
                <a:spcPts val="600"/>
              </a:spcAft>
              <a:buFont typeface="+mj-lt"/>
              <a:buAutoNum type="alphaUcPeriod"/>
            </a:pPr>
            <a:r>
              <a:rPr lang="en-US" altLang="en-US" sz="3600" b="1" dirty="0"/>
              <a:t>“I was too busy for God” (Matt. 16:24-27)</a:t>
            </a:r>
          </a:p>
        </p:txBody>
      </p:sp>
    </p:spTree>
    <p:extLst>
      <p:ext uri="{BB962C8B-B14F-4D97-AF65-F5344CB8AC3E}">
        <p14:creationId xmlns:p14="http://schemas.microsoft.com/office/powerpoint/2010/main" val="73590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7E83189-C278-C54E-BA26-192506ACE679}"/>
              </a:ext>
            </a:extLst>
          </p:cNvPr>
          <p:cNvSpPr>
            <a:spLocks noGrp="1" noChangeArrowheads="1"/>
          </p:cNvSpPr>
          <p:nvPr>
            <p:ph type="ctrTitle"/>
          </p:nvPr>
        </p:nvSpPr>
        <p:spPr>
          <a:xfrm>
            <a:off x="557213" y="481014"/>
            <a:ext cx="8189913" cy="1090612"/>
          </a:xfrm>
          <a:solidFill>
            <a:schemeClr val="bg1">
              <a:alpha val="55000"/>
            </a:schemeClr>
          </a:solidFill>
        </p:spPr>
        <p:txBody>
          <a:bodyPr bIns="182880">
            <a:normAutofit fontScale="90000"/>
          </a:bodyPr>
          <a:lstStyle/>
          <a:p>
            <a:r>
              <a:rPr lang="en-US" altLang="en-US" sz="5400" dirty="0"/>
              <a:t>“He Being Dead Still Speaks” </a:t>
            </a:r>
            <a:endParaRPr lang="en-US" altLang="en-US" sz="5400" dirty="0">
              <a:cs typeface="Tahoma" panose="020B0604030504040204" pitchFamily="34" charset="0"/>
            </a:endParaRPr>
          </a:p>
        </p:txBody>
      </p:sp>
      <p:sp>
        <p:nvSpPr>
          <p:cNvPr id="5" name="Rectangle 3">
            <a:extLst>
              <a:ext uri="{FF2B5EF4-FFF2-40B4-BE49-F238E27FC236}">
                <a16:creationId xmlns:a16="http://schemas.microsoft.com/office/drawing/2014/main" id="{6BF7B549-5ED3-954A-B786-74396C0AD07E}"/>
              </a:ext>
            </a:extLst>
          </p:cNvPr>
          <p:cNvSpPr>
            <a:spLocks noGrp="1" noChangeArrowheads="1"/>
          </p:cNvSpPr>
          <p:nvPr>
            <p:ph type="subTitle" idx="1"/>
          </p:nvPr>
        </p:nvSpPr>
        <p:spPr>
          <a:xfrm>
            <a:off x="2157413" y="1814513"/>
            <a:ext cx="6492876" cy="3700462"/>
          </a:xfrm>
        </p:spPr>
        <p:txBody>
          <a:bodyPr anchor="t">
            <a:noAutofit/>
          </a:bodyPr>
          <a:lstStyle/>
          <a:p>
            <a:pPr marL="520700" indent="-520700" algn="l">
              <a:spcAft>
                <a:spcPts val="1200"/>
              </a:spcAft>
            </a:pPr>
            <a:r>
              <a:rPr lang="en-US" altLang="en-US" sz="4000" b="1" dirty="0"/>
              <a:t>II. What Will My Life Say to the Living?</a:t>
            </a:r>
          </a:p>
          <a:p>
            <a:pPr marL="1320800" lvl="1" indent="-742950" algn="l">
              <a:spcAft>
                <a:spcPts val="600"/>
              </a:spcAft>
              <a:buFont typeface="+mj-lt"/>
              <a:buAutoNum type="alphaUcPeriod" startAt="3"/>
            </a:pPr>
            <a:r>
              <a:rPr lang="en-US" altLang="en-US" sz="3600" b="1" dirty="0"/>
              <a:t>“I loved this present world” (2 Tim. 4:9-11)</a:t>
            </a:r>
          </a:p>
          <a:p>
            <a:pPr marL="1320800" lvl="1" indent="-742950" algn="l">
              <a:spcAft>
                <a:spcPts val="600"/>
              </a:spcAft>
              <a:buFont typeface="+mj-lt"/>
              <a:buAutoNum type="alphaUcPeriod" startAt="3"/>
            </a:pPr>
            <a:r>
              <a:rPr lang="en-US" altLang="en-US" sz="3600" b="1" dirty="0"/>
              <a:t>“Seek the Lord above all else” (Phil. 3:7-11)</a:t>
            </a:r>
          </a:p>
        </p:txBody>
      </p:sp>
    </p:spTree>
    <p:extLst>
      <p:ext uri="{BB962C8B-B14F-4D97-AF65-F5344CB8AC3E}">
        <p14:creationId xmlns:p14="http://schemas.microsoft.com/office/powerpoint/2010/main" val="264109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7E83189-C278-C54E-BA26-192506ACE679}"/>
              </a:ext>
            </a:extLst>
          </p:cNvPr>
          <p:cNvSpPr>
            <a:spLocks noGrp="1" noChangeArrowheads="1"/>
          </p:cNvSpPr>
          <p:nvPr>
            <p:ph type="ctrTitle"/>
          </p:nvPr>
        </p:nvSpPr>
        <p:spPr>
          <a:xfrm>
            <a:off x="557213" y="481014"/>
            <a:ext cx="8189913" cy="1090612"/>
          </a:xfrm>
          <a:solidFill>
            <a:schemeClr val="bg1">
              <a:alpha val="55000"/>
            </a:schemeClr>
          </a:solidFill>
        </p:spPr>
        <p:txBody>
          <a:bodyPr bIns="182880">
            <a:normAutofit fontScale="90000"/>
          </a:bodyPr>
          <a:lstStyle/>
          <a:p>
            <a:r>
              <a:rPr lang="en-US" altLang="en-US" sz="5400" dirty="0"/>
              <a:t>“He Being Dead Still Speaks” </a:t>
            </a:r>
            <a:endParaRPr lang="en-US" altLang="en-US" sz="5400" dirty="0">
              <a:cs typeface="Tahoma" panose="020B0604030504040204" pitchFamily="34" charset="0"/>
            </a:endParaRPr>
          </a:p>
        </p:txBody>
      </p:sp>
      <p:sp>
        <p:nvSpPr>
          <p:cNvPr id="5" name="Rectangle 3">
            <a:extLst>
              <a:ext uri="{FF2B5EF4-FFF2-40B4-BE49-F238E27FC236}">
                <a16:creationId xmlns:a16="http://schemas.microsoft.com/office/drawing/2014/main" id="{6BF7B549-5ED3-954A-B786-74396C0AD07E}"/>
              </a:ext>
            </a:extLst>
          </p:cNvPr>
          <p:cNvSpPr>
            <a:spLocks noGrp="1" noChangeArrowheads="1"/>
          </p:cNvSpPr>
          <p:nvPr>
            <p:ph type="subTitle" idx="1"/>
          </p:nvPr>
        </p:nvSpPr>
        <p:spPr>
          <a:xfrm>
            <a:off x="2157413" y="1814513"/>
            <a:ext cx="6492876" cy="3700462"/>
          </a:xfrm>
        </p:spPr>
        <p:txBody>
          <a:bodyPr anchor="t">
            <a:noAutofit/>
          </a:bodyPr>
          <a:lstStyle/>
          <a:p>
            <a:pPr marL="520700" indent="-520700" algn="l">
              <a:spcAft>
                <a:spcPts val="1200"/>
              </a:spcAft>
            </a:pPr>
            <a:r>
              <a:rPr lang="en-US" altLang="en-US" sz="4000" b="1" dirty="0"/>
              <a:t>II. What Will My Life Say to the Living?</a:t>
            </a:r>
          </a:p>
          <a:p>
            <a:pPr marL="1320800" lvl="1" indent="-742950" algn="l">
              <a:spcAft>
                <a:spcPts val="600"/>
              </a:spcAft>
              <a:buFont typeface="+mj-lt"/>
              <a:buAutoNum type="alphaUcPeriod" startAt="5"/>
            </a:pPr>
            <a:r>
              <a:rPr lang="en-US" altLang="en-US" sz="3600" b="1" dirty="0"/>
              <a:t>“Life is short—live it right” (Jas. 4:13-14)</a:t>
            </a:r>
          </a:p>
          <a:p>
            <a:pPr marL="1320800" lvl="1" indent="-742950" algn="l">
              <a:spcAft>
                <a:spcPts val="600"/>
              </a:spcAft>
              <a:buFont typeface="+mj-lt"/>
              <a:buAutoNum type="alphaUcPeriod" startAt="5"/>
            </a:pPr>
            <a:r>
              <a:rPr lang="en-US" altLang="en-US" sz="3600" b="1" dirty="0"/>
              <a:t>“I was a Christian”                    (1 Pet. 4:12-16)</a:t>
            </a:r>
          </a:p>
        </p:txBody>
      </p:sp>
    </p:spTree>
    <p:extLst>
      <p:ext uri="{BB962C8B-B14F-4D97-AF65-F5344CB8AC3E}">
        <p14:creationId xmlns:p14="http://schemas.microsoft.com/office/powerpoint/2010/main" val="363243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7E83189-C278-C54E-BA26-192506ACE679}"/>
              </a:ext>
            </a:extLst>
          </p:cNvPr>
          <p:cNvSpPr>
            <a:spLocks noGrp="1" noChangeArrowheads="1"/>
          </p:cNvSpPr>
          <p:nvPr>
            <p:ph type="ctrTitle"/>
          </p:nvPr>
        </p:nvSpPr>
        <p:spPr>
          <a:xfrm>
            <a:off x="557213" y="481014"/>
            <a:ext cx="8189913" cy="1090612"/>
          </a:xfrm>
          <a:solidFill>
            <a:schemeClr val="bg1">
              <a:alpha val="55000"/>
            </a:schemeClr>
          </a:solidFill>
        </p:spPr>
        <p:txBody>
          <a:bodyPr bIns="182880">
            <a:normAutofit/>
          </a:bodyPr>
          <a:lstStyle/>
          <a:p>
            <a:r>
              <a:rPr lang="en-US" altLang="en-US" sz="5400" dirty="0"/>
              <a:t>Acts 13:36</a:t>
            </a:r>
            <a:endParaRPr lang="en-US" altLang="en-US" sz="5400" dirty="0">
              <a:cs typeface="Tahoma" panose="020B0604030504040204" pitchFamily="34" charset="0"/>
            </a:endParaRPr>
          </a:p>
        </p:txBody>
      </p:sp>
      <p:sp>
        <p:nvSpPr>
          <p:cNvPr id="5" name="Rectangle 3">
            <a:extLst>
              <a:ext uri="{FF2B5EF4-FFF2-40B4-BE49-F238E27FC236}">
                <a16:creationId xmlns:a16="http://schemas.microsoft.com/office/drawing/2014/main" id="{6BF7B549-5ED3-954A-B786-74396C0AD07E}"/>
              </a:ext>
            </a:extLst>
          </p:cNvPr>
          <p:cNvSpPr>
            <a:spLocks noGrp="1" noChangeArrowheads="1"/>
          </p:cNvSpPr>
          <p:nvPr>
            <p:ph type="subTitle" idx="1"/>
          </p:nvPr>
        </p:nvSpPr>
        <p:spPr>
          <a:xfrm>
            <a:off x="2157413" y="1814513"/>
            <a:ext cx="6492876" cy="3221313"/>
          </a:xfrm>
        </p:spPr>
        <p:txBody>
          <a:bodyPr anchor="ctr">
            <a:noAutofit/>
          </a:bodyPr>
          <a:lstStyle/>
          <a:p>
            <a:pPr marL="12700" indent="-12700" algn="l">
              <a:spcAft>
                <a:spcPts val="1200"/>
              </a:spcAft>
            </a:pPr>
            <a:r>
              <a:rPr lang="en-US" altLang="en-US" sz="4000" b="1" dirty="0"/>
              <a:t>“For David, after he had served his own generation by the will of God, fell asleep, was buried with his fathers, and saw corruption”</a:t>
            </a:r>
          </a:p>
        </p:txBody>
      </p:sp>
    </p:spTree>
    <p:extLst>
      <p:ext uri="{BB962C8B-B14F-4D97-AF65-F5344CB8AC3E}">
        <p14:creationId xmlns:p14="http://schemas.microsoft.com/office/powerpoint/2010/main" val="135996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par>
                                <p:cTn id="9" presetID="2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TotalTime>
  <Words>309</Words>
  <Application>Microsoft Macintosh PowerPoint</Application>
  <PresentationFormat>On-screen Show (16:10)</PresentationFormat>
  <Paragraphs>23</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Hebrews 11:1-4</vt:lpstr>
      <vt:lpstr>Hebrews 11:1-4</vt:lpstr>
      <vt:lpstr>“He Being Dead Still Speaks” </vt:lpstr>
      <vt:lpstr>“He Being Dead Still Speaks” </vt:lpstr>
      <vt:lpstr>“He Being Dead Still Speaks” </vt:lpstr>
      <vt:lpstr>“He Being Dead Still Speaks” </vt:lpstr>
      <vt:lpstr>Acts 13:36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Hebrews 11:1-4</dc:title>
  <dc:creator>Kyle Pope</dc:creator>
  <cp:lastModifiedBy>Kyle Pope</cp:lastModifiedBy>
  <cp:revision>9</cp:revision>
  <cp:lastPrinted>2020-05-06T21:42:57Z</cp:lastPrinted>
  <dcterms:created xsi:type="dcterms:W3CDTF">2020-05-06T21:50:13Z</dcterms:created>
  <dcterms:modified xsi:type="dcterms:W3CDTF">2020-05-11T18:48:15Z</dcterms:modified>
</cp:coreProperties>
</file>