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7"/>
    <p:restoredTop sz="94697"/>
  </p:normalViewPr>
  <p:slideViewPr>
    <p:cSldViewPr snapToGrid="0" snapToObjects="1">
      <p:cViewPr varScale="1">
        <p:scale>
          <a:sx n="80" d="100"/>
          <a:sy n="80" d="100"/>
        </p:scale>
        <p:origin x="1664" y="192"/>
      </p:cViewPr>
      <p:guideLst>
        <p:guide orient="horz" pos="2160"/>
        <p:guide pos="2880"/>
      </p:guideLst>
    </p:cSldViewPr>
  </p:slideViewPr>
  <p:outlineViewPr>
    <p:cViewPr>
      <p:scale>
        <a:sx n="70" d="100"/>
        <a:sy n="7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96EAB-F5E5-2D48-BDFF-2BC36CB79044}" type="datetimeFigureOut">
              <a:rPr lang="en-US" smtClean="0"/>
              <a:pPr/>
              <a:t>10/9/20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6FBDC-8E14-3B44-8A82-0901D30390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3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BF0976-0F63-E24E-BE75-9C5165598CAC}" type="datetimeFigureOut">
              <a:rPr lang="en-US" smtClean="0"/>
              <a:pPr/>
              <a:t>10/9/20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1BCD84-ED14-D646-A98D-64B84F5E2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37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BF0976-0F63-E24E-BE75-9C5165598CAC}" type="datetimeFigureOut">
              <a:rPr lang="en-US" smtClean="0"/>
              <a:pPr/>
              <a:t>10/9/20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1BCD84-ED14-D646-A98D-64B84F5E2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1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BF0976-0F63-E24E-BE75-9C5165598CAC}" type="datetimeFigureOut">
              <a:rPr lang="en-US" smtClean="0"/>
              <a:pPr/>
              <a:t>10/9/20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1BCD84-ED14-D646-A98D-64B84F5E2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72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BF0976-0F63-E24E-BE75-9C5165598CAC}" type="datetimeFigureOut">
              <a:rPr lang="en-US" smtClean="0"/>
              <a:pPr/>
              <a:t>10/9/20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1BCD84-ED14-D646-A98D-64B84F5E2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5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BF0976-0F63-E24E-BE75-9C5165598CAC}" type="datetimeFigureOut">
              <a:rPr lang="en-US" smtClean="0"/>
              <a:pPr/>
              <a:t>10/9/20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1BCD84-ED14-D646-A98D-64B84F5E2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5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BF0976-0F63-E24E-BE75-9C5165598CAC}" type="datetimeFigureOut">
              <a:rPr lang="en-US" smtClean="0"/>
              <a:pPr/>
              <a:t>10/9/20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1BCD84-ED14-D646-A98D-64B84F5E2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92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BF0976-0F63-E24E-BE75-9C5165598CAC}" type="datetimeFigureOut">
              <a:rPr lang="en-US" smtClean="0"/>
              <a:pPr/>
              <a:t>10/9/20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1BCD84-ED14-D646-A98D-64B84F5E2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99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BF0976-0F63-E24E-BE75-9C5165598CAC}" type="datetimeFigureOut">
              <a:rPr lang="en-US" smtClean="0"/>
              <a:pPr/>
              <a:t>10/9/20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1BCD84-ED14-D646-A98D-64B84F5E2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99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BF0976-0F63-E24E-BE75-9C5165598CAC}" type="datetimeFigureOut">
              <a:rPr lang="en-US" smtClean="0"/>
              <a:pPr/>
              <a:t>10/9/20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1BCD84-ED14-D646-A98D-64B84F5E2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6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BF0976-0F63-E24E-BE75-9C5165598CAC}" type="datetimeFigureOut">
              <a:rPr lang="en-US" smtClean="0"/>
              <a:pPr/>
              <a:t>10/9/20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1BCD84-ED14-D646-A98D-64B84F5E2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90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BF0976-0F63-E24E-BE75-9C5165598CAC}" type="datetimeFigureOut">
              <a:rPr lang="en-US" smtClean="0"/>
              <a:pPr/>
              <a:t>10/9/20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1BCD84-ED14-D646-A98D-64B84F5E25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CDB7525-84CC-4D46-A211-8D706CD39A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541" t="658" r="541" b="658"/>
          <a:stretch/>
        </p:blipFill>
        <p:spPr>
          <a:xfrm>
            <a:off x="4217" y="0"/>
            <a:ext cx="9135565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28950" y="365126"/>
            <a:ext cx="5486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2550" y="2055814"/>
            <a:ext cx="4782799" cy="4437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195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CAFCC-4EF2-BC44-B692-8A9CC9C3F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The Problem of Hopelessness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698B9-0CEF-4A41-A1B9-BF121A257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412" y="2055814"/>
            <a:ext cx="5691938" cy="443705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dirty="0"/>
              <a:t>It’s Easy to Lose Hope</a:t>
            </a:r>
          </a:p>
          <a:p>
            <a:pPr marL="0" indent="0" algn="r">
              <a:spcAft>
                <a:spcPts val="600"/>
              </a:spcAft>
              <a:buNone/>
            </a:pPr>
            <a:r>
              <a:rPr lang="en-US" sz="3600" dirty="0"/>
              <a:t>When things upon which we rely fail us (Ezek. 37:11-14)</a:t>
            </a:r>
          </a:p>
          <a:p>
            <a:pPr marL="0" indent="0" algn="r">
              <a:spcAft>
                <a:spcPts val="600"/>
              </a:spcAft>
              <a:buNone/>
            </a:pPr>
            <a:r>
              <a:rPr lang="en-US" sz="3600" dirty="0"/>
              <a:t>When We Don’t Get What We Expect (Prov. 13:12)</a:t>
            </a:r>
          </a:p>
          <a:p>
            <a:pPr marL="0" indent="0" algn="r">
              <a:spcAft>
                <a:spcPts val="600"/>
              </a:spcAft>
              <a:buNone/>
            </a:pPr>
            <a:r>
              <a:rPr lang="en-US" sz="3600" dirty="0"/>
              <a:t>When we Face Trial and Hardship (Lam. 3:17-18)</a:t>
            </a:r>
          </a:p>
        </p:txBody>
      </p:sp>
    </p:spTree>
    <p:extLst>
      <p:ext uri="{BB962C8B-B14F-4D97-AF65-F5344CB8AC3E}">
        <p14:creationId xmlns:p14="http://schemas.microsoft.com/office/powerpoint/2010/main" val="341441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CAFCC-4EF2-BC44-B692-8A9CC9C3F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Hope for 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698B9-0CEF-4A41-A1B9-BF121A257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412" y="2055814"/>
            <a:ext cx="5691938" cy="4437059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sz="4400" dirty="0"/>
              <a:t>Future Hope in Times of Darkness</a:t>
            </a:r>
          </a:p>
          <a:p>
            <a:pPr marL="0" indent="0" algn="r">
              <a:spcAft>
                <a:spcPts val="600"/>
              </a:spcAft>
              <a:buNone/>
            </a:pPr>
            <a:r>
              <a:rPr lang="en-US" sz="3400" dirty="0"/>
              <a:t>God promised Israel “a future and a hope”(Jer. 29:9-11)</a:t>
            </a:r>
          </a:p>
          <a:p>
            <a:pPr marL="0" indent="0" algn="r">
              <a:spcAft>
                <a:spcPts val="600"/>
              </a:spcAft>
              <a:buNone/>
            </a:pPr>
            <a:r>
              <a:rPr lang="en-US" sz="3400" dirty="0"/>
              <a:t>Promised “hope” in their future (Jer. 31:15-17)</a:t>
            </a:r>
          </a:p>
          <a:p>
            <a:pPr marL="0" indent="0" algn="r">
              <a:spcAft>
                <a:spcPts val="600"/>
              </a:spcAft>
              <a:buNone/>
            </a:pPr>
            <a:r>
              <a:rPr lang="en-US" sz="3400" dirty="0"/>
              <a:t>Hope in the “new covenant” (Jer. 31:31-34)</a:t>
            </a:r>
          </a:p>
        </p:txBody>
      </p:sp>
    </p:spTree>
    <p:extLst>
      <p:ext uri="{BB962C8B-B14F-4D97-AF65-F5344CB8AC3E}">
        <p14:creationId xmlns:p14="http://schemas.microsoft.com/office/powerpoint/2010/main" val="124471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CAFCC-4EF2-BC44-B692-8A9CC9C3F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Hope for 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698B9-0CEF-4A41-A1B9-BF121A257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412" y="2055814"/>
            <a:ext cx="5691938" cy="4437059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sz="4400" dirty="0"/>
              <a:t>Hope under the New Covenant</a:t>
            </a:r>
          </a:p>
          <a:p>
            <a:pPr marL="0" indent="0" algn="r">
              <a:spcAft>
                <a:spcPts val="600"/>
              </a:spcAft>
              <a:buNone/>
            </a:pPr>
            <a:r>
              <a:rPr lang="en-US" sz="3400" dirty="0"/>
              <a:t>In the “things set before us” (Heb. 6:16-20)</a:t>
            </a:r>
          </a:p>
          <a:p>
            <a:pPr marL="0" indent="0" algn="r">
              <a:spcAft>
                <a:spcPts val="600"/>
              </a:spcAft>
              <a:buNone/>
            </a:pPr>
            <a:r>
              <a:rPr lang="en-US" sz="3400" dirty="0"/>
              <a:t>Hope as the “anchor” for the soul (Heb. 6:19)</a:t>
            </a:r>
          </a:p>
        </p:txBody>
      </p:sp>
    </p:spTree>
    <p:extLst>
      <p:ext uri="{BB962C8B-B14F-4D97-AF65-F5344CB8AC3E}">
        <p14:creationId xmlns:p14="http://schemas.microsoft.com/office/powerpoint/2010/main" val="1852856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CAFCC-4EF2-BC44-B692-8A9CC9C3F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Hope for 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698B9-0CEF-4A41-A1B9-BF121A257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412" y="2055814"/>
            <a:ext cx="5691938" cy="4184565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sz="4400" dirty="0"/>
              <a:t>Future Hope for the Child of God</a:t>
            </a:r>
          </a:p>
          <a:p>
            <a:pPr marL="0" indent="0" algn="r">
              <a:spcAft>
                <a:spcPts val="600"/>
              </a:spcAft>
              <a:buNone/>
            </a:pPr>
            <a:r>
              <a:rPr lang="en-US" sz="3600" dirty="0"/>
              <a:t>Hope in life after death (Prov. 23:17-­18)</a:t>
            </a:r>
          </a:p>
          <a:p>
            <a:pPr marL="0" indent="0" algn="r">
              <a:spcAft>
                <a:spcPts val="600"/>
              </a:spcAft>
              <a:buNone/>
            </a:pPr>
            <a:r>
              <a:rPr lang="en-US" sz="3600" dirty="0"/>
              <a:t>Hope in the resurrection (Acts 23:6; 24:15)</a:t>
            </a:r>
          </a:p>
        </p:txBody>
      </p:sp>
    </p:spTree>
    <p:extLst>
      <p:ext uri="{BB962C8B-B14F-4D97-AF65-F5344CB8AC3E}">
        <p14:creationId xmlns:p14="http://schemas.microsoft.com/office/powerpoint/2010/main" val="89297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CAFCC-4EF2-BC44-B692-8A9CC9C3F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Hope for 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698B9-0CEF-4A41-A1B9-BF121A257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412" y="2055814"/>
            <a:ext cx="5691938" cy="4024144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sz="4400" dirty="0"/>
              <a:t>Future Hope for the Child of God</a:t>
            </a:r>
          </a:p>
          <a:p>
            <a:pPr marL="0" indent="0" algn="r">
              <a:spcAft>
                <a:spcPts val="600"/>
              </a:spcAft>
              <a:buNone/>
            </a:pPr>
            <a:r>
              <a:rPr lang="en-US" sz="3600" dirty="0"/>
              <a:t>“Hope of eternal life” (Titus 1:1­‐3; 3:4-­7)</a:t>
            </a:r>
          </a:p>
          <a:p>
            <a:pPr marL="0" indent="0" algn="r">
              <a:spcAft>
                <a:spcPts val="600"/>
              </a:spcAft>
              <a:buNone/>
            </a:pPr>
            <a:r>
              <a:rPr lang="en-US" sz="3600" dirty="0"/>
              <a:t>Hope “laid up” in heaven (Col. 1:3-­5)</a:t>
            </a:r>
          </a:p>
        </p:txBody>
      </p:sp>
    </p:spTree>
    <p:extLst>
      <p:ext uri="{BB962C8B-B14F-4D97-AF65-F5344CB8AC3E}">
        <p14:creationId xmlns:p14="http://schemas.microsoft.com/office/powerpoint/2010/main" val="327083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CAFCC-4EF2-BC44-B692-8A9CC9C3F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Hope for 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698B9-0CEF-4A41-A1B9-BF121A257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412" y="2055814"/>
            <a:ext cx="5691938" cy="4024144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sz="4400" dirty="0"/>
              <a:t>Future Hope for the Child of God</a:t>
            </a:r>
          </a:p>
          <a:p>
            <a:pPr marL="0" indent="0" algn="r">
              <a:spcAft>
                <a:spcPts val="600"/>
              </a:spcAft>
              <a:buNone/>
            </a:pPr>
            <a:r>
              <a:rPr lang="en-US" sz="3600" dirty="0"/>
              <a:t>“Blessed hope” of Christ’s coming (Titus 2:11-14)</a:t>
            </a:r>
          </a:p>
          <a:p>
            <a:pPr marL="0" indent="0" algn="r">
              <a:spcAft>
                <a:spcPts val="600"/>
              </a:spcAft>
              <a:buNone/>
            </a:pPr>
            <a:r>
              <a:rPr lang="en-US" sz="3600" dirty="0"/>
              <a:t>Hope for God’s salvation (1 Thess. 5:6‐10)</a:t>
            </a:r>
          </a:p>
        </p:txBody>
      </p:sp>
    </p:spTree>
    <p:extLst>
      <p:ext uri="{BB962C8B-B14F-4D97-AF65-F5344CB8AC3E}">
        <p14:creationId xmlns:p14="http://schemas.microsoft.com/office/powerpoint/2010/main" val="201742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235</Words>
  <Application>Microsoft Macintosh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The Problem of Hopelessness</vt:lpstr>
      <vt:lpstr>Hope for the Future</vt:lpstr>
      <vt:lpstr>Hope for the Future</vt:lpstr>
      <vt:lpstr>Hope for the Future</vt:lpstr>
      <vt:lpstr>Hope for the Future</vt:lpstr>
      <vt:lpstr>Hope for the Future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9</cp:revision>
  <dcterms:created xsi:type="dcterms:W3CDTF">2020-10-03T05:19:12Z</dcterms:created>
  <dcterms:modified xsi:type="dcterms:W3CDTF">2020-10-09T05:02:49Z</dcterms:modified>
</cp:coreProperties>
</file>