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9" r:id="rId3"/>
    <p:sldId id="260" r:id="rId4"/>
    <p:sldId id="266" r:id="rId5"/>
    <p:sldId id="268" r:id="rId6"/>
    <p:sldId id="269" r:id="rId7"/>
    <p:sldId id="267" r:id="rId8"/>
    <p:sldId id="270" r:id="rId9"/>
    <p:sldId id="282" r:id="rId10"/>
    <p:sldId id="283" r:id="rId11"/>
    <p:sldId id="284" r:id="rId12"/>
    <p:sldId id="285" r:id="rId13"/>
    <p:sldId id="261" r:id="rId14"/>
    <p:sldId id="286" r:id="rId15"/>
    <p:sldId id="287" r:id="rId16"/>
    <p:sldId id="288" r:id="rId17"/>
    <p:sldId id="262" r:id="rId18"/>
    <p:sldId id="263" r:id="rId19"/>
    <p:sldId id="265" r:id="rId20"/>
    <p:sldId id="271" r:id="rId21"/>
    <p:sldId id="264" r:id="rId22"/>
    <p:sldId id="272" r:id="rId23"/>
    <p:sldId id="289" r:id="rId24"/>
    <p:sldId id="290" r:id="rId25"/>
    <p:sldId id="291" r:id="rId26"/>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46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p:restoredTop sz="94697"/>
  </p:normalViewPr>
  <p:slideViewPr>
    <p:cSldViewPr snapToGrid="0" snapToObjects="1">
      <p:cViewPr varScale="1">
        <p:scale>
          <a:sx n="96" d="100"/>
          <a:sy n="96" d="100"/>
        </p:scale>
        <p:origin x="1016" y="184"/>
      </p:cViewPr>
      <p:guideLst>
        <p:guide orient="horz" pos="180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84EAB22-06B0-F344-AE63-95ADEECBF678}" type="datetimeFigureOut">
              <a:rPr lang="en-US" smtClean="0"/>
              <a:pPr/>
              <a:t>4/9/20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A88D48-DB9A-654C-A939-D481188B9E8F}" type="slidenum">
              <a:rPr lang="en-US" smtClean="0"/>
              <a:pPr/>
              <a:t>‹#›</a:t>
            </a:fld>
            <a:endParaRPr lang="en-US"/>
          </a:p>
        </p:txBody>
      </p:sp>
    </p:spTree>
    <p:extLst>
      <p:ext uri="{BB962C8B-B14F-4D97-AF65-F5344CB8AC3E}">
        <p14:creationId xmlns:p14="http://schemas.microsoft.com/office/powerpoint/2010/main" val="4179888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4EAB22-06B0-F344-AE63-95ADEECBF678}" type="datetimeFigureOut">
              <a:rPr lang="en-US" smtClean="0"/>
              <a:pPr/>
              <a:t>4/9/20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A88D48-DB9A-654C-A939-D481188B9E8F}" type="slidenum">
              <a:rPr lang="en-US" smtClean="0"/>
              <a:pPr/>
              <a:t>‹#›</a:t>
            </a:fld>
            <a:endParaRPr lang="en-US"/>
          </a:p>
        </p:txBody>
      </p:sp>
    </p:spTree>
    <p:extLst>
      <p:ext uri="{BB962C8B-B14F-4D97-AF65-F5344CB8AC3E}">
        <p14:creationId xmlns:p14="http://schemas.microsoft.com/office/powerpoint/2010/main" val="2771156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4EAB22-06B0-F344-AE63-95ADEECBF678}" type="datetimeFigureOut">
              <a:rPr lang="en-US" smtClean="0"/>
              <a:pPr/>
              <a:t>4/9/20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A88D48-DB9A-654C-A939-D481188B9E8F}" type="slidenum">
              <a:rPr lang="en-US" smtClean="0"/>
              <a:pPr/>
              <a:t>‹#›</a:t>
            </a:fld>
            <a:endParaRPr lang="en-US"/>
          </a:p>
        </p:txBody>
      </p:sp>
    </p:spTree>
    <p:extLst>
      <p:ext uri="{BB962C8B-B14F-4D97-AF65-F5344CB8AC3E}">
        <p14:creationId xmlns:p14="http://schemas.microsoft.com/office/powerpoint/2010/main" val="480243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4EAB22-06B0-F344-AE63-95ADEECBF678}" type="datetimeFigureOut">
              <a:rPr lang="en-US" smtClean="0"/>
              <a:pPr/>
              <a:t>4/9/20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A88D48-DB9A-654C-A939-D481188B9E8F}" type="slidenum">
              <a:rPr lang="en-US" smtClean="0"/>
              <a:pPr/>
              <a:t>‹#›</a:t>
            </a:fld>
            <a:endParaRPr lang="en-US"/>
          </a:p>
        </p:txBody>
      </p:sp>
    </p:spTree>
    <p:extLst>
      <p:ext uri="{BB962C8B-B14F-4D97-AF65-F5344CB8AC3E}">
        <p14:creationId xmlns:p14="http://schemas.microsoft.com/office/powerpoint/2010/main" val="3691930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4EAB22-06B0-F344-AE63-95ADEECBF678}" type="datetimeFigureOut">
              <a:rPr lang="en-US" smtClean="0"/>
              <a:pPr/>
              <a:t>4/9/20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A88D48-DB9A-654C-A939-D481188B9E8F}" type="slidenum">
              <a:rPr lang="en-US" smtClean="0"/>
              <a:pPr/>
              <a:t>‹#›</a:t>
            </a:fld>
            <a:endParaRPr lang="en-US"/>
          </a:p>
        </p:txBody>
      </p:sp>
    </p:spTree>
    <p:extLst>
      <p:ext uri="{BB962C8B-B14F-4D97-AF65-F5344CB8AC3E}">
        <p14:creationId xmlns:p14="http://schemas.microsoft.com/office/powerpoint/2010/main" val="2404667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84EAB22-06B0-F344-AE63-95ADEECBF678}" type="datetimeFigureOut">
              <a:rPr lang="en-US" smtClean="0"/>
              <a:pPr/>
              <a:t>4/9/20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A88D48-DB9A-654C-A939-D481188B9E8F}" type="slidenum">
              <a:rPr lang="en-US" smtClean="0"/>
              <a:pPr/>
              <a:t>‹#›</a:t>
            </a:fld>
            <a:endParaRPr lang="en-US"/>
          </a:p>
        </p:txBody>
      </p:sp>
    </p:spTree>
    <p:extLst>
      <p:ext uri="{BB962C8B-B14F-4D97-AF65-F5344CB8AC3E}">
        <p14:creationId xmlns:p14="http://schemas.microsoft.com/office/powerpoint/2010/main" val="641209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4EAB22-06B0-F344-AE63-95ADEECBF678}" type="datetimeFigureOut">
              <a:rPr lang="en-US" smtClean="0"/>
              <a:pPr/>
              <a:t>4/9/20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A88D48-DB9A-654C-A939-D481188B9E8F}" type="slidenum">
              <a:rPr lang="en-US" smtClean="0"/>
              <a:pPr/>
              <a:t>‹#›</a:t>
            </a:fld>
            <a:endParaRPr lang="en-US"/>
          </a:p>
        </p:txBody>
      </p:sp>
    </p:spTree>
    <p:extLst>
      <p:ext uri="{BB962C8B-B14F-4D97-AF65-F5344CB8AC3E}">
        <p14:creationId xmlns:p14="http://schemas.microsoft.com/office/powerpoint/2010/main" val="325526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84EAB22-06B0-F344-AE63-95ADEECBF678}" type="datetimeFigureOut">
              <a:rPr lang="en-US" smtClean="0"/>
              <a:pPr/>
              <a:t>4/9/20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A88D48-DB9A-654C-A939-D481188B9E8F}" type="slidenum">
              <a:rPr lang="en-US" smtClean="0"/>
              <a:pPr/>
              <a:t>‹#›</a:t>
            </a:fld>
            <a:endParaRPr lang="en-US"/>
          </a:p>
        </p:txBody>
      </p:sp>
    </p:spTree>
    <p:extLst>
      <p:ext uri="{BB962C8B-B14F-4D97-AF65-F5344CB8AC3E}">
        <p14:creationId xmlns:p14="http://schemas.microsoft.com/office/powerpoint/2010/main" val="1533781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4EAB22-06B0-F344-AE63-95ADEECBF678}" type="datetimeFigureOut">
              <a:rPr lang="en-US" smtClean="0"/>
              <a:pPr/>
              <a:t>4/9/20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A88D48-DB9A-654C-A939-D481188B9E8F}" type="slidenum">
              <a:rPr lang="en-US" smtClean="0"/>
              <a:pPr/>
              <a:t>‹#›</a:t>
            </a:fld>
            <a:endParaRPr lang="en-US"/>
          </a:p>
        </p:txBody>
      </p:sp>
    </p:spTree>
    <p:extLst>
      <p:ext uri="{BB962C8B-B14F-4D97-AF65-F5344CB8AC3E}">
        <p14:creationId xmlns:p14="http://schemas.microsoft.com/office/powerpoint/2010/main" val="406657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84EAB22-06B0-F344-AE63-95ADEECBF678}" type="datetimeFigureOut">
              <a:rPr lang="en-US" smtClean="0"/>
              <a:pPr/>
              <a:t>4/9/20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A88D48-DB9A-654C-A939-D481188B9E8F}" type="slidenum">
              <a:rPr lang="en-US" smtClean="0"/>
              <a:pPr/>
              <a:t>‹#›</a:t>
            </a:fld>
            <a:endParaRPr lang="en-US"/>
          </a:p>
        </p:txBody>
      </p:sp>
    </p:spTree>
    <p:extLst>
      <p:ext uri="{BB962C8B-B14F-4D97-AF65-F5344CB8AC3E}">
        <p14:creationId xmlns:p14="http://schemas.microsoft.com/office/powerpoint/2010/main" val="3404308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84EAB22-06B0-F344-AE63-95ADEECBF678}" type="datetimeFigureOut">
              <a:rPr lang="en-US" smtClean="0"/>
              <a:pPr/>
              <a:t>4/9/20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A88D48-DB9A-654C-A939-D481188B9E8F}" type="slidenum">
              <a:rPr lang="en-US" smtClean="0"/>
              <a:pPr/>
              <a:t>‹#›</a:t>
            </a:fld>
            <a:endParaRPr lang="en-US"/>
          </a:p>
        </p:txBody>
      </p:sp>
    </p:spTree>
    <p:extLst>
      <p:ext uri="{BB962C8B-B14F-4D97-AF65-F5344CB8AC3E}">
        <p14:creationId xmlns:p14="http://schemas.microsoft.com/office/powerpoint/2010/main" val="3836725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F8160E08-C3E0-7646-82CD-7441102F77D6}"/>
              </a:ext>
            </a:extLst>
          </p:cNvPr>
          <p:cNvGrpSpPr/>
          <p:nvPr userDrawn="1"/>
        </p:nvGrpSpPr>
        <p:grpSpPr>
          <a:xfrm>
            <a:off x="-2271" y="0"/>
            <a:ext cx="9146271" cy="5715000"/>
            <a:chOff x="-2271" y="0"/>
            <a:chExt cx="9146271" cy="5715000"/>
          </a:xfrm>
        </p:grpSpPr>
        <p:pic>
          <p:nvPicPr>
            <p:cNvPr id="7" name="Picture 6">
              <a:extLst>
                <a:ext uri="{FF2B5EF4-FFF2-40B4-BE49-F238E27FC236}">
                  <a16:creationId xmlns:a16="http://schemas.microsoft.com/office/drawing/2014/main" id="{12C78579-9775-A246-A0FF-1B02AF728F0B}"/>
                </a:ext>
              </a:extLst>
            </p:cNvPr>
            <p:cNvPicPr>
              <a:picLocks noChangeAspect="1"/>
            </p:cNvPicPr>
            <p:nvPr userDrawn="1"/>
          </p:nvPicPr>
          <p:blipFill rotWithShape="1">
            <a:blip r:embed="rId13"/>
            <a:srcRect t="7866" b="7865"/>
            <a:stretch/>
          </p:blipFill>
          <p:spPr>
            <a:xfrm>
              <a:off x="-2271" y="0"/>
              <a:ext cx="3622801" cy="5715000"/>
            </a:xfrm>
            <a:prstGeom prst="rect">
              <a:avLst/>
            </a:prstGeom>
          </p:spPr>
        </p:pic>
        <p:sp>
          <p:nvSpPr>
            <p:cNvPr id="8" name="Rectangle 7">
              <a:extLst>
                <a:ext uri="{FF2B5EF4-FFF2-40B4-BE49-F238E27FC236}">
                  <a16:creationId xmlns:a16="http://schemas.microsoft.com/office/drawing/2014/main" id="{38D3A0FD-4B72-004C-87A0-D350436324D6}"/>
                </a:ext>
              </a:extLst>
            </p:cNvPr>
            <p:cNvSpPr/>
            <p:nvPr userDrawn="1"/>
          </p:nvSpPr>
          <p:spPr>
            <a:xfrm>
              <a:off x="3509319" y="0"/>
              <a:ext cx="5634681" cy="5715000"/>
            </a:xfrm>
            <a:prstGeom prst="rect">
              <a:avLst/>
            </a:prstGeom>
            <a:solidFill>
              <a:srgbClr val="EE46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584EAB22-06B0-F344-AE63-95ADEECBF678}" type="datetimeFigureOut">
              <a:rPr lang="en-US" smtClean="0"/>
              <a:pPr/>
              <a:t>4/9/20</a:t>
            </a:fld>
            <a:endParaRPr lang="en-US"/>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2DA88D48-DB9A-654C-A939-D481188B9E8F}" type="slidenum">
              <a:rPr lang="en-US" smtClean="0"/>
              <a:pPr/>
              <a:t>‹#›</a:t>
            </a:fld>
            <a:endParaRPr lang="en-US"/>
          </a:p>
        </p:txBody>
      </p:sp>
    </p:spTree>
    <p:extLst>
      <p:ext uri="{BB962C8B-B14F-4D97-AF65-F5344CB8AC3E}">
        <p14:creationId xmlns:p14="http://schemas.microsoft.com/office/powerpoint/2010/main" val="32982965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304271"/>
            <a:ext cx="6785113" cy="1104636"/>
          </a:xfrm>
        </p:spPr>
        <p:txBody>
          <a:bodyPr>
            <a:normAutofit/>
          </a:bodyPr>
          <a:lstStyle/>
          <a:p>
            <a:pPr algn="r"/>
            <a:r>
              <a:rPr lang="en-US" sz="4400" b="1" dirty="0">
                <a:latin typeface="+mn-lt"/>
              </a:rPr>
              <a:t>Matthew 19:13-15</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252870" y="1693068"/>
            <a:ext cx="6480312" cy="3889375"/>
          </a:xfrm>
        </p:spPr>
        <p:txBody>
          <a:bodyPr>
            <a:normAutofit fontScale="92500" lnSpcReduction="10000"/>
          </a:bodyPr>
          <a:lstStyle/>
          <a:p>
            <a:pPr marL="0" indent="0" algn="r">
              <a:buNone/>
            </a:pPr>
            <a:r>
              <a:rPr lang="en-US" sz="3600" b="1" dirty="0">
                <a:solidFill>
                  <a:schemeClr val="bg1"/>
                </a:solidFill>
              </a:rPr>
              <a:t>“Then little children were brought to Him that He might put His hands on them and pray, but the disciples rebuked them. But Jesus said, ‘Let the little children come to Me, and do not forbid them; for of such is the kingdom of heaven.’ And He laid His hands on them and departed from there” (NKJV).</a:t>
            </a:r>
          </a:p>
        </p:txBody>
      </p:sp>
    </p:spTree>
    <p:extLst>
      <p:ext uri="{BB962C8B-B14F-4D97-AF65-F5344CB8AC3E}">
        <p14:creationId xmlns:p14="http://schemas.microsoft.com/office/powerpoint/2010/main" val="5917987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right)">
                                      <p:cBhvr>
                                        <p:cTn id="10" dur="500"/>
                                        <p:tgtEl>
                                          <p:spTgt spid="2"/>
                                        </p:tgtEl>
                                      </p:cBhvr>
                                    </p:animEffect>
                                  </p:childTnLst>
                                </p:cTn>
                              </p:par>
                              <p:par>
                                <p:cTn id="11" presetID="42"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450573"/>
            <a:ext cx="6785113" cy="958333"/>
          </a:xfrm>
        </p:spPr>
        <p:txBody>
          <a:bodyPr>
            <a:noAutofit/>
          </a:bodyPr>
          <a:lstStyle/>
          <a:p>
            <a:pPr algn="r">
              <a:lnSpc>
                <a:spcPct val="70000"/>
              </a:lnSpc>
            </a:pPr>
            <a:r>
              <a:rPr lang="en-US" sz="5400" b="1" dirty="0">
                <a:latin typeface="+mn-lt"/>
              </a:rPr>
              <a:t>The Wise Man</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1537253" y="1864468"/>
            <a:ext cx="7195930" cy="3850531"/>
          </a:xfrm>
        </p:spPr>
        <p:txBody>
          <a:bodyPr>
            <a:normAutofit/>
          </a:bodyPr>
          <a:lstStyle/>
          <a:p>
            <a:pPr marL="0" indent="0" algn="r">
              <a:spcAft>
                <a:spcPts val="600"/>
              </a:spcAft>
              <a:buNone/>
            </a:pPr>
            <a:r>
              <a:rPr lang="en-US" sz="4200" b="1" dirty="0">
                <a:solidFill>
                  <a:schemeClr val="bg1"/>
                </a:solidFill>
              </a:rPr>
              <a:t>Close of Sermon on the Mount </a:t>
            </a:r>
            <a:r>
              <a:rPr lang="en-US" sz="3600" b="1" dirty="0">
                <a:solidFill>
                  <a:schemeClr val="bg1"/>
                </a:solidFill>
              </a:rPr>
              <a:t>(Matt. 7:24-29)</a:t>
            </a:r>
          </a:p>
          <a:p>
            <a:pPr marL="0" indent="0" algn="r">
              <a:spcAft>
                <a:spcPts val="1200"/>
              </a:spcAft>
              <a:buNone/>
            </a:pPr>
            <a:r>
              <a:rPr lang="en-US" sz="3200" b="1" dirty="0">
                <a:solidFill>
                  <a:schemeClr val="bg1"/>
                </a:solidFill>
              </a:rPr>
              <a:t>Our life will have winds and floods</a:t>
            </a:r>
          </a:p>
          <a:p>
            <a:pPr marL="0" indent="0" algn="r">
              <a:lnSpc>
                <a:spcPct val="80000"/>
              </a:lnSpc>
              <a:spcBef>
                <a:spcPts val="0"/>
              </a:spcBef>
              <a:buNone/>
            </a:pPr>
            <a:r>
              <a:rPr lang="en-US" sz="3200" b="1" dirty="0">
                <a:solidFill>
                  <a:schemeClr val="bg1"/>
                </a:solidFill>
              </a:rPr>
              <a:t>As you grow you will face things </a:t>
            </a:r>
          </a:p>
          <a:p>
            <a:pPr marL="0" indent="0" algn="r">
              <a:lnSpc>
                <a:spcPct val="80000"/>
              </a:lnSpc>
              <a:spcAft>
                <a:spcPts val="600"/>
              </a:spcAft>
              <a:buNone/>
            </a:pPr>
            <a:r>
              <a:rPr lang="en-US" sz="3200" b="1" dirty="0">
                <a:solidFill>
                  <a:schemeClr val="bg1"/>
                </a:solidFill>
              </a:rPr>
              <a:t>that could destroy your faith</a:t>
            </a:r>
          </a:p>
          <a:p>
            <a:pPr marL="0" indent="0" algn="r">
              <a:lnSpc>
                <a:spcPct val="80000"/>
              </a:lnSpc>
              <a:spcAft>
                <a:spcPts val="600"/>
              </a:spcAft>
              <a:buNone/>
            </a:pPr>
            <a:r>
              <a:rPr lang="en-US" sz="3200" b="1" dirty="0">
                <a:solidFill>
                  <a:schemeClr val="bg1"/>
                </a:solidFill>
              </a:rPr>
              <a:t>Obeying protects us (2 Pet. 1:5-11)</a:t>
            </a:r>
          </a:p>
          <a:p>
            <a:pPr marL="0" indent="0" algn="r">
              <a:spcAft>
                <a:spcPts val="600"/>
              </a:spcAft>
              <a:buNone/>
            </a:pPr>
            <a:endParaRPr lang="en-US" sz="4200" b="1" dirty="0">
              <a:solidFill>
                <a:schemeClr val="bg1"/>
              </a:solidFill>
            </a:endParaRPr>
          </a:p>
        </p:txBody>
      </p:sp>
    </p:spTree>
    <p:extLst>
      <p:ext uri="{BB962C8B-B14F-4D97-AF65-F5344CB8AC3E}">
        <p14:creationId xmlns:p14="http://schemas.microsoft.com/office/powerpoint/2010/main" val="3376274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450573"/>
            <a:ext cx="6785113" cy="958333"/>
          </a:xfrm>
        </p:spPr>
        <p:txBody>
          <a:bodyPr>
            <a:noAutofit/>
          </a:bodyPr>
          <a:lstStyle/>
          <a:p>
            <a:pPr algn="r">
              <a:lnSpc>
                <a:spcPct val="70000"/>
              </a:lnSpc>
            </a:pPr>
            <a:r>
              <a:rPr lang="en-US" sz="5400" b="1" dirty="0">
                <a:latin typeface="+mn-lt"/>
              </a:rPr>
              <a:t>The Wise Man</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1537253" y="1864469"/>
            <a:ext cx="7195930" cy="3717974"/>
          </a:xfrm>
        </p:spPr>
        <p:txBody>
          <a:bodyPr>
            <a:normAutofit/>
          </a:bodyPr>
          <a:lstStyle/>
          <a:p>
            <a:pPr marL="0" indent="0" algn="r">
              <a:spcAft>
                <a:spcPts val="600"/>
              </a:spcAft>
              <a:buNone/>
            </a:pPr>
            <a:r>
              <a:rPr lang="en-US" sz="4200" b="1" dirty="0">
                <a:solidFill>
                  <a:schemeClr val="bg1"/>
                </a:solidFill>
              </a:rPr>
              <a:t>Close of Sermon on the Mount </a:t>
            </a:r>
            <a:r>
              <a:rPr lang="en-US" sz="3600" b="1" dirty="0">
                <a:solidFill>
                  <a:schemeClr val="bg1"/>
                </a:solidFill>
              </a:rPr>
              <a:t>(Matt. 7:24-29)</a:t>
            </a:r>
          </a:p>
          <a:p>
            <a:pPr marL="0" indent="0" algn="r">
              <a:spcAft>
                <a:spcPts val="600"/>
              </a:spcAft>
              <a:buNone/>
            </a:pPr>
            <a:r>
              <a:rPr lang="en-US" sz="3600" b="1" dirty="0">
                <a:solidFill>
                  <a:schemeClr val="bg1"/>
                </a:solidFill>
              </a:rPr>
              <a:t>Foolish Man = One who hears and does not do what Jesus teaches</a:t>
            </a:r>
          </a:p>
          <a:p>
            <a:pPr marL="0" indent="0" algn="r">
              <a:spcAft>
                <a:spcPts val="600"/>
              </a:spcAft>
              <a:buNone/>
            </a:pPr>
            <a:r>
              <a:rPr lang="en-US" sz="3600" b="1" dirty="0">
                <a:solidFill>
                  <a:schemeClr val="bg1"/>
                </a:solidFill>
              </a:rPr>
              <a:t>House built on sand—also winds </a:t>
            </a:r>
          </a:p>
          <a:p>
            <a:pPr marL="0" indent="0" algn="r">
              <a:spcBef>
                <a:spcPts val="0"/>
              </a:spcBef>
              <a:spcAft>
                <a:spcPts val="600"/>
              </a:spcAft>
              <a:buNone/>
            </a:pPr>
            <a:r>
              <a:rPr lang="en-US" sz="3600" b="1" dirty="0">
                <a:solidFill>
                  <a:schemeClr val="bg1"/>
                </a:solidFill>
              </a:rPr>
              <a:t>and floods but “great” fall</a:t>
            </a:r>
          </a:p>
          <a:p>
            <a:pPr marL="0" indent="0" algn="r">
              <a:spcAft>
                <a:spcPts val="600"/>
              </a:spcAft>
              <a:buNone/>
            </a:pPr>
            <a:endParaRPr lang="en-US" sz="4200" b="1" dirty="0">
              <a:solidFill>
                <a:schemeClr val="bg1"/>
              </a:solidFill>
            </a:endParaRPr>
          </a:p>
        </p:txBody>
      </p:sp>
    </p:spTree>
    <p:extLst>
      <p:ext uri="{BB962C8B-B14F-4D97-AF65-F5344CB8AC3E}">
        <p14:creationId xmlns:p14="http://schemas.microsoft.com/office/powerpoint/2010/main" val="2934904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450573"/>
            <a:ext cx="6785113" cy="958333"/>
          </a:xfrm>
        </p:spPr>
        <p:txBody>
          <a:bodyPr>
            <a:noAutofit/>
          </a:bodyPr>
          <a:lstStyle/>
          <a:p>
            <a:pPr algn="r">
              <a:lnSpc>
                <a:spcPct val="70000"/>
              </a:lnSpc>
            </a:pPr>
            <a:r>
              <a:rPr lang="en-US" sz="5400" b="1" dirty="0">
                <a:latin typeface="+mn-lt"/>
              </a:rPr>
              <a:t>The Wise Man</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1537253" y="1864469"/>
            <a:ext cx="7195930" cy="3850532"/>
          </a:xfrm>
        </p:spPr>
        <p:txBody>
          <a:bodyPr>
            <a:normAutofit/>
          </a:bodyPr>
          <a:lstStyle/>
          <a:p>
            <a:pPr marL="0" indent="0" algn="r">
              <a:spcAft>
                <a:spcPts val="600"/>
              </a:spcAft>
              <a:buNone/>
            </a:pPr>
            <a:r>
              <a:rPr lang="en-US" sz="4200" b="1" dirty="0">
                <a:solidFill>
                  <a:schemeClr val="bg1"/>
                </a:solidFill>
              </a:rPr>
              <a:t>Close of Sermon on the Mount </a:t>
            </a:r>
            <a:r>
              <a:rPr lang="en-US" sz="3600" b="1" dirty="0">
                <a:solidFill>
                  <a:schemeClr val="bg1"/>
                </a:solidFill>
              </a:rPr>
              <a:t>(Matt. 7:24-29)</a:t>
            </a:r>
          </a:p>
          <a:p>
            <a:pPr marL="0" indent="0" algn="r">
              <a:spcAft>
                <a:spcPts val="600"/>
              </a:spcAft>
              <a:buNone/>
            </a:pPr>
            <a:r>
              <a:rPr lang="en-US" sz="3500" b="1" dirty="0">
                <a:solidFill>
                  <a:schemeClr val="bg1"/>
                </a:solidFill>
              </a:rPr>
              <a:t>Disobedient also face hard things</a:t>
            </a:r>
          </a:p>
          <a:p>
            <a:pPr marL="0" indent="0" algn="r">
              <a:spcAft>
                <a:spcPts val="600"/>
              </a:spcAft>
              <a:buNone/>
            </a:pPr>
            <a:r>
              <a:rPr lang="en-US" sz="3500" b="1" dirty="0">
                <a:solidFill>
                  <a:schemeClr val="bg1"/>
                </a:solidFill>
              </a:rPr>
              <a:t>Life is short and we will all </a:t>
            </a:r>
          </a:p>
          <a:p>
            <a:pPr marL="0" indent="0" algn="r">
              <a:spcBef>
                <a:spcPts val="0"/>
              </a:spcBef>
              <a:spcAft>
                <a:spcPts val="600"/>
              </a:spcAft>
              <a:buNone/>
            </a:pPr>
            <a:r>
              <a:rPr lang="en-US" sz="3500" b="1" dirty="0">
                <a:solidFill>
                  <a:schemeClr val="bg1"/>
                </a:solidFill>
              </a:rPr>
              <a:t>answer to God (2 Cor. 5:10)</a:t>
            </a:r>
          </a:p>
          <a:p>
            <a:pPr marL="0" indent="0" algn="r">
              <a:spcAft>
                <a:spcPts val="600"/>
              </a:spcAft>
              <a:buNone/>
            </a:pPr>
            <a:r>
              <a:rPr lang="en-US" sz="3500" b="1" dirty="0">
                <a:solidFill>
                  <a:schemeClr val="bg1"/>
                </a:solidFill>
              </a:rPr>
              <a:t>Build your life on rock! </a:t>
            </a:r>
          </a:p>
          <a:p>
            <a:pPr marL="0" indent="0" algn="r">
              <a:spcAft>
                <a:spcPts val="600"/>
              </a:spcAft>
              <a:buNone/>
            </a:pPr>
            <a:endParaRPr lang="en-US" sz="4200" b="1" dirty="0">
              <a:solidFill>
                <a:schemeClr val="bg1"/>
              </a:solidFill>
            </a:endParaRPr>
          </a:p>
        </p:txBody>
      </p:sp>
    </p:spTree>
    <p:extLst>
      <p:ext uri="{BB962C8B-B14F-4D97-AF65-F5344CB8AC3E}">
        <p14:creationId xmlns:p14="http://schemas.microsoft.com/office/powerpoint/2010/main" val="3495789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43339"/>
            <a:ext cx="6785113" cy="865567"/>
          </a:xfrm>
        </p:spPr>
        <p:txBody>
          <a:bodyPr>
            <a:noAutofit/>
          </a:bodyPr>
          <a:lstStyle/>
          <a:p>
            <a:pPr algn="r">
              <a:lnSpc>
                <a:spcPct val="70000"/>
              </a:lnSpc>
            </a:pPr>
            <a:r>
              <a:rPr lang="en-US" sz="5400" b="1" dirty="0">
                <a:latin typeface="+mn-lt"/>
              </a:rPr>
              <a:t>The B-I-B-L-E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544419" y="1819688"/>
            <a:ext cx="5777946" cy="3650307"/>
          </a:xfrm>
        </p:spPr>
        <p:txBody>
          <a:bodyPr>
            <a:normAutofit/>
          </a:bodyPr>
          <a:lstStyle/>
          <a:p>
            <a:pPr marL="0" indent="0" algn="r">
              <a:spcAft>
                <a:spcPts val="600"/>
              </a:spcAft>
              <a:buNone/>
            </a:pPr>
            <a:r>
              <a:rPr lang="en-US" sz="4400" b="1" dirty="0">
                <a:solidFill>
                  <a:schemeClr val="bg1"/>
                </a:solidFill>
              </a:rPr>
              <a:t>Oh, the B-I-B-L-E, that’s the book for me.</a:t>
            </a:r>
          </a:p>
          <a:p>
            <a:pPr marL="0" indent="0" algn="r">
              <a:spcAft>
                <a:spcPts val="600"/>
              </a:spcAft>
              <a:buNone/>
            </a:pPr>
            <a:r>
              <a:rPr lang="en-US" sz="4400" b="1" dirty="0">
                <a:solidFill>
                  <a:schemeClr val="bg1"/>
                </a:solidFill>
              </a:rPr>
              <a:t>I stand upon the word of God</a:t>
            </a:r>
          </a:p>
          <a:p>
            <a:pPr marL="0" indent="0" algn="r">
              <a:spcAft>
                <a:spcPts val="600"/>
              </a:spcAft>
              <a:buNone/>
            </a:pPr>
            <a:r>
              <a:rPr lang="en-US" sz="4400" b="1" dirty="0">
                <a:solidFill>
                  <a:schemeClr val="bg1"/>
                </a:solidFill>
              </a:rPr>
              <a:t>The B-I-B-L-E.</a:t>
            </a:r>
          </a:p>
        </p:txBody>
      </p:sp>
    </p:spTree>
    <p:extLst>
      <p:ext uri="{BB962C8B-B14F-4D97-AF65-F5344CB8AC3E}">
        <p14:creationId xmlns:p14="http://schemas.microsoft.com/office/powerpoint/2010/main" val="6262921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right)">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0"/>
                                        <p:tgtEl>
                                          <p:spTgt spid="3">
                                            <p:txEl>
                                              <p:pRg st="1" end="1"/>
                                            </p:txEl>
                                          </p:spTgt>
                                        </p:tgtEl>
                                      </p:cBhvr>
                                    </p:animEffect>
                                    <p:anim calcmode="lin" valueType="num">
                                      <p:cBhvr>
                                        <p:cTn id="2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1000"/>
                                        <p:tgtEl>
                                          <p:spTgt spid="3">
                                            <p:txEl>
                                              <p:pRg st="2" end="2"/>
                                            </p:txEl>
                                          </p:spTgt>
                                        </p:tgtEl>
                                      </p:cBhvr>
                                    </p:animEffect>
                                    <p:anim calcmode="lin" valueType="num">
                                      <p:cBhvr>
                                        <p:cTn id="3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43339"/>
            <a:ext cx="6785113" cy="865567"/>
          </a:xfrm>
        </p:spPr>
        <p:txBody>
          <a:bodyPr>
            <a:noAutofit/>
          </a:bodyPr>
          <a:lstStyle/>
          <a:p>
            <a:pPr algn="r">
              <a:lnSpc>
                <a:spcPct val="70000"/>
              </a:lnSpc>
            </a:pPr>
            <a:r>
              <a:rPr lang="en-US" sz="5400" b="1" dirty="0">
                <a:latin typeface="+mn-lt"/>
              </a:rPr>
              <a:t>The B-I-B-L-E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133600" y="1819688"/>
            <a:ext cx="6188765" cy="3650307"/>
          </a:xfrm>
        </p:spPr>
        <p:txBody>
          <a:bodyPr>
            <a:normAutofit/>
          </a:bodyPr>
          <a:lstStyle/>
          <a:p>
            <a:pPr marL="0" indent="0" algn="r">
              <a:spcAft>
                <a:spcPts val="600"/>
              </a:spcAft>
              <a:buNone/>
            </a:pPr>
            <a:r>
              <a:rPr lang="en-US" sz="4400" b="1" dirty="0">
                <a:solidFill>
                  <a:schemeClr val="bg1"/>
                </a:solidFill>
              </a:rPr>
              <a:t>“Bible” means “book”</a:t>
            </a:r>
          </a:p>
          <a:p>
            <a:pPr marL="0" indent="0" algn="r">
              <a:spcAft>
                <a:spcPts val="600"/>
              </a:spcAft>
              <a:buNone/>
            </a:pPr>
            <a:r>
              <a:rPr lang="en-US" sz="4000" b="1" dirty="0">
                <a:solidFill>
                  <a:schemeClr val="bg1"/>
                </a:solidFill>
              </a:rPr>
              <a:t>Bible is collection of books</a:t>
            </a:r>
          </a:p>
          <a:p>
            <a:pPr marL="0" indent="0" algn="r">
              <a:spcAft>
                <a:spcPts val="600"/>
              </a:spcAft>
              <a:buNone/>
            </a:pPr>
            <a:r>
              <a:rPr lang="en-US" sz="4000" b="1" dirty="0">
                <a:solidFill>
                  <a:schemeClr val="bg1"/>
                </a:solidFill>
              </a:rPr>
              <a:t>39 OT and 27 NT</a:t>
            </a:r>
          </a:p>
          <a:p>
            <a:pPr marL="0" indent="0" algn="r">
              <a:spcAft>
                <a:spcPts val="600"/>
              </a:spcAft>
              <a:buNone/>
            </a:pPr>
            <a:r>
              <a:rPr lang="en-US" sz="4000" b="1" dirty="0">
                <a:solidFill>
                  <a:schemeClr val="bg1"/>
                </a:solidFill>
              </a:rPr>
              <a:t>Not just like any other book</a:t>
            </a:r>
          </a:p>
          <a:p>
            <a:pPr marL="0" indent="0" algn="r">
              <a:spcAft>
                <a:spcPts val="600"/>
              </a:spcAft>
              <a:buNone/>
            </a:pPr>
            <a:r>
              <a:rPr lang="en-US" sz="4000" b="1" dirty="0">
                <a:solidFill>
                  <a:schemeClr val="bg1"/>
                </a:solidFill>
              </a:rPr>
              <a:t>It came from God</a:t>
            </a:r>
          </a:p>
        </p:txBody>
      </p:sp>
    </p:spTree>
    <p:extLst>
      <p:ext uri="{BB962C8B-B14F-4D97-AF65-F5344CB8AC3E}">
        <p14:creationId xmlns:p14="http://schemas.microsoft.com/office/powerpoint/2010/main" val="1628778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43339"/>
            <a:ext cx="6785113" cy="865567"/>
          </a:xfrm>
        </p:spPr>
        <p:txBody>
          <a:bodyPr>
            <a:noAutofit/>
          </a:bodyPr>
          <a:lstStyle/>
          <a:p>
            <a:pPr algn="r">
              <a:lnSpc>
                <a:spcPct val="70000"/>
              </a:lnSpc>
            </a:pPr>
            <a:r>
              <a:rPr lang="en-US" sz="5400" b="1" dirty="0">
                <a:latin typeface="+mn-lt"/>
              </a:rPr>
              <a:t>The B-I-B-L-E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650435" y="1819688"/>
            <a:ext cx="5936974" cy="3650307"/>
          </a:xfrm>
        </p:spPr>
        <p:txBody>
          <a:bodyPr>
            <a:noAutofit/>
          </a:bodyPr>
          <a:lstStyle/>
          <a:p>
            <a:pPr marL="0" indent="0" algn="r">
              <a:spcAft>
                <a:spcPts val="600"/>
              </a:spcAft>
              <a:buNone/>
            </a:pPr>
            <a:r>
              <a:rPr lang="en-US" sz="3600" b="1" dirty="0">
                <a:solidFill>
                  <a:schemeClr val="bg1"/>
                </a:solidFill>
              </a:rPr>
              <a:t>It was “inspired” by God </a:t>
            </a:r>
          </a:p>
          <a:p>
            <a:pPr marL="0" indent="0" algn="r">
              <a:spcBef>
                <a:spcPts val="0"/>
              </a:spcBef>
              <a:spcAft>
                <a:spcPts val="600"/>
              </a:spcAft>
              <a:buNone/>
            </a:pPr>
            <a:r>
              <a:rPr lang="en-US" sz="3600" b="1" dirty="0">
                <a:solidFill>
                  <a:schemeClr val="bg1"/>
                </a:solidFill>
              </a:rPr>
              <a:t>(2 Tim. 3:16-17). </a:t>
            </a:r>
          </a:p>
          <a:p>
            <a:pPr marL="0" indent="0" algn="r">
              <a:spcAft>
                <a:spcPts val="600"/>
              </a:spcAft>
              <a:buNone/>
            </a:pPr>
            <a:r>
              <a:rPr lang="en-US" sz="3600" b="1" dirty="0">
                <a:solidFill>
                  <a:schemeClr val="bg1"/>
                </a:solidFill>
              </a:rPr>
              <a:t>God moved its writers to write (2 Pet. 1:19-21). </a:t>
            </a:r>
          </a:p>
          <a:p>
            <a:pPr marL="0" indent="0" algn="r">
              <a:spcAft>
                <a:spcPts val="600"/>
              </a:spcAft>
              <a:buNone/>
            </a:pPr>
            <a:r>
              <a:rPr lang="en-US" sz="3600" b="1" dirty="0">
                <a:solidFill>
                  <a:schemeClr val="bg1"/>
                </a:solidFill>
              </a:rPr>
              <a:t>We will be judged by it (John 12:42-43; Heb. 4:12-13). </a:t>
            </a:r>
            <a:endParaRPr lang="en-US" sz="3200" b="1" dirty="0">
              <a:solidFill>
                <a:schemeClr val="bg1"/>
              </a:solidFill>
            </a:endParaRPr>
          </a:p>
        </p:txBody>
      </p:sp>
    </p:spTree>
    <p:extLst>
      <p:ext uri="{BB962C8B-B14F-4D97-AF65-F5344CB8AC3E}">
        <p14:creationId xmlns:p14="http://schemas.microsoft.com/office/powerpoint/2010/main" val="4127817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43339"/>
            <a:ext cx="6785113" cy="865567"/>
          </a:xfrm>
        </p:spPr>
        <p:txBody>
          <a:bodyPr>
            <a:noAutofit/>
          </a:bodyPr>
          <a:lstStyle/>
          <a:p>
            <a:pPr algn="r">
              <a:lnSpc>
                <a:spcPct val="70000"/>
              </a:lnSpc>
            </a:pPr>
            <a:r>
              <a:rPr lang="en-US" sz="5400" b="1" dirty="0">
                <a:latin typeface="+mn-lt"/>
              </a:rPr>
              <a:t>The B-I-B-L-E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199861" y="2173357"/>
            <a:ext cx="5936974" cy="3283386"/>
          </a:xfrm>
        </p:spPr>
        <p:txBody>
          <a:bodyPr>
            <a:noAutofit/>
          </a:bodyPr>
          <a:lstStyle/>
          <a:p>
            <a:pPr marL="0" indent="0" algn="r">
              <a:spcAft>
                <a:spcPts val="600"/>
              </a:spcAft>
              <a:buNone/>
            </a:pPr>
            <a:r>
              <a:rPr lang="en-US" sz="5400" b="1" dirty="0">
                <a:solidFill>
                  <a:schemeClr val="bg1"/>
                </a:solidFill>
              </a:rPr>
              <a:t>Build your life on the B-I-B-L-E!</a:t>
            </a:r>
            <a:endParaRPr lang="en-US" sz="4800" b="1" dirty="0">
              <a:solidFill>
                <a:schemeClr val="bg1"/>
              </a:solidFill>
            </a:endParaRPr>
          </a:p>
        </p:txBody>
      </p:sp>
    </p:spTree>
    <p:extLst>
      <p:ext uri="{BB962C8B-B14F-4D97-AF65-F5344CB8AC3E}">
        <p14:creationId xmlns:p14="http://schemas.microsoft.com/office/powerpoint/2010/main" val="342818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43339"/>
            <a:ext cx="6785113" cy="865567"/>
          </a:xfrm>
        </p:spPr>
        <p:txBody>
          <a:bodyPr>
            <a:noAutofit/>
          </a:bodyPr>
          <a:lstStyle/>
          <a:p>
            <a:pPr algn="r">
              <a:lnSpc>
                <a:spcPct val="70000"/>
              </a:lnSpc>
            </a:pPr>
            <a:r>
              <a:rPr lang="en-US" sz="5400" b="1" dirty="0">
                <a:latin typeface="+mn-lt"/>
              </a:rPr>
              <a:t>Jesus Loves Me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663686" y="1849977"/>
            <a:ext cx="5764695" cy="3889375"/>
          </a:xfrm>
        </p:spPr>
        <p:txBody>
          <a:bodyPr>
            <a:normAutofit/>
          </a:bodyPr>
          <a:lstStyle/>
          <a:p>
            <a:pPr marL="0" indent="0" algn="r">
              <a:spcAft>
                <a:spcPts val="600"/>
              </a:spcAft>
              <a:buNone/>
            </a:pPr>
            <a:r>
              <a:rPr lang="en-US" sz="4000" b="1" dirty="0">
                <a:solidFill>
                  <a:schemeClr val="bg1"/>
                </a:solidFill>
              </a:rPr>
              <a:t>Jesus loves me this I know</a:t>
            </a:r>
          </a:p>
          <a:p>
            <a:pPr marL="0" indent="0" algn="r">
              <a:spcAft>
                <a:spcPts val="600"/>
              </a:spcAft>
              <a:buNone/>
            </a:pPr>
            <a:r>
              <a:rPr lang="en-US" sz="4000" b="1" dirty="0">
                <a:solidFill>
                  <a:schemeClr val="bg1"/>
                </a:solidFill>
              </a:rPr>
              <a:t>For the Bible tells me so.</a:t>
            </a:r>
          </a:p>
          <a:p>
            <a:pPr marL="0" indent="0" algn="r">
              <a:spcAft>
                <a:spcPts val="600"/>
              </a:spcAft>
              <a:buNone/>
            </a:pPr>
            <a:r>
              <a:rPr lang="en-US" sz="4000" b="1" dirty="0">
                <a:solidFill>
                  <a:schemeClr val="bg1"/>
                </a:solidFill>
              </a:rPr>
              <a:t>Little ones to Him belong</a:t>
            </a:r>
          </a:p>
          <a:p>
            <a:pPr marL="0" indent="0" algn="r">
              <a:spcAft>
                <a:spcPts val="600"/>
              </a:spcAft>
              <a:buNone/>
            </a:pPr>
            <a:r>
              <a:rPr lang="en-US" sz="4000" b="1" dirty="0">
                <a:solidFill>
                  <a:schemeClr val="bg1"/>
                </a:solidFill>
              </a:rPr>
              <a:t>They are weak but He is strong.</a:t>
            </a:r>
          </a:p>
        </p:txBody>
      </p:sp>
    </p:spTree>
    <p:extLst>
      <p:ext uri="{BB962C8B-B14F-4D97-AF65-F5344CB8AC3E}">
        <p14:creationId xmlns:p14="http://schemas.microsoft.com/office/powerpoint/2010/main" val="31086797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right)">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43339"/>
            <a:ext cx="6785113" cy="865567"/>
          </a:xfrm>
        </p:spPr>
        <p:txBody>
          <a:bodyPr>
            <a:noAutofit/>
          </a:bodyPr>
          <a:lstStyle/>
          <a:p>
            <a:pPr algn="r">
              <a:lnSpc>
                <a:spcPct val="70000"/>
              </a:lnSpc>
            </a:pPr>
            <a:r>
              <a:rPr lang="en-US" sz="5400" b="1" dirty="0">
                <a:latin typeface="+mn-lt"/>
              </a:rPr>
              <a:t>Jesus Loves Me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411896" y="2385391"/>
            <a:ext cx="6188764" cy="3197052"/>
          </a:xfrm>
        </p:spPr>
        <p:txBody>
          <a:bodyPr>
            <a:normAutofit/>
          </a:bodyPr>
          <a:lstStyle/>
          <a:p>
            <a:pPr marL="0" indent="0" algn="r">
              <a:spcAft>
                <a:spcPts val="600"/>
              </a:spcAft>
              <a:buNone/>
            </a:pPr>
            <a:r>
              <a:rPr lang="en-US" sz="4800" b="1" dirty="0">
                <a:solidFill>
                  <a:schemeClr val="bg1"/>
                </a:solidFill>
              </a:rPr>
              <a:t>Yes, Jesus loves me (x3)</a:t>
            </a:r>
          </a:p>
          <a:p>
            <a:pPr marL="0" indent="0" algn="r">
              <a:spcAft>
                <a:spcPts val="600"/>
              </a:spcAft>
              <a:buNone/>
            </a:pPr>
            <a:r>
              <a:rPr lang="en-US" sz="4800" b="1" dirty="0">
                <a:solidFill>
                  <a:schemeClr val="bg1"/>
                </a:solidFill>
              </a:rPr>
              <a:t>The Bible tells me so.</a:t>
            </a:r>
          </a:p>
        </p:txBody>
      </p:sp>
    </p:spTree>
    <p:extLst>
      <p:ext uri="{BB962C8B-B14F-4D97-AF65-F5344CB8AC3E}">
        <p14:creationId xmlns:p14="http://schemas.microsoft.com/office/powerpoint/2010/main" val="2729102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43339"/>
            <a:ext cx="6785113" cy="865567"/>
          </a:xfrm>
        </p:spPr>
        <p:txBody>
          <a:bodyPr>
            <a:noAutofit/>
          </a:bodyPr>
          <a:lstStyle/>
          <a:p>
            <a:pPr algn="r">
              <a:lnSpc>
                <a:spcPct val="70000"/>
              </a:lnSpc>
            </a:pPr>
            <a:r>
              <a:rPr lang="en-US" sz="5400" b="1" dirty="0">
                <a:latin typeface="+mn-lt"/>
              </a:rPr>
              <a:t>Jesus Loves Me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478157" y="2115022"/>
            <a:ext cx="6188764" cy="3056640"/>
          </a:xfrm>
        </p:spPr>
        <p:txBody>
          <a:bodyPr>
            <a:normAutofit fontScale="92500"/>
          </a:bodyPr>
          <a:lstStyle/>
          <a:p>
            <a:pPr marL="0" indent="0" algn="r">
              <a:spcAft>
                <a:spcPts val="600"/>
              </a:spcAft>
              <a:buNone/>
            </a:pPr>
            <a:r>
              <a:rPr lang="en-US" sz="4000" b="1" dirty="0">
                <a:solidFill>
                  <a:schemeClr val="bg1"/>
                </a:solidFill>
              </a:rPr>
              <a:t>Jesus loves me when I’m good</a:t>
            </a:r>
          </a:p>
          <a:p>
            <a:pPr marL="0" indent="0" algn="r">
              <a:spcAft>
                <a:spcPts val="600"/>
              </a:spcAft>
              <a:buNone/>
            </a:pPr>
            <a:r>
              <a:rPr lang="en-US" sz="4000" b="1" dirty="0">
                <a:solidFill>
                  <a:schemeClr val="bg1"/>
                </a:solidFill>
              </a:rPr>
              <a:t>When I do the things I should</a:t>
            </a:r>
          </a:p>
          <a:p>
            <a:pPr marL="0" indent="0" algn="r">
              <a:spcAft>
                <a:spcPts val="600"/>
              </a:spcAft>
              <a:buNone/>
            </a:pPr>
            <a:r>
              <a:rPr lang="en-US" sz="4000" b="1" dirty="0">
                <a:solidFill>
                  <a:schemeClr val="bg1"/>
                </a:solidFill>
              </a:rPr>
              <a:t>Jesus loves me when I’m bad</a:t>
            </a:r>
          </a:p>
          <a:p>
            <a:pPr marL="0" indent="0" algn="r">
              <a:spcAft>
                <a:spcPts val="600"/>
              </a:spcAft>
              <a:buNone/>
            </a:pPr>
            <a:r>
              <a:rPr lang="en-US" sz="4000" b="1" dirty="0">
                <a:solidFill>
                  <a:schemeClr val="bg1"/>
                </a:solidFill>
              </a:rPr>
              <a:t>Though it makes Him very sad.</a:t>
            </a:r>
          </a:p>
        </p:txBody>
      </p:sp>
    </p:spTree>
    <p:extLst>
      <p:ext uri="{BB962C8B-B14F-4D97-AF65-F5344CB8AC3E}">
        <p14:creationId xmlns:p14="http://schemas.microsoft.com/office/powerpoint/2010/main" val="1390377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56591"/>
            <a:ext cx="6785113" cy="852315"/>
          </a:xfrm>
        </p:spPr>
        <p:txBody>
          <a:bodyPr>
            <a:noAutofit/>
          </a:bodyPr>
          <a:lstStyle/>
          <a:p>
            <a:pPr algn="r">
              <a:lnSpc>
                <a:spcPct val="70000"/>
              </a:lnSpc>
            </a:pPr>
            <a:r>
              <a:rPr lang="en-US" sz="4600" b="1" dirty="0">
                <a:latin typeface="+mn-lt"/>
              </a:rPr>
              <a:t>“Let the Little Children Come to Me”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968486" y="1693068"/>
            <a:ext cx="5764695" cy="3889375"/>
          </a:xfrm>
        </p:spPr>
        <p:txBody>
          <a:bodyPr>
            <a:normAutofit lnSpcReduction="10000"/>
          </a:bodyPr>
          <a:lstStyle/>
          <a:p>
            <a:pPr marL="0" indent="0" algn="r">
              <a:spcAft>
                <a:spcPts val="600"/>
              </a:spcAft>
              <a:buNone/>
            </a:pPr>
            <a:r>
              <a:rPr lang="en-US" sz="4000" b="1" dirty="0">
                <a:solidFill>
                  <a:schemeClr val="bg1"/>
                </a:solidFill>
              </a:rPr>
              <a:t>Difficult time for all of us</a:t>
            </a:r>
          </a:p>
          <a:p>
            <a:pPr marL="0" indent="0" algn="r">
              <a:spcAft>
                <a:spcPts val="600"/>
              </a:spcAft>
              <a:buNone/>
            </a:pPr>
            <a:r>
              <a:rPr lang="en-US" sz="4000" b="1" dirty="0">
                <a:solidFill>
                  <a:schemeClr val="bg1"/>
                </a:solidFill>
              </a:rPr>
              <a:t>Especially for children</a:t>
            </a:r>
          </a:p>
          <a:p>
            <a:pPr marL="0" indent="0" algn="r">
              <a:spcAft>
                <a:spcPts val="600"/>
              </a:spcAft>
              <a:buNone/>
            </a:pPr>
            <a:r>
              <a:rPr lang="en-US" sz="4000" b="1" dirty="0">
                <a:solidFill>
                  <a:schemeClr val="bg1"/>
                </a:solidFill>
              </a:rPr>
              <a:t>Can’t see friends</a:t>
            </a:r>
          </a:p>
          <a:p>
            <a:pPr marL="0" indent="0" algn="r">
              <a:spcAft>
                <a:spcPts val="600"/>
              </a:spcAft>
              <a:buNone/>
            </a:pPr>
            <a:r>
              <a:rPr lang="en-US" sz="4000" b="1" dirty="0">
                <a:solidFill>
                  <a:schemeClr val="bg1"/>
                </a:solidFill>
              </a:rPr>
              <a:t>Different Routine</a:t>
            </a:r>
          </a:p>
          <a:p>
            <a:pPr marL="0" indent="0" algn="r">
              <a:spcAft>
                <a:spcPts val="600"/>
              </a:spcAft>
              <a:buNone/>
            </a:pPr>
            <a:r>
              <a:rPr lang="en-US" sz="4000" b="1" dirty="0">
                <a:solidFill>
                  <a:schemeClr val="bg1"/>
                </a:solidFill>
              </a:rPr>
              <a:t>No Bible Classes with other kids</a:t>
            </a:r>
          </a:p>
        </p:txBody>
      </p:sp>
    </p:spTree>
    <p:extLst>
      <p:ext uri="{BB962C8B-B14F-4D97-AF65-F5344CB8AC3E}">
        <p14:creationId xmlns:p14="http://schemas.microsoft.com/office/powerpoint/2010/main" val="31794318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right)">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0"/>
                                        <p:tgtEl>
                                          <p:spTgt spid="3">
                                            <p:txEl>
                                              <p:pRg st="1" end="1"/>
                                            </p:txEl>
                                          </p:spTgt>
                                        </p:tgtEl>
                                      </p:cBhvr>
                                    </p:animEffect>
                                    <p:anim calcmode="lin" valueType="num">
                                      <p:cBhvr>
                                        <p:cTn id="2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1000"/>
                                        <p:tgtEl>
                                          <p:spTgt spid="3">
                                            <p:txEl>
                                              <p:pRg st="2" end="2"/>
                                            </p:txEl>
                                          </p:spTgt>
                                        </p:tgtEl>
                                      </p:cBhvr>
                                    </p:animEffect>
                                    <p:anim calcmode="lin" valueType="num">
                                      <p:cBhvr>
                                        <p:cTn id="3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fade">
                                      <p:cBhvr>
                                        <p:cTn id="36" dur="1000"/>
                                        <p:tgtEl>
                                          <p:spTgt spid="3">
                                            <p:txEl>
                                              <p:pRg st="3" end="3"/>
                                            </p:txEl>
                                          </p:spTgt>
                                        </p:tgtEl>
                                      </p:cBhvr>
                                    </p:animEffect>
                                    <p:anim calcmode="lin" valueType="num">
                                      <p:cBhvr>
                                        <p:cTn id="3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fade">
                                      <p:cBhvr>
                                        <p:cTn id="43" dur="1000"/>
                                        <p:tgtEl>
                                          <p:spTgt spid="3">
                                            <p:txEl>
                                              <p:pRg st="4" end="4"/>
                                            </p:txEl>
                                          </p:spTgt>
                                        </p:tgtEl>
                                      </p:cBhvr>
                                    </p:animEffect>
                                    <p:anim calcmode="lin" valueType="num">
                                      <p:cBhvr>
                                        <p:cTn id="4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43339"/>
            <a:ext cx="6785113" cy="865567"/>
          </a:xfrm>
        </p:spPr>
        <p:txBody>
          <a:bodyPr>
            <a:noAutofit/>
          </a:bodyPr>
          <a:lstStyle/>
          <a:p>
            <a:pPr algn="r">
              <a:lnSpc>
                <a:spcPct val="70000"/>
              </a:lnSpc>
            </a:pPr>
            <a:r>
              <a:rPr lang="en-US" sz="5400" b="1" dirty="0">
                <a:latin typeface="+mn-lt"/>
              </a:rPr>
              <a:t>Jesus Loves Me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411896" y="2385391"/>
            <a:ext cx="6188764" cy="3197052"/>
          </a:xfrm>
        </p:spPr>
        <p:txBody>
          <a:bodyPr>
            <a:normAutofit/>
          </a:bodyPr>
          <a:lstStyle/>
          <a:p>
            <a:pPr marL="0" indent="0" algn="r">
              <a:spcAft>
                <a:spcPts val="600"/>
              </a:spcAft>
              <a:buNone/>
            </a:pPr>
            <a:r>
              <a:rPr lang="en-US" sz="4800" b="1" dirty="0">
                <a:solidFill>
                  <a:schemeClr val="bg1"/>
                </a:solidFill>
              </a:rPr>
              <a:t>Yes, Jesus loves me (x3)</a:t>
            </a:r>
          </a:p>
          <a:p>
            <a:pPr marL="0" indent="0" algn="r">
              <a:spcAft>
                <a:spcPts val="600"/>
              </a:spcAft>
              <a:buNone/>
            </a:pPr>
            <a:r>
              <a:rPr lang="en-US" sz="4800" b="1" dirty="0">
                <a:solidFill>
                  <a:schemeClr val="bg1"/>
                </a:solidFill>
              </a:rPr>
              <a:t>The Bible tells me so.</a:t>
            </a:r>
          </a:p>
        </p:txBody>
      </p:sp>
    </p:spTree>
    <p:extLst>
      <p:ext uri="{BB962C8B-B14F-4D97-AF65-F5344CB8AC3E}">
        <p14:creationId xmlns:p14="http://schemas.microsoft.com/office/powerpoint/2010/main" val="1047554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43339"/>
            <a:ext cx="6785113" cy="865567"/>
          </a:xfrm>
        </p:spPr>
        <p:txBody>
          <a:bodyPr>
            <a:noAutofit/>
          </a:bodyPr>
          <a:lstStyle/>
          <a:p>
            <a:pPr algn="r">
              <a:lnSpc>
                <a:spcPct val="70000"/>
              </a:lnSpc>
            </a:pPr>
            <a:r>
              <a:rPr lang="en-US" sz="5400" b="1" dirty="0">
                <a:latin typeface="+mn-lt"/>
              </a:rPr>
              <a:t>Jesus Loves Me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478157" y="2115022"/>
            <a:ext cx="6188764" cy="3056640"/>
          </a:xfrm>
        </p:spPr>
        <p:txBody>
          <a:bodyPr>
            <a:normAutofit fontScale="92500"/>
          </a:bodyPr>
          <a:lstStyle/>
          <a:p>
            <a:pPr marL="0" indent="0" algn="r">
              <a:spcAft>
                <a:spcPts val="600"/>
              </a:spcAft>
              <a:buNone/>
            </a:pPr>
            <a:r>
              <a:rPr lang="en-US" sz="4000" b="1" dirty="0">
                <a:solidFill>
                  <a:schemeClr val="bg1"/>
                </a:solidFill>
              </a:rPr>
              <a:t>Jesus loves me He who died</a:t>
            </a:r>
          </a:p>
          <a:p>
            <a:pPr marL="0" indent="0" algn="r">
              <a:spcAft>
                <a:spcPts val="600"/>
              </a:spcAft>
              <a:buNone/>
            </a:pPr>
            <a:r>
              <a:rPr lang="en-US" sz="4000" b="1" dirty="0">
                <a:solidFill>
                  <a:schemeClr val="bg1"/>
                </a:solidFill>
              </a:rPr>
              <a:t>Heaven’s gates to open wide</a:t>
            </a:r>
          </a:p>
          <a:p>
            <a:pPr marL="0" indent="0" algn="r">
              <a:spcAft>
                <a:spcPts val="600"/>
              </a:spcAft>
              <a:buNone/>
            </a:pPr>
            <a:r>
              <a:rPr lang="en-US" sz="4000" b="1" dirty="0">
                <a:solidFill>
                  <a:schemeClr val="bg1"/>
                </a:solidFill>
              </a:rPr>
              <a:t>He will was a wash my sin</a:t>
            </a:r>
          </a:p>
          <a:p>
            <a:pPr marL="0" indent="0" algn="r">
              <a:spcAft>
                <a:spcPts val="600"/>
              </a:spcAft>
              <a:buNone/>
            </a:pPr>
            <a:r>
              <a:rPr lang="en-US" sz="4000" b="1" dirty="0">
                <a:solidFill>
                  <a:schemeClr val="bg1"/>
                </a:solidFill>
              </a:rPr>
              <a:t>Let His little child come in.</a:t>
            </a:r>
          </a:p>
        </p:txBody>
      </p:sp>
    </p:spTree>
    <p:extLst>
      <p:ext uri="{BB962C8B-B14F-4D97-AF65-F5344CB8AC3E}">
        <p14:creationId xmlns:p14="http://schemas.microsoft.com/office/powerpoint/2010/main" val="1434204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43339"/>
            <a:ext cx="6785113" cy="865567"/>
          </a:xfrm>
        </p:spPr>
        <p:txBody>
          <a:bodyPr>
            <a:noAutofit/>
          </a:bodyPr>
          <a:lstStyle/>
          <a:p>
            <a:pPr algn="r">
              <a:lnSpc>
                <a:spcPct val="70000"/>
              </a:lnSpc>
            </a:pPr>
            <a:r>
              <a:rPr lang="en-US" sz="5400" b="1" dirty="0">
                <a:latin typeface="+mn-lt"/>
              </a:rPr>
              <a:t>Jesus Loves Me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411896" y="2385391"/>
            <a:ext cx="6188764" cy="3197052"/>
          </a:xfrm>
        </p:spPr>
        <p:txBody>
          <a:bodyPr>
            <a:normAutofit/>
          </a:bodyPr>
          <a:lstStyle/>
          <a:p>
            <a:pPr marL="0" indent="0" algn="r">
              <a:spcAft>
                <a:spcPts val="600"/>
              </a:spcAft>
              <a:buNone/>
            </a:pPr>
            <a:r>
              <a:rPr lang="en-US" sz="4800" b="1" dirty="0">
                <a:solidFill>
                  <a:schemeClr val="bg1"/>
                </a:solidFill>
              </a:rPr>
              <a:t>Yes, Jesus loves me (x3)</a:t>
            </a:r>
          </a:p>
          <a:p>
            <a:pPr marL="0" indent="0" algn="r">
              <a:spcAft>
                <a:spcPts val="600"/>
              </a:spcAft>
              <a:buNone/>
            </a:pPr>
            <a:r>
              <a:rPr lang="en-US" sz="4800" b="1" dirty="0">
                <a:solidFill>
                  <a:schemeClr val="bg1"/>
                </a:solidFill>
              </a:rPr>
              <a:t>The Bible tells me so.</a:t>
            </a:r>
          </a:p>
        </p:txBody>
      </p:sp>
    </p:spTree>
    <p:extLst>
      <p:ext uri="{BB962C8B-B14F-4D97-AF65-F5344CB8AC3E}">
        <p14:creationId xmlns:p14="http://schemas.microsoft.com/office/powerpoint/2010/main" val="817682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43339"/>
            <a:ext cx="6785113" cy="865567"/>
          </a:xfrm>
        </p:spPr>
        <p:txBody>
          <a:bodyPr>
            <a:noAutofit/>
          </a:bodyPr>
          <a:lstStyle/>
          <a:p>
            <a:pPr algn="r">
              <a:lnSpc>
                <a:spcPct val="70000"/>
              </a:lnSpc>
            </a:pPr>
            <a:r>
              <a:rPr lang="en-US" sz="5400" b="1" dirty="0">
                <a:latin typeface="+mn-lt"/>
              </a:rPr>
              <a:t>Jesus Loves Me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1881809" y="1819687"/>
            <a:ext cx="6798364" cy="3600451"/>
          </a:xfrm>
        </p:spPr>
        <p:txBody>
          <a:bodyPr>
            <a:normAutofit/>
          </a:bodyPr>
          <a:lstStyle/>
          <a:p>
            <a:pPr marL="0" indent="0" algn="r">
              <a:spcAft>
                <a:spcPts val="600"/>
              </a:spcAft>
              <a:buNone/>
            </a:pPr>
            <a:r>
              <a:rPr lang="en-US" sz="4400" b="1" dirty="0">
                <a:solidFill>
                  <a:schemeClr val="bg1"/>
                </a:solidFill>
              </a:rPr>
              <a:t>What does it mean if someone loves you?</a:t>
            </a:r>
          </a:p>
          <a:p>
            <a:pPr marL="0" indent="0" algn="r">
              <a:spcAft>
                <a:spcPts val="600"/>
              </a:spcAft>
              <a:buNone/>
            </a:pPr>
            <a:r>
              <a:rPr lang="en-US" sz="3600" b="1" dirty="0">
                <a:solidFill>
                  <a:schemeClr val="bg1"/>
                </a:solidFill>
              </a:rPr>
              <a:t>They care about you.</a:t>
            </a:r>
          </a:p>
          <a:p>
            <a:pPr marL="0" indent="0" algn="r">
              <a:spcAft>
                <a:spcPts val="600"/>
              </a:spcAft>
              <a:buNone/>
            </a:pPr>
            <a:r>
              <a:rPr lang="en-US" sz="3600" b="1" dirty="0">
                <a:solidFill>
                  <a:schemeClr val="bg1"/>
                </a:solidFill>
              </a:rPr>
              <a:t>They look out for you.</a:t>
            </a:r>
          </a:p>
          <a:p>
            <a:pPr marL="0" indent="0" algn="r">
              <a:spcAft>
                <a:spcPts val="600"/>
              </a:spcAft>
              <a:buNone/>
            </a:pPr>
            <a:r>
              <a:rPr lang="en-US" sz="3600" b="1" dirty="0">
                <a:solidFill>
                  <a:schemeClr val="bg1"/>
                </a:solidFill>
              </a:rPr>
              <a:t>They provide for you.</a:t>
            </a:r>
          </a:p>
        </p:txBody>
      </p:sp>
    </p:spTree>
    <p:extLst>
      <p:ext uri="{BB962C8B-B14F-4D97-AF65-F5344CB8AC3E}">
        <p14:creationId xmlns:p14="http://schemas.microsoft.com/office/powerpoint/2010/main" val="76502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43339"/>
            <a:ext cx="6785113" cy="865567"/>
          </a:xfrm>
        </p:spPr>
        <p:txBody>
          <a:bodyPr>
            <a:noAutofit/>
          </a:bodyPr>
          <a:lstStyle/>
          <a:p>
            <a:pPr algn="r">
              <a:lnSpc>
                <a:spcPct val="70000"/>
              </a:lnSpc>
            </a:pPr>
            <a:r>
              <a:rPr lang="en-US" sz="5400" b="1" dirty="0">
                <a:latin typeface="+mn-lt"/>
              </a:rPr>
              <a:t>Jesus Loves Me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332383" y="1819687"/>
            <a:ext cx="6347790" cy="3895313"/>
          </a:xfrm>
        </p:spPr>
        <p:txBody>
          <a:bodyPr>
            <a:normAutofit/>
          </a:bodyPr>
          <a:lstStyle/>
          <a:p>
            <a:pPr marL="0" indent="0" algn="r">
              <a:spcAft>
                <a:spcPts val="600"/>
              </a:spcAft>
              <a:buNone/>
            </a:pPr>
            <a:r>
              <a:rPr lang="en-US" sz="4400" b="1" dirty="0">
                <a:solidFill>
                  <a:schemeClr val="bg1"/>
                </a:solidFill>
              </a:rPr>
              <a:t>What does it mean if someone loves you?</a:t>
            </a:r>
          </a:p>
          <a:p>
            <a:pPr marL="0" indent="0" algn="r">
              <a:spcAft>
                <a:spcPts val="600"/>
              </a:spcAft>
              <a:buNone/>
            </a:pPr>
            <a:r>
              <a:rPr lang="en-US" sz="3600" b="1" dirty="0">
                <a:solidFill>
                  <a:schemeClr val="bg1"/>
                </a:solidFill>
              </a:rPr>
              <a:t>It doesn’t mean they don’t care if you do wrong.</a:t>
            </a:r>
          </a:p>
          <a:p>
            <a:pPr marL="0" indent="0" algn="r">
              <a:spcAft>
                <a:spcPts val="600"/>
              </a:spcAft>
              <a:buNone/>
            </a:pPr>
            <a:r>
              <a:rPr lang="en-US" sz="3600" b="1" dirty="0">
                <a:solidFill>
                  <a:schemeClr val="bg1"/>
                </a:solidFill>
              </a:rPr>
              <a:t>Sometimes love means you must be punished (Heb. 12:5-7).</a:t>
            </a:r>
          </a:p>
        </p:txBody>
      </p:sp>
    </p:spTree>
    <p:extLst>
      <p:ext uri="{BB962C8B-B14F-4D97-AF65-F5344CB8AC3E}">
        <p14:creationId xmlns:p14="http://schemas.microsoft.com/office/powerpoint/2010/main" val="3221233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543339"/>
            <a:ext cx="6785113" cy="865567"/>
          </a:xfrm>
        </p:spPr>
        <p:txBody>
          <a:bodyPr>
            <a:noAutofit/>
          </a:bodyPr>
          <a:lstStyle/>
          <a:p>
            <a:pPr algn="r">
              <a:lnSpc>
                <a:spcPct val="70000"/>
              </a:lnSpc>
            </a:pPr>
            <a:r>
              <a:rPr lang="en-US" sz="5400" b="1" dirty="0">
                <a:latin typeface="+mn-lt"/>
              </a:rPr>
              <a:t>Jesus Loves Me</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332383" y="1673817"/>
            <a:ext cx="6347790" cy="3908627"/>
          </a:xfrm>
        </p:spPr>
        <p:txBody>
          <a:bodyPr>
            <a:normAutofit fontScale="92500" lnSpcReduction="10000"/>
          </a:bodyPr>
          <a:lstStyle/>
          <a:p>
            <a:pPr marL="0" indent="0" algn="r">
              <a:spcAft>
                <a:spcPts val="600"/>
              </a:spcAft>
              <a:buNone/>
            </a:pPr>
            <a:r>
              <a:rPr lang="en-US" sz="4800" b="1" dirty="0">
                <a:solidFill>
                  <a:schemeClr val="bg1"/>
                </a:solidFill>
              </a:rPr>
              <a:t>How do you know Jesus loves you?</a:t>
            </a:r>
          </a:p>
          <a:p>
            <a:pPr marL="0" indent="0" algn="r">
              <a:spcAft>
                <a:spcPts val="600"/>
              </a:spcAft>
              <a:buNone/>
            </a:pPr>
            <a:r>
              <a:rPr lang="en-US" sz="3600" b="1" dirty="0">
                <a:solidFill>
                  <a:schemeClr val="bg1"/>
                </a:solidFill>
              </a:rPr>
              <a:t>He cares for us (Matt. 28:20).</a:t>
            </a:r>
          </a:p>
          <a:p>
            <a:pPr marL="0" indent="0" algn="r">
              <a:spcAft>
                <a:spcPts val="600"/>
              </a:spcAft>
              <a:buNone/>
            </a:pPr>
            <a:r>
              <a:rPr lang="en-US" sz="3600" b="1" dirty="0">
                <a:solidFill>
                  <a:schemeClr val="bg1"/>
                </a:solidFill>
              </a:rPr>
              <a:t>He provides for us (Matt. 6:33; Eph. 1:3).</a:t>
            </a:r>
          </a:p>
          <a:p>
            <a:pPr marL="0" indent="0" algn="r">
              <a:spcAft>
                <a:spcPts val="600"/>
              </a:spcAft>
              <a:buNone/>
            </a:pPr>
            <a:r>
              <a:rPr lang="en-US" sz="3600" b="1" dirty="0">
                <a:solidFill>
                  <a:schemeClr val="bg1"/>
                </a:solidFill>
              </a:rPr>
              <a:t>He died for us (1 John 3:16; Eph. 5:2; 1 John 4:10).</a:t>
            </a:r>
          </a:p>
        </p:txBody>
      </p:sp>
    </p:spTree>
    <p:extLst>
      <p:ext uri="{BB962C8B-B14F-4D97-AF65-F5344CB8AC3E}">
        <p14:creationId xmlns:p14="http://schemas.microsoft.com/office/powerpoint/2010/main" val="687880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450573"/>
            <a:ext cx="6785113" cy="958333"/>
          </a:xfrm>
        </p:spPr>
        <p:txBody>
          <a:bodyPr>
            <a:noAutofit/>
          </a:bodyPr>
          <a:lstStyle/>
          <a:p>
            <a:pPr algn="r">
              <a:lnSpc>
                <a:spcPct val="70000"/>
              </a:lnSpc>
            </a:pPr>
            <a:r>
              <a:rPr lang="en-US" sz="5400" b="1" dirty="0">
                <a:latin typeface="+mn-lt"/>
              </a:rPr>
              <a:t>The Wise Man</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968486" y="1934817"/>
            <a:ext cx="5764695" cy="3647626"/>
          </a:xfrm>
        </p:spPr>
        <p:txBody>
          <a:bodyPr>
            <a:normAutofit/>
          </a:bodyPr>
          <a:lstStyle/>
          <a:p>
            <a:pPr marL="0" indent="0" algn="r">
              <a:spcAft>
                <a:spcPts val="600"/>
              </a:spcAft>
              <a:buNone/>
            </a:pPr>
            <a:r>
              <a:rPr lang="en-US" sz="4200" b="1" dirty="0">
                <a:solidFill>
                  <a:schemeClr val="bg1"/>
                </a:solidFill>
              </a:rPr>
              <a:t>The wise man built his house upon the rock (x3)</a:t>
            </a:r>
          </a:p>
          <a:p>
            <a:pPr marL="0" indent="0" algn="r">
              <a:spcAft>
                <a:spcPts val="600"/>
              </a:spcAft>
              <a:buNone/>
            </a:pPr>
            <a:r>
              <a:rPr lang="en-US" sz="4200" b="1" dirty="0">
                <a:solidFill>
                  <a:schemeClr val="bg1"/>
                </a:solidFill>
              </a:rPr>
              <a:t>And the rains came tumbling down.</a:t>
            </a:r>
          </a:p>
        </p:txBody>
      </p:sp>
    </p:spTree>
    <p:extLst>
      <p:ext uri="{BB962C8B-B14F-4D97-AF65-F5344CB8AC3E}">
        <p14:creationId xmlns:p14="http://schemas.microsoft.com/office/powerpoint/2010/main" val="19353277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right)">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0"/>
                                        <p:tgtEl>
                                          <p:spTgt spid="3">
                                            <p:txEl>
                                              <p:pRg st="1" end="1"/>
                                            </p:txEl>
                                          </p:spTgt>
                                        </p:tgtEl>
                                      </p:cBhvr>
                                    </p:animEffect>
                                    <p:anim calcmode="lin" valueType="num">
                                      <p:cBhvr>
                                        <p:cTn id="2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450573"/>
            <a:ext cx="6785113" cy="958333"/>
          </a:xfrm>
        </p:spPr>
        <p:txBody>
          <a:bodyPr>
            <a:noAutofit/>
          </a:bodyPr>
          <a:lstStyle/>
          <a:p>
            <a:pPr algn="r">
              <a:lnSpc>
                <a:spcPct val="70000"/>
              </a:lnSpc>
            </a:pPr>
            <a:r>
              <a:rPr lang="en-US" sz="5400" b="1" dirty="0">
                <a:latin typeface="+mn-lt"/>
              </a:rPr>
              <a:t>The Wise Man</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650436" y="2054087"/>
            <a:ext cx="6082746" cy="3528356"/>
          </a:xfrm>
        </p:spPr>
        <p:txBody>
          <a:bodyPr>
            <a:normAutofit/>
          </a:bodyPr>
          <a:lstStyle/>
          <a:p>
            <a:pPr marL="0" indent="0" algn="r">
              <a:spcAft>
                <a:spcPts val="600"/>
              </a:spcAft>
              <a:buNone/>
            </a:pPr>
            <a:r>
              <a:rPr lang="en-US" sz="4200" b="1" dirty="0">
                <a:solidFill>
                  <a:schemeClr val="bg1"/>
                </a:solidFill>
              </a:rPr>
              <a:t>The rains came down and the floods cam up (x3)</a:t>
            </a:r>
          </a:p>
          <a:p>
            <a:pPr marL="0" indent="0" algn="r">
              <a:spcAft>
                <a:spcPts val="600"/>
              </a:spcAft>
              <a:buNone/>
            </a:pPr>
            <a:r>
              <a:rPr lang="en-US" sz="4200" b="1" dirty="0">
                <a:solidFill>
                  <a:schemeClr val="bg1"/>
                </a:solidFill>
              </a:rPr>
              <a:t>And the house on the rock stood firm.</a:t>
            </a:r>
          </a:p>
        </p:txBody>
      </p:sp>
    </p:spTree>
    <p:extLst>
      <p:ext uri="{BB962C8B-B14F-4D97-AF65-F5344CB8AC3E}">
        <p14:creationId xmlns:p14="http://schemas.microsoft.com/office/powerpoint/2010/main" val="1072299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450573"/>
            <a:ext cx="6785113" cy="958333"/>
          </a:xfrm>
        </p:spPr>
        <p:txBody>
          <a:bodyPr>
            <a:noAutofit/>
          </a:bodyPr>
          <a:lstStyle/>
          <a:p>
            <a:pPr algn="r">
              <a:lnSpc>
                <a:spcPct val="70000"/>
              </a:lnSpc>
            </a:pPr>
            <a:r>
              <a:rPr lang="en-US" sz="5400" b="1" dirty="0">
                <a:latin typeface="+mn-lt"/>
              </a:rPr>
              <a:t>The Wise Man</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650436" y="1934817"/>
            <a:ext cx="6082746" cy="3647626"/>
          </a:xfrm>
        </p:spPr>
        <p:txBody>
          <a:bodyPr>
            <a:normAutofit/>
          </a:bodyPr>
          <a:lstStyle/>
          <a:p>
            <a:pPr marL="0" indent="0" algn="r">
              <a:spcAft>
                <a:spcPts val="600"/>
              </a:spcAft>
              <a:buNone/>
            </a:pPr>
            <a:r>
              <a:rPr lang="en-US" sz="4200" b="1" dirty="0">
                <a:solidFill>
                  <a:schemeClr val="bg1"/>
                </a:solidFill>
              </a:rPr>
              <a:t>The foolish man built his house upon the sand (x3)</a:t>
            </a:r>
          </a:p>
          <a:p>
            <a:pPr marL="0" indent="0" algn="r">
              <a:spcAft>
                <a:spcPts val="600"/>
              </a:spcAft>
              <a:buNone/>
            </a:pPr>
            <a:r>
              <a:rPr lang="en-US" sz="4200" b="1" dirty="0">
                <a:solidFill>
                  <a:schemeClr val="bg1"/>
                </a:solidFill>
              </a:rPr>
              <a:t>And the rains came tumbling down.</a:t>
            </a:r>
          </a:p>
        </p:txBody>
      </p:sp>
    </p:spTree>
    <p:extLst>
      <p:ext uri="{BB962C8B-B14F-4D97-AF65-F5344CB8AC3E}">
        <p14:creationId xmlns:p14="http://schemas.microsoft.com/office/powerpoint/2010/main" val="1027244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450573"/>
            <a:ext cx="6785113" cy="958333"/>
          </a:xfrm>
        </p:spPr>
        <p:txBody>
          <a:bodyPr>
            <a:noAutofit/>
          </a:bodyPr>
          <a:lstStyle/>
          <a:p>
            <a:pPr algn="r">
              <a:lnSpc>
                <a:spcPct val="70000"/>
              </a:lnSpc>
            </a:pPr>
            <a:r>
              <a:rPr lang="en-US" sz="5400" b="1" dirty="0">
                <a:latin typeface="+mn-lt"/>
              </a:rPr>
              <a:t>The Wise Man</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650436" y="2054087"/>
            <a:ext cx="6082746" cy="3528356"/>
          </a:xfrm>
        </p:spPr>
        <p:txBody>
          <a:bodyPr>
            <a:normAutofit/>
          </a:bodyPr>
          <a:lstStyle/>
          <a:p>
            <a:pPr marL="0" indent="0" algn="r">
              <a:spcAft>
                <a:spcPts val="600"/>
              </a:spcAft>
              <a:buNone/>
            </a:pPr>
            <a:r>
              <a:rPr lang="en-US" sz="4200" b="1" dirty="0">
                <a:solidFill>
                  <a:schemeClr val="bg1"/>
                </a:solidFill>
              </a:rPr>
              <a:t>The rains came down and the floods cam up (x3)</a:t>
            </a:r>
          </a:p>
          <a:p>
            <a:pPr marL="0" indent="0" algn="r">
              <a:spcAft>
                <a:spcPts val="600"/>
              </a:spcAft>
              <a:buNone/>
            </a:pPr>
            <a:r>
              <a:rPr lang="en-US" sz="4200" b="1" dirty="0">
                <a:solidFill>
                  <a:schemeClr val="bg1"/>
                </a:solidFill>
              </a:rPr>
              <a:t>And the house on the sand went “splat!”</a:t>
            </a:r>
          </a:p>
        </p:txBody>
      </p:sp>
    </p:spTree>
    <p:extLst>
      <p:ext uri="{BB962C8B-B14F-4D97-AF65-F5344CB8AC3E}">
        <p14:creationId xmlns:p14="http://schemas.microsoft.com/office/powerpoint/2010/main" val="240729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450573"/>
            <a:ext cx="6785113" cy="958333"/>
          </a:xfrm>
        </p:spPr>
        <p:txBody>
          <a:bodyPr>
            <a:noAutofit/>
          </a:bodyPr>
          <a:lstStyle/>
          <a:p>
            <a:pPr algn="r">
              <a:lnSpc>
                <a:spcPct val="70000"/>
              </a:lnSpc>
            </a:pPr>
            <a:r>
              <a:rPr lang="en-US" sz="5400" b="1" dirty="0">
                <a:latin typeface="+mn-lt"/>
              </a:rPr>
              <a:t>The Wise Man</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650436" y="2107095"/>
            <a:ext cx="6082746" cy="3475347"/>
          </a:xfrm>
        </p:spPr>
        <p:txBody>
          <a:bodyPr>
            <a:normAutofit/>
          </a:bodyPr>
          <a:lstStyle/>
          <a:p>
            <a:pPr marL="0" indent="0" algn="r">
              <a:spcAft>
                <a:spcPts val="600"/>
              </a:spcAft>
              <a:buNone/>
            </a:pPr>
            <a:r>
              <a:rPr lang="en-US" sz="4200" b="1" dirty="0">
                <a:solidFill>
                  <a:schemeClr val="bg1"/>
                </a:solidFill>
              </a:rPr>
              <a:t>So build your life on the Lord Jesus Christ (x3)</a:t>
            </a:r>
          </a:p>
          <a:p>
            <a:pPr marL="0" indent="0" algn="r">
              <a:spcAft>
                <a:spcPts val="600"/>
              </a:spcAft>
              <a:buNone/>
            </a:pPr>
            <a:r>
              <a:rPr lang="en-US" sz="4200" b="1" dirty="0">
                <a:solidFill>
                  <a:schemeClr val="bg1"/>
                </a:solidFill>
              </a:rPr>
              <a:t>And the blessings will come down.</a:t>
            </a:r>
          </a:p>
        </p:txBody>
      </p:sp>
    </p:spTree>
    <p:extLst>
      <p:ext uri="{BB962C8B-B14F-4D97-AF65-F5344CB8AC3E}">
        <p14:creationId xmlns:p14="http://schemas.microsoft.com/office/powerpoint/2010/main" val="1041157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450573"/>
            <a:ext cx="6785113" cy="958333"/>
          </a:xfrm>
        </p:spPr>
        <p:txBody>
          <a:bodyPr>
            <a:noAutofit/>
          </a:bodyPr>
          <a:lstStyle/>
          <a:p>
            <a:pPr algn="r">
              <a:lnSpc>
                <a:spcPct val="70000"/>
              </a:lnSpc>
            </a:pPr>
            <a:r>
              <a:rPr lang="en-US" sz="5400" b="1" dirty="0">
                <a:latin typeface="+mn-lt"/>
              </a:rPr>
              <a:t>The Wise Man</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2650436" y="2107095"/>
            <a:ext cx="6082746" cy="3475347"/>
          </a:xfrm>
        </p:spPr>
        <p:txBody>
          <a:bodyPr>
            <a:normAutofit/>
          </a:bodyPr>
          <a:lstStyle/>
          <a:p>
            <a:pPr marL="0" indent="0" algn="r">
              <a:spcAft>
                <a:spcPts val="600"/>
              </a:spcAft>
              <a:buNone/>
            </a:pPr>
            <a:r>
              <a:rPr lang="en-US" sz="4200" b="1" dirty="0">
                <a:solidFill>
                  <a:schemeClr val="bg1"/>
                </a:solidFill>
              </a:rPr>
              <a:t>The blessings come down and the prayers go up (x3)</a:t>
            </a:r>
          </a:p>
          <a:p>
            <a:pPr marL="0" indent="0" algn="r">
              <a:spcAft>
                <a:spcPts val="600"/>
              </a:spcAft>
              <a:buNone/>
            </a:pPr>
            <a:r>
              <a:rPr lang="en-US" sz="4200" b="1" dirty="0">
                <a:solidFill>
                  <a:schemeClr val="bg1"/>
                </a:solidFill>
              </a:rPr>
              <a:t>So build your life on the Lord Jesus Christ.</a:t>
            </a:r>
          </a:p>
        </p:txBody>
      </p:sp>
    </p:spTree>
    <p:extLst>
      <p:ext uri="{BB962C8B-B14F-4D97-AF65-F5344CB8AC3E}">
        <p14:creationId xmlns:p14="http://schemas.microsoft.com/office/powerpoint/2010/main" val="1788100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5A56CA-71B7-8049-A85C-629FF53B1872}"/>
              </a:ext>
            </a:extLst>
          </p:cNvPr>
          <p:cNvPicPr>
            <a:picLocks noChangeAspect="1"/>
          </p:cNvPicPr>
          <p:nvPr/>
        </p:nvPicPr>
        <p:blipFill>
          <a:blip r:embed="rId2"/>
          <a:stretch>
            <a:fillRect/>
          </a:stretch>
        </p:blipFill>
        <p:spPr>
          <a:xfrm>
            <a:off x="511443" y="132557"/>
            <a:ext cx="8353587" cy="1388797"/>
          </a:xfrm>
          <a:prstGeom prst="rect">
            <a:avLst/>
          </a:prstGeom>
        </p:spPr>
      </p:pic>
      <p:sp>
        <p:nvSpPr>
          <p:cNvPr id="2" name="Title 1">
            <a:extLst>
              <a:ext uri="{FF2B5EF4-FFF2-40B4-BE49-F238E27FC236}">
                <a16:creationId xmlns:a16="http://schemas.microsoft.com/office/drawing/2014/main" id="{6E3F4493-008C-D74C-9C93-E38EC812E356}"/>
              </a:ext>
            </a:extLst>
          </p:cNvPr>
          <p:cNvSpPr>
            <a:spLocks noGrp="1"/>
          </p:cNvSpPr>
          <p:nvPr>
            <p:ph type="title"/>
          </p:nvPr>
        </p:nvSpPr>
        <p:spPr>
          <a:xfrm>
            <a:off x="1537252" y="450573"/>
            <a:ext cx="6785113" cy="958333"/>
          </a:xfrm>
        </p:spPr>
        <p:txBody>
          <a:bodyPr>
            <a:noAutofit/>
          </a:bodyPr>
          <a:lstStyle/>
          <a:p>
            <a:pPr algn="r">
              <a:lnSpc>
                <a:spcPct val="70000"/>
              </a:lnSpc>
            </a:pPr>
            <a:r>
              <a:rPr lang="en-US" sz="5400" b="1" dirty="0">
                <a:latin typeface="+mn-lt"/>
              </a:rPr>
              <a:t>The Wise Man</a:t>
            </a:r>
          </a:p>
        </p:txBody>
      </p:sp>
      <p:sp>
        <p:nvSpPr>
          <p:cNvPr id="3" name="Content Placeholder 2">
            <a:extLst>
              <a:ext uri="{FF2B5EF4-FFF2-40B4-BE49-F238E27FC236}">
                <a16:creationId xmlns:a16="http://schemas.microsoft.com/office/drawing/2014/main" id="{0F970EAD-AF17-3548-A6C9-FD760022FFB1}"/>
              </a:ext>
            </a:extLst>
          </p:cNvPr>
          <p:cNvSpPr>
            <a:spLocks noGrp="1"/>
          </p:cNvSpPr>
          <p:nvPr>
            <p:ph idx="1"/>
          </p:nvPr>
        </p:nvSpPr>
        <p:spPr>
          <a:xfrm>
            <a:off x="1537253" y="1864469"/>
            <a:ext cx="7195930" cy="3717974"/>
          </a:xfrm>
        </p:spPr>
        <p:txBody>
          <a:bodyPr>
            <a:normAutofit/>
          </a:bodyPr>
          <a:lstStyle/>
          <a:p>
            <a:pPr marL="0" indent="0" algn="r">
              <a:spcAft>
                <a:spcPts val="600"/>
              </a:spcAft>
              <a:buNone/>
            </a:pPr>
            <a:r>
              <a:rPr lang="en-US" sz="4200" b="1" dirty="0">
                <a:solidFill>
                  <a:schemeClr val="bg1"/>
                </a:solidFill>
              </a:rPr>
              <a:t>Close of Sermon on the Mount </a:t>
            </a:r>
            <a:r>
              <a:rPr lang="en-US" sz="3600" b="1" dirty="0">
                <a:solidFill>
                  <a:schemeClr val="bg1"/>
                </a:solidFill>
              </a:rPr>
              <a:t>(Matt. 7:24-29)</a:t>
            </a:r>
          </a:p>
          <a:p>
            <a:pPr marL="0" indent="0" algn="r">
              <a:spcAft>
                <a:spcPts val="600"/>
              </a:spcAft>
              <a:buNone/>
            </a:pPr>
            <a:r>
              <a:rPr lang="en-US" sz="3600" b="1" dirty="0">
                <a:solidFill>
                  <a:schemeClr val="bg1"/>
                </a:solidFill>
              </a:rPr>
              <a:t>Wise Man = One who hears and does what Jesus teaches</a:t>
            </a:r>
          </a:p>
          <a:p>
            <a:pPr marL="0" indent="0" algn="r">
              <a:spcAft>
                <a:spcPts val="600"/>
              </a:spcAft>
              <a:buNone/>
            </a:pPr>
            <a:r>
              <a:rPr lang="en-US" sz="3600" b="1" dirty="0">
                <a:solidFill>
                  <a:schemeClr val="bg1"/>
                </a:solidFill>
              </a:rPr>
              <a:t>House built on rock—winds and floods can’t make it fall</a:t>
            </a:r>
          </a:p>
          <a:p>
            <a:pPr marL="0" indent="0" algn="r">
              <a:spcAft>
                <a:spcPts val="600"/>
              </a:spcAft>
              <a:buNone/>
            </a:pPr>
            <a:endParaRPr lang="en-US" sz="4200" b="1" dirty="0">
              <a:solidFill>
                <a:schemeClr val="bg1"/>
              </a:solidFill>
            </a:endParaRPr>
          </a:p>
        </p:txBody>
      </p:sp>
    </p:spTree>
    <p:extLst>
      <p:ext uri="{BB962C8B-B14F-4D97-AF65-F5344CB8AC3E}">
        <p14:creationId xmlns:p14="http://schemas.microsoft.com/office/powerpoint/2010/main" val="1788100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93</TotalTime>
  <Words>752</Words>
  <Application>Microsoft Macintosh PowerPoint</Application>
  <PresentationFormat>On-screen Show (16:10)</PresentationFormat>
  <Paragraphs>102</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Matthew 19:13-15</vt:lpstr>
      <vt:lpstr>“Let the Little Children Come to Me”</vt:lpstr>
      <vt:lpstr>The Wise Man</vt:lpstr>
      <vt:lpstr>The Wise Man</vt:lpstr>
      <vt:lpstr>The Wise Man</vt:lpstr>
      <vt:lpstr>The Wise Man</vt:lpstr>
      <vt:lpstr>The Wise Man</vt:lpstr>
      <vt:lpstr>The Wise Man</vt:lpstr>
      <vt:lpstr>The Wise Man</vt:lpstr>
      <vt:lpstr>The Wise Man</vt:lpstr>
      <vt:lpstr>The Wise Man</vt:lpstr>
      <vt:lpstr>The Wise Man</vt:lpstr>
      <vt:lpstr>The B-I-B-L-E</vt:lpstr>
      <vt:lpstr>The B-I-B-L-E</vt:lpstr>
      <vt:lpstr>The B-I-B-L-E</vt:lpstr>
      <vt:lpstr>The B-I-B-L-E</vt:lpstr>
      <vt:lpstr>Jesus Loves Me</vt:lpstr>
      <vt:lpstr>Jesus Loves Me</vt:lpstr>
      <vt:lpstr>Jesus Loves Me</vt:lpstr>
      <vt:lpstr>Jesus Loves Me</vt:lpstr>
      <vt:lpstr>Jesus Loves Me</vt:lpstr>
      <vt:lpstr>Jesus Loves Me</vt:lpstr>
      <vt:lpstr>Jesus Loves Me</vt:lpstr>
      <vt:lpstr>Jesus Loves Me</vt:lpstr>
      <vt:lpstr>Jesus Loves 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Pope</dc:creator>
  <cp:lastModifiedBy>Kyle Pope</cp:lastModifiedBy>
  <cp:revision>27</cp:revision>
  <dcterms:created xsi:type="dcterms:W3CDTF">2020-04-08T06:00:16Z</dcterms:created>
  <dcterms:modified xsi:type="dcterms:W3CDTF">2020-04-09T05:45:58Z</dcterms:modified>
</cp:coreProperties>
</file>