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91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3" r:id="rId11"/>
    <p:sldId id="276" r:id="rId12"/>
    <p:sldId id="277" r:id="rId13"/>
    <p:sldId id="265" r:id="rId14"/>
    <p:sldId id="278" r:id="rId15"/>
    <p:sldId id="266" r:id="rId16"/>
    <p:sldId id="279" r:id="rId17"/>
    <p:sldId id="267" r:id="rId18"/>
    <p:sldId id="268" r:id="rId19"/>
    <p:sldId id="280" r:id="rId20"/>
    <p:sldId id="269" r:id="rId21"/>
    <p:sldId id="281" r:id="rId22"/>
    <p:sldId id="282" r:id="rId23"/>
    <p:sldId id="270" r:id="rId24"/>
    <p:sldId id="283" r:id="rId25"/>
    <p:sldId id="271" r:id="rId26"/>
    <p:sldId id="273" r:id="rId27"/>
    <p:sldId id="272" r:id="rId28"/>
    <p:sldId id="284" r:id="rId2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3"/>
    <p:restoredTop sz="94697"/>
  </p:normalViewPr>
  <p:slideViewPr>
    <p:cSldViewPr snapToGrid="0" snapToObjects="1">
      <p:cViewPr varScale="1">
        <p:scale>
          <a:sx n="103" d="100"/>
          <a:sy n="103" d="100"/>
        </p:scale>
        <p:origin x="784" y="16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0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3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8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6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1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1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1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5523-BA11-E94A-A556-98978A714BEB}" type="datetimeFigureOut">
              <a:rPr lang="en-US" smtClean="0"/>
              <a:pPr/>
              <a:t>7/30/20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8110-DD39-1A46-B38D-727F3F3EA9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94" y="654909"/>
            <a:ext cx="7857074" cy="2977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3904734"/>
            <a:ext cx="7216345" cy="90204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1 Corinthians 13:4-8</a:t>
            </a:r>
            <a:endParaRPr lang="en-US" sz="4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7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“Love does not parade itself, is not puffed up”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2900" b="1" dirty="0"/>
              <a:t>Greek “parade itself” </a:t>
            </a:r>
            <a:r>
              <a:rPr lang="en-US" sz="2900" b="1" i="1" dirty="0" err="1"/>
              <a:t>perpereuetai</a:t>
            </a:r>
            <a:r>
              <a:rPr lang="en-US" sz="2900" b="1" dirty="0"/>
              <a:t> (</a:t>
            </a:r>
            <a:r>
              <a:rPr lang="el-GR" sz="2900" b="1" dirty="0" err="1"/>
              <a:t>περπερεύεται</a:t>
            </a:r>
            <a:r>
              <a:rPr lang="el-GR" sz="2900" b="1" dirty="0"/>
              <a:t>)</a:t>
            </a:r>
            <a:endParaRPr lang="en-US" sz="2900" b="1" dirty="0"/>
          </a:p>
          <a:p>
            <a:pPr marL="0" indent="0" algn="ctr">
              <a:buNone/>
            </a:pPr>
            <a:r>
              <a:rPr lang="el-GR" sz="2900" b="1" dirty="0"/>
              <a:t> </a:t>
            </a:r>
            <a:r>
              <a:rPr lang="en-US" sz="2900" b="1" dirty="0"/>
              <a:t>“To boast one’s self [A.V. vaunt one’s self ]” (Thayer, p. 507). </a:t>
            </a:r>
          </a:p>
          <a:p>
            <a:pPr marL="0" indent="0" algn="ctr">
              <a:buNone/>
            </a:pPr>
            <a:r>
              <a:rPr lang="en-US" sz="2900" b="1" dirty="0"/>
              <a:t>NASB “Love does not brag”—NIV “It does not boast” </a:t>
            </a:r>
          </a:p>
        </p:txBody>
      </p:sp>
    </p:spTree>
    <p:extLst>
      <p:ext uri="{BB962C8B-B14F-4D97-AF65-F5344CB8AC3E}">
        <p14:creationId xmlns:p14="http://schemas.microsoft.com/office/powerpoint/2010/main" val="35616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“Love does not parade itself, is not puffed up”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2700" b="1" dirty="0"/>
              <a:t>Greek “puffed up” </a:t>
            </a:r>
            <a:r>
              <a:rPr lang="en-US" sz="2700" b="1" i="1" dirty="0" err="1"/>
              <a:t>phusioutai</a:t>
            </a:r>
            <a:r>
              <a:rPr lang="en-US" sz="2700" b="1" dirty="0"/>
              <a:t> (</a:t>
            </a:r>
            <a:r>
              <a:rPr lang="el-GR" sz="2700" b="1" dirty="0" err="1"/>
              <a:t>φυσιοῦται</a:t>
            </a:r>
            <a:r>
              <a:rPr lang="el-GR" sz="2700" b="1" dirty="0"/>
              <a:t>) </a:t>
            </a:r>
            <a:endParaRPr lang="en-US" sz="2700" b="1" dirty="0"/>
          </a:p>
          <a:p>
            <a:pPr marL="0" indent="0" algn="ctr">
              <a:buNone/>
            </a:pPr>
            <a:r>
              <a:rPr lang="en-US" sz="2700" b="1" dirty="0"/>
              <a:t>“To inflate, puff up; metaphorically to inflate with pride and vanity; Passively to be inflated with pride, to be proud, vain, arrogant” (Moulton, 431) </a:t>
            </a:r>
          </a:p>
          <a:p>
            <a:pPr marL="0" indent="0" algn="ctr">
              <a:buNone/>
            </a:pPr>
            <a:r>
              <a:rPr lang="en-US" sz="2700" b="1" dirty="0"/>
              <a:t>“...Put on airs ” (BAGD, 869). </a:t>
            </a:r>
          </a:p>
        </p:txBody>
      </p:sp>
    </p:spTree>
    <p:extLst>
      <p:ext uri="{BB962C8B-B14F-4D97-AF65-F5344CB8AC3E}">
        <p14:creationId xmlns:p14="http://schemas.microsoft.com/office/powerpoint/2010/main" val="425390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“Love does not parade itself, is not puffed up”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2600" b="1" dirty="0"/>
              <a:t>Tyndale and the Great Bible put this “</a:t>
            </a:r>
            <a:r>
              <a:rPr lang="en-US" sz="2600" b="1" dirty="0" err="1"/>
              <a:t>swelleth</a:t>
            </a:r>
            <a:r>
              <a:rPr lang="en-US" sz="2600" b="1" dirty="0"/>
              <a:t> not.” </a:t>
            </a:r>
          </a:p>
          <a:p>
            <a:pPr marL="0" indent="0" algn="ctr">
              <a:buNone/>
            </a:pPr>
            <a:r>
              <a:rPr lang="en-US" sz="2600" b="1" dirty="0"/>
              <a:t>NASB “Is not arrogant”. </a:t>
            </a:r>
          </a:p>
          <a:p>
            <a:pPr marL="0" indent="0" algn="ctr">
              <a:buNone/>
            </a:pPr>
            <a:r>
              <a:rPr lang="en-US" sz="2600" b="1" dirty="0"/>
              <a:t>Vincent tells us that the distinction between these two characteristics is that the first word “denotes outward display” while the second describes a person’s “inward disposition” (3.264).</a:t>
            </a:r>
          </a:p>
        </p:txBody>
      </p:sp>
    </p:spTree>
    <p:extLst>
      <p:ext uri="{BB962C8B-B14F-4D97-AF65-F5344CB8AC3E}">
        <p14:creationId xmlns:p14="http://schemas.microsoft.com/office/powerpoint/2010/main" val="37477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5. “Does not behave rudely” </a:t>
            </a:r>
          </a:p>
          <a:p>
            <a:pPr marL="0" indent="0" algn="ctr">
              <a:buNone/>
            </a:pPr>
            <a:r>
              <a:rPr lang="en-US" sz="2600" b="1" dirty="0"/>
              <a:t>Greek “rudely” </a:t>
            </a:r>
            <a:r>
              <a:rPr lang="en-US" sz="2600" b="1" i="1" dirty="0" err="1"/>
              <a:t>aschēmonei</a:t>
            </a:r>
            <a:r>
              <a:rPr lang="en-US" sz="2600" b="1" dirty="0"/>
              <a:t> (</a:t>
            </a:r>
            <a:r>
              <a:rPr lang="el-GR" sz="2600" b="1" dirty="0" err="1"/>
              <a:t>ἀσχηµονεῖ</a:t>
            </a:r>
            <a:r>
              <a:rPr lang="el-GR" sz="2600" b="1" dirty="0"/>
              <a:t>) </a:t>
            </a: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“To behave in an unbecoming manner, or indecorously; to behave in a manner open to censure ” (Moulton, 58). </a:t>
            </a:r>
          </a:p>
          <a:p>
            <a:pPr marL="0" indent="0" algn="ctr">
              <a:buNone/>
            </a:pPr>
            <a:r>
              <a:rPr lang="en-US" sz="2600" b="1" dirty="0"/>
              <a:t>KJV and ASV “Doth not behave itself unseemly.” </a:t>
            </a:r>
          </a:p>
          <a:p>
            <a:pPr marL="0" indent="0" algn="ctr">
              <a:buNone/>
            </a:pPr>
            <a:r>
              <a:rPr lang="en-US" sz="2600" b="1" dirty="0"/>
              <a:t>Septuagint in five passages. One defines proper and improper corporal punishment of a criminal (Deut. 25:3). Four refer to nakedness (Ezek. 16:7, 22, 39; 23:29). </a:t>
            </a:r>
          </a:p>
        </p:txBody>
      </p:sp>
    </p:spTree>
    <p:extLst>
      <p:ext uri="{BB962C8B-B14F-4D97-AF65-F5344CB8AC3E}">
        <p14:creationId xmlns:p14="http://schemas.microsoft.com/office/powerpoint/2010/main" val="19999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5. “Does not behave rudely” </a:t>
            </a:r>
          </a:p>
          <a:p>
            <a:pPr marL="0" indent="0" algn="ctr">
              <a:buNone/>
            </a:pPr>
            <a:r>
              <a:rPr lang="en-US" sz="2600" b="1" dirty="0"/>
              <a:t>The root </a:t>
            </a:r>
            <a:r>
              <a:rPr lang="en-US" sz="2600" b="1" i="1" dirty="0"/>
              <a:t>schema</a:t>
            </a:r>
            <a:r>
              <a:rPr lang="en-US" sz="2600" b="1" dirty="0"/>
              <a:t> “Fashion, form; fashion, external show; guise, appearance” (Moulton, 394). </a:t>
            </a:r>
          </a:p>
          <a:p>
            <a:pPr marL="0" indent="0" algn="ctr">
              <a:buNone/>
            </a:pPr>
            <a:r>
              <a:rPr lang="en-US" sz="2600" b="1" dirty="0"/>
              <a:t>Behavior that is not good form or that does not maintain a good appearance. </a:t>
            </a:r>
          </a:p>
          <a:p>
            <a:pPr marL="0" indent="0" algn="ctr">
              <a:buNone/>
            </a:pPr>
            <a:r>
              <a:rPr lang="en-US" sz="2600" b="1" dirty="0"/>
              <a:t>Behavior embarrassing to another person is not loving, nor is behavior that causes someone to be humiliated in the presence of others.</a:t>
            </a:r>
          </a:p>
        </p:txBody>
      </p:sp>
    </p:spTree>
    <p:extLst>
      <p:ext uri="{BB962C8B-B14F-4D97-AF65-F5344CB8AC3E}">
        <p14:creationId xmlns:p14="http://schemas.microsoft.com/office/powerpoint/2010/main" val="177288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“Does not seek its own” </a:t>
            </a:r>
          </a:p>
          <a:p>
            <a:pPr marL="0" indent="0" algn="ctr">
              <a:buNone/>
            </a:pPr>
            <a:r>
              <a:rPr lang="en-US" sz="2600" b="1" dirty="0"/>
              <a:t>Greek “it’s own” is </a:t>
            </a:r>
            <a:r>
              <a:rPr lang="en-US" sz="2600" b="1" i="1" dirty="0"/>
              <a:t>ta </a:t>
            </a:r>
            <a:r>
              <a:rPr lang="en-US" sz="2600" b="1" i="1" dirty="0" err="1"/>
              <a:t>heautēs</a:t>
            </a:r>
            <a:r>
              <a:rPr lang="en-US" sz="2600" b="1" i="1" dirty="0"/>
              <a:t> </a:t>
            </a:r>
            <a:r>
              <a:rPr lang="en-US" sz="2600" b="1" dirty="0"/>
              <a:t>(</a:t>
            </a:r>
            <a:r>
              <a:rPr lang="el-GR" sz="2600" b="1" dirty="0" err="1"/>
              <a:t>τὰ</a:t>
            </a:r>
            <a:r>
              <a:rPr lang="el-GR" sz="2600" b="1" dirty="0"/>
              <a:t> </a:t>
            </a:r>
            <a:r>
              <a:rPr lang="el-GR" sz="2600" b="1" dirty="0" err="1"/>
              <a:t>ἑαυτῆς</a:t>
            </a:r>
            <a:r>
              <a:rPr lang="el-GR" sz="2600" b="1" dirty="0"/>
              <a:t>) </a:t>
            </a:r>
            <a:r>
              <a:rPr lang="en-US" sz="2600" b="1" dirty="0"/>
              <a:t>lit. “the things of herself (or itself).” </a:t>
            </a:r>
          </a:p>
          <a:p>
            <a:pPr marL="0" indent="0" algn="ctr">
              <a:buNone/>
            </a:pPr>
            <a:r>
              <a:rPr lang="en-US" sz="2600" b="1" dirty="0"/>
              <a:t>In the Greek </a:t>
            </a:r>
            <a:r>
              <a:rPr lang="en-US" sz="2600" b="1" i="1" dirty="0" err="1"/>
              <a:t>agapē</a:t>
            </a:r>
            <a:r>
              <a:rPr lang="en-US" sz="2600" b="1" dirty="0"/>
              <a:t> is a feminine noun as is brought out in the KJV, which puts this, “</a:t>
            </a:r>
            <a:r>
              <a:rPr lang="en-US" sz="2600" b="1" dirty="0" err="1"/>
              <a:t>seeketh</a:t>
            </a:r>
            <a:r>
              <a:rPr lang="en-US" sz="2600" b="1" dirty="0"/>
              <a:t> not her own.”</a:t>
            </a:r>
          </a:p>
          <a:p>
            <a:pPr marL="0" indent="0" algn="ctr">
              <a:buNone/>
            </a:pPr>
            <a:r>
              <a:rPr lang="en-US" sz="2600" b="1" dirty="0"/>
              <a:t>	Irony—when love is demonstrated unselfishly it actually blesses the one who gives it the most! </a:t>
            </a:r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60285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“Does not seek its own” </a:t>
            </a:r>
          </a:p>
          <a:p>
            <a:pPr marL="0" indent="0" algn="ctr">
              <a:buNone/>
            </a:pPr>
            <a:r>
              <a:rPr lang="en-US" sz="3000" b="1" dirty="0"/>
              <a:t>The selfish soul rarely finds satisfaction in the love shown toward him or her. </a:t>
            </a:r>
          </a:p>
          <a:p>
            <a:pPr marL="0" indent="0" algn="ctr">
              <a:buNone/>
            </a:pPr>
            <a:r>
              <a:rPr lang="en-US" sz="3000" b="1" dirty="0"/>
              <a:t>When love does not “seek it’s own things” (LO, YLT) it actually finds them! </a:t>
            </a:r>
          </a:p>
          <a:p>
            <a:pPr marL="0" indent="0" algn="ctr">
              <a:buNone/>
            </a:pPr>
            <a:r>
              <a:rPr lang="en-US" sz="3000" b="1" dirty="0"/>
              <a:t>• Luke 6:38</a:t>
            </a:r>
          </a:p>
          <a:p>
            <a:pPr marL="0" indent="0" algn="ctr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88469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“Is not provoked” </a:t>
            </a:r>
          </a:p>
          <a:p>
            <a:pPr marL="0" indent="0" algn="ctr">
              <a:buNone/>
            </a:pPr>
            <a:r>
              <a:rPr lang="en-US" sz="2600" b="1" dirty="0"/>
              <a:t>Greek </a:t>
            </a:r>
            <a:r>
              <a:rPr lang="en-US" sz="2600" b="1" i="1" dirty="0" err="1"/>
              <a:t>paroxunetai</a:t>
            </a:r>
            <a:r>
              <a:rPr lang="en-US" sz="2600" b="1" dirty="0"/>
              <a:t> (</a:t>
            </a:r>
            <a:r>
              <a:rPr lang="el-GR" sz="2600" b="1" dirty="0" err="1"/>
              <a:t>παροξύνεται</a:t>
            </a:r>
            <a:r>
              <a:rPr lang="el-GR" sz="2600" b="1" dirty="0"/>
              <a:t>) </a:t>
            </a: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“Passively, to scorn, despise; to provoke, make angry, to exasperate; to burn with anger” (Thayer, 490). </a:t>
            </a:r>
          </a:p>
          <a:p>
            <a:pPr marL="0" indent="0" algn="ctr">
              <a:buNone/>
            </a:pPr>
            <a:r>
              <a:rPr lang="en-US" sz="2600" b="1" dirty="0"/>
              <a:t>Only twice in the New Testament: here and in Acts 17:16</a:t>
            </a:r>
          </a:p>
          <a:p>
            <a:pPr marL="0" indent="0" algn="ctr">
              <a:buNone/>
            </a:pPr>
            <a:r>
              <a:rPr lang="en-US" sz="2600" b="1" dirty="0"/>
              <a:t>Here (much like “envy” in verse 4) we see there are times when love “is not provoked” and times when it must be. </a:t>
            </a:r>
          </a:p>
          <a:p>
            <a:pPr marL="0" indent="0" algn="ctr">
              <a:buNone/>
            </a:pPr>
            <a:r>
              <a:rPr lang="en-US" sz="2600" b="1" dirty="0"/>
              <a:t>KJV “Is not easily provoked” (cf. Titus 1:7)</a:t>
            </a:r>
          </a:p>
        </p:txBody>
      </p:sp>
    </p:spTree>
    <p:extLst>
      <p:ext uri="{BB962C8B-B14F-4D97-AF65-F5344CB8AC3E}">
        <p14:creationId xmlns:p14="http://schemas.microsoft.com/office/powerpoint/2010/main" val="16656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“Thinks no evil” </a:t>
            </a:r>
          </a:p>
          <a:p>
            <a:pPr marL="0" indent="0" algn="ctr">
              <a:buNone/>
            </a:pPr>
            <a:r>
              <a:rPr lang="en-US" sz="2600" b="1" dirty="0"/>
              <a:t>Greek “thinks” </a:t>
            </a:r>
            <a:r>
              <a:rPr lang="en-US" sz="2600" b="1" i="1" dirty="0" err="1"/>
              <a:t>logizetai</a:t>
            </a:r>
            <a:r>
              <a:rPr lang="en-US" sz="2600" b="1" dirty="0"/>
              <a:t> (</a:t>
            </a:r>
            <a:r>
              <a:rPr lang="el-GR" sz="2600" b="1" dirty="0" err="1"/>
              <a:t>λογίζεται</a:t>
            </a:r>
            <a:r>
              <a:rPr lang="el-GR" sz="2600" b="1" dirty="0"/>
              <a:t>) </a:t>
            </a: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“1. To reckon, count, compute, calculate, </a:t>
            </a:r>
            <a:r>
              <a:rPr lang="en-US" sz="2600" b="1" dirty="0" err="1"/>
              <a:t>countover</a:t>
            </a:r>
            <a:r>
              <a:rPr lang="en-US" sz="2600" b="1" dirty="0"/>
              <a:t>; ... 2. To reckon inwardly, count up or weigh the reasons, to deliberate,... 3. By reckoning up all the reasons to gather or infer; ...” (Thayer, 379). </a:t>
            </a:r>
          </a:p>
          <a:p>
            <a:pPr marL="0" indent="0" algn="ctr">
              <a:buNone/>
            </a:pPr>
            <a:r>
              <a:rPr lang="en-US" sz="2600" b="1" dirty="0"/>
              <a:t>Tyndale, Great Bible, Geneva Bible, Bishop’s Bible, and King James Version—“Thinketh no evil”</a:t>
            </a:r>
          </a:p>
        </p:txBody>
      </p:sp>
    </p:spTree>
    <p:extLst>
      <p:ext uri="{BB962C8B-B14F-4D97-AF65-F5344CB8AC3E}">
        <p14:creationId xmlns:p14="http://schemas.microsoft.com/office/powerpoint/2010/main" val="12425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“Thinks no evil” </a:t>
            </a:r>
          </a:p>
          <a:p>
            <a:pPr marL="0" indent="0" algn="ctr">
              <a:buNone/>
            </a:pPr>
            <a:r>
              <a:rPr lang="en-US" sz="2800" b="1" dirty="0"/>
              <a:t>American Standard—“Taketh not account of evil”; NASB— “Does not take into account a wrong suffered”; NIV—“It keeps no record of wrongs” </a:t>
            </a:r>
          </a:p>
          <a:p>
            <a:pPr marL="0" indent="0" algn="ctr">
              <a:buNone/>
            </a:pPr>
            <a:r>
              <a:rPr lang="en-US" sz="2800" b="1" dirty="0"/>
              <a:t>To love someone means that we are willing to set aside wrongs others may have done to us in the past, rather than keeping a tally of past disappointments.</a:t>
            </a:r>
          </a:p>
          <a:p>
            <a:pPr marL="0" indent="0" algn="ctr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6825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4. “Love” </a:t>
            </a:r>
          </a:p>
          <a:p>
            <a:pPr marL="0" indent="0" algn="ctr">
              <a:buNone/>
            </a:pPr>
            <a:r>
              <a:rPr lang="en-US" sz="2700" b="1" dirty="0"/>
              <a:t>Greek </a:t>
            </a:r>
            <a:r>
              <a:rPr lang="en-US" sz="2700" b="1" i="1" dirty="0" err="1"/>
              <a:t>agapē</a:t>
            </a:r>
            <a:r>
              <a:rPr lang="en-US" sz="2700" b="1" dirty="0"/>
              <a:t> (</a:t>
            </a:r>
            <a:r>
              <a:rPr lang="el-GR" sz="2700" b="1" dirty="0" err="1"/>
              <a:t>ἀγάπη</a:t>
            </a:r>
            <a:r>
              <a:rPr lang="el-GR" sz="2700" b="1" dirty="0"/>
              <a:t>) </a:t>
            </a:r>
            <a:endParaRPr lang="en-US" sz="2700" b="1" dirty="0"/>
          </a:p>
          <a:p>
            <a:pPr marL="0" indent="0" algn="ctr">
              <a:buNone/>
            </a:pPr>
            <a:r>
              <a:rPr lang="en-US" sz="2700" b="1" dirty="0"/>
              <a:t>“Affection, good-will, love, benevolence ” (Thayer, 4) </a:t>
            </a:r>
          </a:p>
          <a:p>
            <a:pPr marL="0" indent="0" algn="ctr">
              <a:buNone/>
            </a:pPr>
            <a:r>
              <a:rPr lang="en-US" sz="2700" b="1" dirty="0"/>
              <a:t>“Love, generosity, kindly concern, devotedness” (Moulton, 2)</a:t>
            </a:r>
          </a:p>
          <a:p>
            <a:pPr marL="0" indent="0" algn="ctr">
              <a:buNone/>
            </a:pPr>
            <a:r>
              <a:rPr lang="en-US" sz="2700" b="1" dirty="0"/>
              <a:t>“Love” (Tyndale: 1535; Great Bible: 1540;  Geneva: 1562) </a:t>
            </a:r>
          </a:p>
          <a:p>
            <a:pPr marL="0" indent="0" algn="ctr">
              <a:buNone/>
            </a:pPr>
            <a:r>
              <a:rPr lang="en-US" sz="2700" b="1" dirty="0"/>
              <a:t>“Charity” (Bishop’s Bible: 1602:King James: 1611)</a:t>
            </a:r>
          </a:p>
        </p:txBody>
      </p:sp>
    </p:spTree>
    <p:extLst>
      <p:ext uri="{BB962C8B-B14F-4D97-AF65-F5344CB8AC3E}">
        <p14:creationId xmlns:p14="http://schemas.microsoft.com/office/powerpoint/2010/main" val="5367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6. “Does not rejoice in iniquity, but rejoices in the truth” </a:t>
            </a:r>
          </a:p>
          <a:p>
            <a:pPr marL="0" indent="0" algn="ctr">
              <a:buNone/>
            </a:pPr>
            <a:r>
              <a:rPr lang="en-US" sz="2800" b="1" dirty="0"/>
              <a:t>Godly love does not greet, derive joy from, or welcome that which is wrong, but rather it rejoices with that which is true. </a:t>
            </a:r>
          </a:p>
          <a:p>
            <a:pPr marL="0" indent="0" algn="ctr">
              <a:buNone/>
            </a:pPr>
            <a:r>
              <a:rPr lang="en-US" sz="2800" b="1" dirty="0"/>
              <a:t>“Truth” that which is true and honest but also revealed, Divine truth.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7664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6. “Does not rejoice in iniquity, but rejoices in the truth” </a:t>
            </a:r>
          </a:p>
          <a:p>
            <a:pPr marL="0" indent="0" algn="ctr">
              <a:buNone/>
            </a:pPr>
            <a:r>
              <a:rPr lang="en-US" sz="2800" b="1" dirty="0"/>
              <a:t>Love delights in the way of truth revealed by a loving Creator. </a:t>
            </a:r>
          </a:p>
          <a:p>
            <a:pPr marL="0" indent="0" algn="ctr">
              <a:buNone/>
            </a:pPr>
            <a:r>
              <a:rPr lang="en-US" sz="2800" b="1" dirty="0"/>
              <a:t>	 Greek “iniquity” </a:t>
            </a:r>
            <a:r>
              <a:rPr lang="en-US" sz="2800" b="1" i="1" dirty="0" err="1"/>
              <a:t>adikia</a:t>
            </a:r>
            <a:r>
              <a:rPr lang="en-US" sz="2800" b="1" dirty="0"/>
              <a:t> (</a:t>
            </a:r>
            <a:r>
              <a:rPr lang="el-GR" sz="2800" b="1" dirty="0" err="1"/>
              <a:t>ἀδικίᾳ</a:t>
            </a:r>
            <a:r>
              <a:rPr lang="el-GR" sz="2800" b="1" dirty="0"/>
              <a:t>) 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“Wrongdoing ...misdeeds...</a:t>
            </a:r>
            <a:r>
              <a:rPr lang="en-US" sz="2800" b="1" dirty="0" err="1"/>
              <a:t>unrightoeusness</a:t>
            </a:r>
            <a:r>
              <a:rPr lang="en-US" sz="2800" b="1" dirty="0"/>
              <a:t>, wickedness, injustice” (BAGD, 17).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7582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6. “Does not rejoice in iniquity, but rejoices in the truth” </a:t>
            </a:r>
          </a:p>
          <a:p>
            <a:pPr marL="0" indent="0" algn="ctr">
              <a:buNone/>
            </a:pPr>
            <a:r>
              <a:rPr lang="en-US" sz="2800" b="1" dirty="0"/>
              <a:t>Acts that violate revealed truth, and acts that fail to follow truth (cf. James 4:17). </a:t>
            </a:r>
          </a:p>
          <a:p>
            <a:pPr marL="0" indent="0" algn="ctr">
              <a:buNone/>
            </a:pPr>
            <a:r>
              <a:rPr lang="en-US" sz="2800" b="1" dirty="0"/>
              <a:t>Godly love must reject such things that do not comply with God’s will and delight in all things that conform to the truth of God’s word.</a:t>
            </a:r>
          </a:p>
          <a:p>
            <a:pPr marL="0" indent="0" algn="ctr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12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7. “Bears all things” </a:t>
            </a:r>
          </a:p>
          <a:p>
            <a:pPr marL="0" indent="0" algn="ctr">
              <a:buNone/>
            </a:pPr>
            <a:r>
              <a:rPr lang="en-US" sz="2800" b="1" dirty="0"/>
              <a:t>Greek “bears” </a:t>
            </a:r>
            <a:r>
              <a:rPr lang="en-US" sz="2800" b="1" i="1" dirty="0" err="1"/>
              <a:t>stegei</a:t>
            </a:r>
            <a:r>
              <a:rPr lang="en-US" sz="2800" b="1" dirty="0"/>
              <a:t> (</a:t>
            </a:r>
            <a:r>
              <a:rPr lang="el-GR" sz="2800" b="1" dirty="0" err="1"/>
              <a:t>στέγει</a:t>
            </a:r>
            <a:r>
              <a:rPr lang="el-GR" sz="2800" b="1" dirty="0"/>
              <a:t>) 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“To cover; 1. to protect or keep by covering , to preserve: 2. to cover over with silence; to keep secret; to hide conceal... 3. by covering to keep off something which threatens, to bear up against, hold out against, and so to endure, bear, forbear” (Thayer, 586).</a:t>
            </a:r>
          </a:p>
        </p:txBody>
      </p:sp>
    </p:spTree>
    <p:extLst>
      <p:ext uri="{BB962C8B-B14F-4D97-AF65-F5344CB8AC3E}">
        <p14:creationId xmlns:p14="http://schemas.microsoft.com/office/powerpoint/2010/main" val="20072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7. “Bears all things” </a:t>
            </a:r>
          </a:p>
          <a:p>
            <a:pPr marL="0" indent="0" algn="ctr">
              <a:buNone/>
            </a:pPr>
            <a:r>
              <a:rPr lang="en-US" sz="2800" b="1" dirty="0"/>
              <a:t>Thayer notes that this phrase in 13:7—“Is explained by some, love </a:t>
            </a:r>
            <a:r>
              <a:rPr lang="en-US" sz="2800" b="1" dirty="0" err="1"/>
              <a:t>covereth</a:t>
            </a:r>
            <a:r>
              <a:rPr lang="en-US" sz="2800" b="1" dirty="0"/>
              <a:t> [so R.V. (that is ASV) in the margin], that is hides and excuses, the errors and faults of others; but it is more appropriately rendered (with other interpreters) </a:t>
            </a:r>
            <a:r>
              <a:rPr lang="en-US" sz="2800" b="1" dirty="0" err="1"/>
              <a:t>beareth</a:t>
            </a:r>
            <a:r>
              <a:rPr lang="en-US" sz="2800" b="1" dirty="0"/>
              <a:t>” (ibid.).</a:t>
            </a:r>
          </a:p>
          <a:p>
            <a:pPr marL="0" indent="0" algn="ctr">
              <a:buNone/>
            </a:pPr>
            <a:r>
              <a:rPr lang="en-US" sz="2800" b="1" dirty="0"/>
              <a:t>• Galatians 6:2</a:t>
            </a:r>
          </a:p>
        </p:txBody>
      </p:sp>
    </p:spTree>
    <p:extLst>
      <p:ext uri="{BB962C8B-B14F-4D97-AF65-F5344CB8AC3E}">
        <p14:creationId xmlns:p14="http://schemas.microsoft.com/office/powerpoint/2010/main" val="5068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“Believes all things, hopes all things” </a:t>
            </a:r>
          </a:p>
          <a:p>
            <a:pPr algn="ctr"/>
            <a:r>
              <a:rPr lang="en-US" sz="2800" b="1" dirty="0"/>
              <a:t>Not gullibility, hoping for and expecting the best.</a:t>
            </a:r>
          </a:p>
          <a:p>
            <a:pPr algn="ctr"/>
            <a:r>
              <a:rPr lang="en-US" sz="2800" b="1" dirty="0"/>
              <a:t>Not believing all things as truth</a:t>
            </a:r>
          </a:p>
          <a:p>
            <a:pPr algn="ctr"/>
            <a:r>
              <a:rPr lang="en-US" sz="2800" b="1" dirty="0"/>
              <a:t>It will try to assume that someone else has proper motives (cf. “thinks no evil”). </a:t>
            </a:r>
          </a:p>
          <a:p>
            <a:pPr algn="ctr"/>
            <a:r>
              <a:rPr lang="en-US" sz="2800" b="1" dirty="0"/>
              <a:t>Contrasting attitude if </a:t>
            </a:r>
            <a:r>
              <a:rPr lang="en-US" sz="2800" b="1"/>
              <a:t>we do </a:t>
            </a:r>
            <a:r>
              <a:rPr lang="en-US" sz="2800" b="1" dirty="0"/>
              <a:t>not assume the worst.</a:t>
            </a:r>
          </a:p>
        </p:txBody>
      </p:sp>
    </p:spTree>
    <p:extLst>
      <p:ext uri="{BB962C8B-B14F-4D97-AF65-F5344CB8AC3E}">
        <p14:creationId xmlns:p14="http://schemas.microsoft.com/office/powerpoint/2010/main" val="9307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“Endures all things” </a:t>
            </a:r>
          </a:p>
          <a:p>
            <a:pPr marL="0" indent="0" algn="ctr">
              <a:buNone/>
            </a:pPr>
            <a:r>
              <a:rPr lang="en-US" sz="2600" b="1" dirty="0"/>
              <a:t>What is the difference between being “longsuffering” (v. 4) and endurance in this verse? </a:t>
            </a:r>
          </a:p>
          <a:p>
            <a:pPr marL="0" indent="0" algn="ctr">
              <a:buNone/>
            </a:pPr>
            <a:r>
              <a:rPr lang="en-US" sz="2600" b="1" dirty="0"/>
              <a:t>Findlay tells us that </a:t>
            </a:r>
            <a:r>
              <a:rPr lang="en-US" sz="2600" b="1" i="1" dirty="0" err="1"/>
              <a:t>hupomenei</a:t>
            </a:r>
            <a:r>
              <a:rPr lang="en-US" sz="2600" b="1" dirty="0"/>
              <a:t> (</a:t>
            </a:r>
            <a:r>
              <a:rPr lang="el-GR" sz="2600" b="1" dirty="0" err="1"/>
              <a:t>ὑποµένει</a:t>
            </a:r>
            <a:r>
              <a:rPr lang="el-GR" sz="2600" b="1" dirty="0"/>
              <a:t>) </a:t>
            </a:r>
            <a:r>
              <a:rPr lang="en-US" sz="2600" b="1" dirty="0"/>
              <a:t>rendered “endures” in verse 7—“signifies patience in respect of adverse and afflictive circumstances” whereas “longsuffering” in verse 4 involves being—“Patient towards injurious or provoking persons” (2.899). </a:t>
            </a:r>
          </a:p>
        </p:txBody>
      </p:sp>
    </p:spTree>
    <p:extLst>
      <p:ext uri="{BB962C8B-B14F-4D97-AF65-F5344CB8AC3E}">
        <p14:creationId xmlns:p14="http://schemas.microsoft.com/office/powerpoint/2010/main" val="285554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8. “Love never fails” </a:t>
            </a:r>
          </a:p>
          <a:p>
            <a:pPr algn="ctr"/>
            <a:r>
              <a:rPr lang="en-US" sz="3200" b="1" dirty="0"/>
              <a:t>Turns focus back to the broader subject of miraculous spiritual gifts (12-14). </a:t>
            </a:r>
          </a:p>
          <a:p>
            <a:pPr algn="ctr"/>
            <a:r>
              <a:rPr lang="en-US" sz="3200" b="1" dirty="0"/>
              <a:t>One final quality to help us define “love”—it “never ends” (ESV). </a:t>
            </a:r>
          </a:p>
        </p:txBody>
      </p:sp>
    </p:spTree>
    <p:extLst>
      <p:ext uri="{BB962C8B-B14F-4D97-AF65-F5344CB8AC3E}">
        <p14:creationId xmlns:p14="http://schemas.microsoft.com/office/powerpoint/2010/main" val="146000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8. “Love never fails” </a:t>
            </a:r>
          </a:p>
          <a:p>
            <a:pPr algn="ctr"/>
            <a:r>
              <a:rPr lang="en-US" sz="3200" b="1" dirty="0"/>
              <a:t>A love grounded upon the principles described in these verses will endure. </a:t>
            </a:r>
          </a:p>
          <a:p>
            <a:pPr algn="ctr"/>
            <a:r>
              <a:rPr lang="en-US" sz="3200" b="1" dirty="0"/>
              <a:t>God’s love in the gospel of Jesus Christ will never come to an end.</a:t>
            </a:r>
          </a:p>
        </p:txBody>
      </p:sp>
    </p:spTree>
    <p:extLst>
      <p:ext uri="{BB962C8B-B14F-4D97-AF65-F5344CB8AC3E}">
        <p14:creationId xmlns:p14="http://schemas.microsoft.com/office/powerpoint/2010/main" val="326381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4. “Love” </a:t>
            </a:r>
          </a:p>
          <a:p>
            <a:pPr marL="0" indent="0" algn="ctr">
              <a:buNone/>
            </a:pPr>
            <a:r>
              <a:rPr lang="en-US" sz="2500" b="1" dirty="0"/>
              <a:t>Distinction between this word and </a:t>
            </a:r>
            <a:r>
              <a:rPr lang="en-US" sz="2500" b="1" i="1" dirty="0" err="1"/>
              <a:t>philos</a:t>
            </a:r>
            <a:r>
              <a:rPr lang="en-US" sz="2500" b="1" dirty="0"/>
              <a:t> (</a:t>
            </a:r>
            <a:r>
              <a:rPr lang="el-GR" sz="2500" b="1" dirty="0"/>
              <a:t>φίλος)</a:t>
            </a:r>
            <a:endParaRPr lang="en-US" sz="2500" b="1" dirty="0"/>
          </a:p>
          <a:p>
            <a:pPr marL="0" indent="0" algn="ctr">
              <a:buNone/>
            </a:pPr>
            <a:r>
              <a:rPr lang="en-US" sz="2500" b="1" dirty="0"/>
              <a:t>Thayer says </a:t>
            </a:r>
            <a:r>
              <a:rPr lang="en-US" sz="2500" b="1" i="1" dirty="0" err="1"/>
              <a:t>agapaō</a:t>
            </a:r>
            <a:r>
              <a:rPr lang="en-US" sz="2500" b="1" dirty="0"/>
              <a:t> (verb) “properly denotes a love founded in admiration, veneration, esteem” while </a:t>
            </a:r>
            <a:r>
              <a:rPr lang="en-US" sz="2500" b="1" i="1" dirty="0" err="1"/>
              <a:t>phileō</a:t>
            </a:r>
            <a:r>
              <a:rPr lang="en-US" sz="2500" b="1" dirty="0"/>
              <a:t> “denotes an inclination prompted by sense and emotion” (653)</a:t>
            </a:r>
          </a:p>
          <a:p>
            <a:pPr marL="0" indent="0" algn="ctr">
              <a:buNone/>
            </a:pPr>
            <a:r>
              <a:rPr lang="en-US" sz="2500" b="1" dirty="0"/>
              <a:t> Kittel’s writes “</a:t>
            </a:r>
            <a:r>
              <a:rPr lang="en-US" sz="2500" b="1" i="1" dirty="0" err="1"/>
              <a:t>phileō</a:t>
            </a:r>
            <a:r>
              <a:rPr lang="en-US" sz="2500" b="1" dirty="0"/>
              <a:t> is never used for love of God, and neither it nor </a:t>
            </a:r>
            <a:r>
              <a:rPr lang="en-US" sz="2500" b="1" i="1" dirty="0" err="1"/>
              <a:t>agapaō</a:t>
            </a:r>
            <a:r>
              <a:rPr lang="en-US" sz="2500" b="1" i="1" dirty="0"/>
              <a:t> </a:t>
            </a:r>
            <a:r>
              <a:rPr lang="en-US" sz="2500" b="1" dirty="0"/>
              <a:t>ever denotes erotic love” (Kittel Abridged, 1263-1264) </a:t>
            </a:r>
          </a:p>
        </p:txBody>
      </p:sp>
    </p:spTree>
    <p:extLst>
      <p:ext uri="{BB962C8B-B14F-4D97-AF65-F5344CB8AC3E}">
        <p14:creationId xmlns:p14="http://schemas.microsoft.com/office/powerpoint/2010/main" val="18550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4. “Love” </a:t>
            </a:r>
          </a:p>
          <a:p>
            <a:pPr marL="349250" indent="-349250" algn="ctr"/>
            <a:r>
              <a:rPr lang="en-US" sz="3200" b="1" dirty="0"/>
              <a:t>This is a love of choice</a:t>
            </a:r>
          </a:p>
          <a:p>
            <a:pPr marL="349250" indent="-349250" algn="ctr"/>
            <a:r>
              <a:rPr lang="en-US" sz="3200" b="1" dirty="0"/>
              <a:t>It considers the well-being of others</a:t>
            </a:r>
          </a:p>
          <a:p>
            <a:pPr marL="349250" indent="-349250" algn="ctr"/>
            <a:r>
              <a:rPr lang="en-US" sz="3200" b="1" dirty="0"/>
              <a:t>It is not based on fleeting emotion</a:t>
            </a:r>
          </a:p>
          <a:p>
            <a:pPr marL="349250" indent="-349250" algn="ctr"/>
            <a:r>
              <a:rPr lang="en-US" sz="3200" b="1" dirty="0"/>
              <a:t>It recognizes the value of its object</a:t>
            </a:r>
          </a:p>
          <a:p>
            <a:pPr marL="349250" indent="-349250" algn="ctr"/>
            <a:r>
              <a:rPr lang="en-US" sz="3200" b="1" dirty="0"/>
              <a:t>1 John 4:19-21</a:t>
            </a:r>
          </a:p>
        </p:txBody>
      </p:sp>
    </p:spTree>
    <p:extLst>
      <p:ext uri="{BB962C8B-B14F-4D97-AF65-F5344CB8AC3E}">
        <p14:creationId xmlns:p14="http://schemas.microsoft.com/office/powerpoint/2010/main" val="11935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“Suffers long” </a:t>
            </a:r>
          </a:p>
          <a:p>
            <a:pPr marL="0" indent="0" algn="ctr">
              <a:buNone/>
            </a:pPr>
            <a:r>
              <a:rPr lang="en-US" sz="3200" b="1" dirty="0"/>
              <a:t>Greek </a:t>
            </a:r>
            <a:r>
              <a:rPr lang="en-US" sz="3200" b="1" i="1" dirty="0" err="1"/>
              <a:t>makrothumei</a:t>
            </a:r>
            <a:r>
              <a:rPr lang="en-US" sz="3200" b="1" dirty="0"/>
              <a:t> (µ</a:t>
            </a:r>
            <a:r>
              <a:rPr lang="el-GR" sz="3200" b="1" dirty="0" err="1"/>
              <a:t>ακροθυµεῖ</a:t>
            </a:r>
            <a:r>
              <a:rPr lang="en-US" sz="3200" b="1" dirty="0"/>
              <a:t>)</a:t>
            </a:r>
          </a:p>
          <a:p>
            <a:pPr marL="0" indent="0" algn="ctr">
              <a:buNone/>
            </a:pPr>
            <a:r>
              <a:rPr lang="en-US" sz="3200" b="1" dirty="0"/>
              <a:t>Compound “long” and word for “suffering” or “passion” </a:t>
            </a:r>
          </a:p>
          <a:p>
            <a:pPr marL="0" indent="0" algn="ctr">
              <a:buNone/>
            </a:pPr>
            <a:r>
              <a:rPr lang="en-US" sz="3200" b="1" dirty="0"/>
              <a:t>“Patient” 3x in James 5:7-8</a:t>
            </a:r>
          </a:p>
          <a:p>
            <a:pPr marL="0" indent="0" algn="ctr">
              <a:buNone/>
            </a:pPr>
            <a:r>
              <a:rPr lang="en-US" sz="3200" b="1" dirty="0"/>
              <a:t>Holds firmly through great difficulty</a:t>
            </a:r>
          </a:p>
        </p:txBody>
      </p:sp>
    </p:spTree>
    <p:extLst>
      <p:ext uri="{BB962C8B-B14F-4D97-AF65-F5344CB8AC3E}">
        <p14:creationId xmlns:p14="http://schemas.microsoft.com/office/powerpoint/2010/main" val="42091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“Suffers long” </a:t>
            </a:r>
          </a:p>
          <a:p>
            <a:pPr marL="0" indent="0" algn="ctr">
              <a:buNone/>
            </a:pPr>
            <a:r>
              <a:rPr lang="en-US" sz="3600" b="1" dirty="0"/>
              <a:t>Even though it may face disappointment or dissatisfaction it continues through such hardships. </a:t>
            </a:r>
          </a:p>
          <a:p>
            <a:pPr marL="0" indent="0" algn="ctr">
              <a:buNone/>
            </a:pPr>
            <a:r>
              <a:rPr lang="en-US" sz="3600" b="1" dirty="0"/>
              <a:t>Romans 2:4—a quality God</a:t>
            </a:r>
          </a:p>
        </p:txBody>
      </p:sp>
    </p:spTree>
    <p:extLst>
      <p:ext uri="{BB962C8B-B14F-4D97-AF65-F5344CB8AC3E}">
        <p14:creationId xmlns:p14="http://schemas.microsoft.com/office/powerpoint/2010/main" val="121508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“And is kind” </a:t>
            </a:r>
          </a:p>
          <a:p>
            <a:pPr marL="0" indent="0" algn="ctr">
              <a:buNone/>
            </a:pPr>
            <a:r>
              <a:rPr lang="en-US" sz="2600" b="1" dirty="0"/>
              <a:t>Greek </a:t>
            </a:r>
            <a:r>
              <a:rPr lang="en-US" sz="2600" b="1" i="1" dirty="0" err="1"/>
              <a:t>chrēsteuetai</a:t>
            </a:r>
            <a:r>
              <a:rPr lang="en-US" sz="2600" b="1" dirty="0"/>
              <a:t> (</a:t>
            </a:r>
            <a:r>
              <a:rPr lang="el-GR" sz="2600" b="1" dirty="0" err="1"/>
              <a:t>χρηστεύεται</a:t>
            </a:r>
            <a:r>
              <a:rPr lang="el-GR" sz="2600" b="1" dirty="0"/>
              <a:t>)</a:t>
            </a:r>
            <a:r>
              <a:rPr lang="en-US" sz="2600" b="1" dirty="0"/>
              <a:t>—“To show one’s self mild, to be kind, use kindness ” (Thayer, 671) </a:t>
            </a:r>
          </a:p>
          <a:p>
            <a:pPr marL="0" indent="0" algn="ctr">
              <a:buNone/>
            </a:pPr>
            <a:r>
              <a:rPr lang="en-US" sz="2600" b="1" dirty="0"/>
              <a:t>In Scripture it is used only here. </a:t>
            </a:r>
          </a:p>
          <a:p>
            <a:pPr marL="0" indent="0" algn="ctr">
              <a:buNone/>
            </a:pPr>
            <a:r>
              <a:rPr lang="en-US" sz="2600" b="1" dirty="0"/>
              <a:t>Not saying that love never demands a “stern hand,” but even in sternness a disposition that is considerate. </a:t>
            </a:r>
          </a:p>
          <a:p>
            <a:pPr marL="0" indent="0" algn="ctr">
              <a:buNone/>
            </a:pPr>
            <a:r>
              <a:rPr lang="en-US" sz="2600" b="1" dirty="0"/>
              <a:t>Tyndale “</a:t>
            </a:r>
            <a:r>
              <a:rPr lang="en-US" sz="2600" b="1" dirty="0" err="1"/>
              <a:t>corteous</a:t>
            </a:r>
            <a:r>
              <a:rPr lang="en-US" sz="2600" b="1" dirty="0"/>
              <a:t>” (i.e. courteous). </a:t>
            </a:r>
          </a:p>
          <a:p>
            <a:pPr marL="0" indent="0" algn="ctr">
              <a:buNone/>
            </a:pPr>
            <a:r>
              <a:rPr lang="en-US" sz="2600" b="1" dirty="0"/>
              <a:t>• Titus 3:4-7 (noun form)</a:t>
            </a:r>
          </a:p>
        </p:txBody>
      </p:sp>
    </p:spTree>
    <p:extLst>
      <p:ext uri="{BB962C8B-B14F-4D97-AF65-F5344CB8AC3E}">
        <p14:creationId xmlns:p14="http://schemas.microsoft.com/office/powerpoint/2010/main" val="127741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“Love does not envy” </a:t>
            </a:r>
          </a:p>
          <a:p>
            <a:pPr marL="0" indent="0" algn="ctr">
              <a:buNone/>
            </a:pPr>
            <a:r>
              <a:rPr lang="en-US" sz="2800" b="1" dirty="0"/>
              <a:t>Greek </a:t>
            </a:r>
            <a:r>
              <a:rPr lang="en-US" sz="2800" b="1" i="1" dirty="0" err="1"/>
              <a:t>zeloi</a:t>
            </a:r>
            <a:r>
              <a:rPr lang="en-US" sz="2800" b="1" dirty="0"/>
              <a:t> (</a:t>
            </a:r>
            <a:r>
              <a:rPr lang="el-GR" sz="2800" b="1" dirty="0" err="1"/>
              <a:t>ζηλοῖ</a:t>
            </a:r>
            <a:r>
              <a:rPr lang="el-GR" sz="2800" b="1" dirty="0"/>
              <a:t>) 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“In a good sense, generous rivalry; noble aspiration; in NT, zeal, </a:t>
            </a:r>
            <a:r>
              <a:rPr lang="en-US" sz="2800" b="1" dirty="0" err="1"/>
              <a:t>ardour</a:t>
            </a:r>
            <a:r>
              <a:rPr lang="en-US" sz="2800" b="1" dirty="0"/>
              <a:t> in behalf of, ardent affection ...In a bad sense, jealousy, envy, malice...indignation, wrath” (Moulton, 181)</a:t>
            </a:r>
          </a:p>
          <a:p>
            <a:pPr marL="0" indent="0" algn="ctr">
              <a:buNone/>
            </a:pPr>
            <a:r>
              <a:rPr lang="en-US" sz="2800" b="1" dirty="0"/>
              <a:t>KJV zeal (6x), indignation (2x), envy (6x), fervent mind (1x), jealousy (1x) and emulations (1x)</a:t>
            </a:r>
          </a:p>
        </p:txBody>
      </p:sp>
    </p:spTree>
    <p:extLst>
      <p:ext uri="{BB962C8B-B14F-4D97-AF65-F5344CB8AC3E}">
        <p14:creationId xmlns:p14="http://schemas.microsoft.com/office/powerpoint/2010/main" val="182162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E94568-1C74-CE45-8EB6-DB921660F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7000"/>
          </a:blip>
          <a:srcRect t="18649" b="25101"/>
          <a:stretch/>
        </p:blipFill>
        <p:spPr>
          <a:xfrm>
            <a:off x="0" y="0"/>
            <a:ext cx="9233408" cy="5715000"/>
          </a:xfrm>
          <a:prstGeom prst="rect">
            <a:avLst/>
          </a:prstGeom>
          <a:ln w="28575"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886CCE-FDE2-D140-A71E-05EFE2C9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1732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807AB9-0A8A-3A43-B772-D4C495FFE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7328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160000" scaled="0"/>
          </a:gradFill>
        </p:spPr>
        <p:txBody>
          <a:bodyPr rIns="274320">
            <a:normAutofit/>
          </a:bodyPr>
          <a:lstStyle/>
          <a:p>
            <a:pPr algn="ctr"/>
            <a:r>
              <a:rPr lang="en-US" sz="8000" b="1" dirty="0">
                <a:latin typeface="Cambria" panose="02040503050406030204" pitchFamily="18" charset="0"/>
              </a:rPr>
              <a:t>Defined</a:t>
            </a:r>
            <a:br>
              <a:rPr lang="en-US" sz="7200" b="1" dirty="0">
                <a:latin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</a:rPr>
              <a:t>1 Corinthians 13:4-8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374F2-5EFF-2F49-B22A-10A8F2675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3" y="1910879"/>
            <a:ext cx="8360229" cy="3626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/>
              <a:t>“Love does not envy” </a:t>
            </a:r>
          </a:p>
          <a:p>
            <a:pPr marL="0" indent="0" algn="ctr">
              <a:buNone/>
            </a:pPr>
            <a:r>
              <a:rPr lang="en-US" sz="2900" b="1" dirty="0"/>
              <a:t>There are times godly love should be zealous</a:t>
            </a:r>
          </a:p>
          <a:p>
            <a:pPr marL="0" indent="0" algn="ctr">
              <a:buNone/>
            </a:pPr>
            <a:r>
              <a:rPr lang="en-US" sz="2900" b="1" dirty="0"/>
              <a:t>Paul—“For I am jealous for you with godly jealousy. For I have betrothed you to one husband, that I may present you as a chaste virgin to Christ” (2 Corinthians 11:2). </a:t>
            </a:r>
          </a:p>
          <a:p>
            <a:pPr marL="0" indent="0" algn="ctr">
              <a:buNone/>
            </a:pPr>
            <a:r>
              <a:rPr lang="en-US" sz="2900" b="1" dirty="0"/>
              <a:t>Sometimes love may stir zeal but not envy.</a:t>
            </a:r>
          </a:p>
          <a:p>
            <a:pPr marL="0" indent="0" algn="ctr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4412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1822</Words>
  <Application>Microsoft Macintosh PowerPoint</Application>
  <PresentationFormat>On-screen Show (16:10)</PresentationFormat>
  <Paragraphs>138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Office Theme</vt:lpstr>
      <vt:lpstr>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  <vt:lpstr>Defined 1 Corinthians 13:4-8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43</cp:revision>
  <dcterms:created xsi:type="dcterms:W3CDTF">2020-07-29T22:21:59Z</dcterms:created>
  <dcterms:modified xsi:type="dcterms:W3CDTF">2020-07-30T20:40:42Z</dcterms:modified>
</cp:coreProperties>
</file>