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23"/>
    <p:restoredTop sz="94508" autoAdjust="0"/>
  </p:normalViewPr>
  <p:slideViewPr>
    <p:cSldViewPr>
      <p:cViewPr varScale="1">
        <p:scale>
          <a:sx n="96" d="100"/>
          <a:sy n="96" d="100"/>
        </p:scale>
        <p:origin x="1392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9BC3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 descr="Picture2">
            <a:extLst>
              <a:ext uri="{FF2B5EF4-FFF2-40B4-BE49-F238E27FC236}">
                <a16:creationId xmlns:a16="http://schemas.microsoft.com/office/drawing/2014/main" id="{370B0738-27AE-6A44-B22C-C8DBEDE29E25}"/>
              </a:ext>
            </a:extLst>
          </p:cNvPr>
          <p:cNvSpPr>
            <a:spLocks/>
          </p:cNvSpPr>
          <p:nvPr userDrawn="1"/>
        </p:nvSpPr>
        <p:spPr bwMode="gray">
          <a:xfrm>
            <a:off x="-14288" y="3577167"/>
            <a:ext cx="9164638" cy="2160323"/>
          </a:xfrm>
          <a:custGeom>
            <a:avLst/>
            <a:gdLst/>
            <a:ahLst/>
            <a:cxnLst>
              <a:cxn ang="0">
                <a:pos x="9" y="633"/>
              </a:cxn>
              <a:cxn ang="0">
                <a:pos x="1710" y="1182"/>
              </a:cxn>
              <a:cxn ang="0">
                <a:pos x="5773" y="0"/>
              </a:cxn>
              <a:cxn ang="0">
                <a:pos x="5773" y="1633"/>
              </a:cxn>
              <a:cxn ang="0">
                <a:pos x="0" y="1630"/>
              </a:cxn>
              <a:cxn ang="0">
                <a:pos x="9" y="633"/>
              </a:cxn>
            </a:cxnLst>
            <a:rect l="0" t="0" r="r" b="b"/>
            <a:pathLst>
              <a:path w="5773" h="1633">
                <a:moveTo>
                  <a:pt x="9" y="633"/>
                </a:moveTo>
                <a:cubicBezTo>
                  <a:pt x="27" y="588"/>
                  <a:pt x="695" y="1099"/>
                  <a:pt x="1710" y="1182"/>
                </a:cubicBezTo>
                <a:cubicBezTo>
                  <a:pt x="2725" y="1265"/>
                  <a:pt x="3871" y="1008"/>
                  <a:pt x="5773" y="0"/>
                </a:cubicBezTo>
                <a:lnTo>
                  <a:pt x="5773" y="1633"/>
                </a:lnTo>
                <a:lnTo>
                  <a:pt x="0" y="1630"/>
                </a:lnTo>
                <a:lnTo>
                  <a:pt x="9" y="633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C74BD9F-B03F-AC40-A1D7-B069C83FD657}"/>
              </a:ext>
            </a:extLst>
          </p:cNvPr>
          <p:cNvGrpSpPr>
            <a:grpSpLocks/>
          </p:cNvGrpSpPr>
          <p:nvPr/>
        </p:nvGrpSpPr>
        <p:grpSpPr bwMode="auto">
          <a:xfrm>
            <a:off x="-14288" y="0"/>
            <a:ext cx="9172576" cy="5103813"/>
            <a:chOff x="-9" y="0"/>
            <a:chExt cx="5778" cy="3858"/>
          </a:xfrm>
        </p:grpSpPr>
        <p:sp>
          <p:nvSpPr>
            <p:cNvPr id="6" name="Freeform 9" descr="Small grid">
              <a:extLst>
                <a:ext uri="{FF2B5EF4-FFF2-40B4-BE49-F238E27FC236}">
                  <a16:creationId xmlns:a16="http://schemas.microsoft.com/office/drawing/2014/main" id="{F20E8D1F-831E-0645-8886-0CDB4BBCA949}"/>
                </a:ext>
              </a:extLst>
            </p:cNvPr>
            <p:cNvSpPr>
              <a:spLocks/>
            </p:cNvSpPr>
            <p:nvPr userDrawn="1"/>
          </p:nvSpPr>
          <p:spPr bwMode="white">
            <a:xfrm>
              <a:off x="0" y="0"/>
              <a:ext cx="5769" cy="3858"/>
            </a:xfrm>
            <a:custGeom>
              <a:avLst/>
              <a:gdLst>
                <a:gd name="T0" fmla="*/ 0 w 5769"/>
                <a:gd name="T1" fmla="*/ 3026 h 3858"/>
                <a:gd name="T2" fmla="*/ 1984 w 5769"/>
                <a:gd name="T3" fmla="*/ 3803 h 3858"/>
                <a:gd name="T4" fmla="*/ 5769 w 5769"/>
                <a:gd name="T5" fmla="*/ 2377 h 3858"/>
                <a:gd name="T6" fmla="*/ 5769 w 5769"/>
                <a:gd name="T7" fmla="*/ 0 h 3858"/>
                <a:gd name="T8" fmla="*/ 18 w 5769"/>
                <a:gd name="T9" fmla="*/ 0 h 3858"/>
                <a:gd name="T10" fmla="*/ 9 w 5769"/>
                <a:gd name="T11" fmla="*/ 10 h 3858"/>
                <a:gd name="T12" fmla="*/ 0 w 5769"/>
                <a:gd name="T13" fmla="*/ 3026 h 38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3858"/>
                <a:gd name="T23" fmla="*/ 5769 w 5769"/>
                <a:gd name="T24" fmla="*/ 3858 h 38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65F14A41-6CE7-9341-B85C-C7E4B89E73AC}"/>
                </a:ext>
              </a:extLst>
            </p:cNvPr>
            <p:cNvSpPr>
              <a:spLocks/>
            </p:cNvSpPr>
            <p:nvPr userDrawn="1"/>
          </p:nvSpPr>
          <p:spPr bwMode="white">
            <a:xfrm>
              <a:off x="-9" y="0"/>
              <a:ext cx="5769" cy="3858"/>
            </a:xfrm>
            <a:custGeom>
              <a:avLst/>
              <a:gdLst/>
              <a:ahLst/>
              <a:cxnLst>
                <a:cxn ang="0">
                  <a:pos x="0" y="3026"/>
                </a:cxn>
                <a:cxn ang="0">
                  <a:pos x="1984" y="3803"/>
                </a:cxn>
                <a:cxn ang="0">
                  <a:pos x="5769" y="2377"/>
                </a:cxn>
                <a:cxn ang="0">
                  <a:pos x="5769" y="0"/>
                </a:cxn>
                <a:cxn ang="0">
                  <a:pos x="18" y="0"/>
                </a:cxn>
                <a:cxn ang="0">
                  <a:pos x="9" y="10"/>
                </a:cxn>
                <a:cxn ang="0">
                  <a:pos x="0" y="3026"/>
                </a:cxn>
              </a:cxnLst>
              <a:rect l="0" t="0" r="r" b="b"/>
              <a:pathLst>
                <a:path w="5769" h="3858">
                  <a:moveTo>
                    <a:pt x="0" y="3026"/>
                  </a:moveTo>
                  <a:cubicBezTo>
                    <a:pt x="70" y="3092"/>
                    <a:pt x="640" y="3748"/>
                    <a:pt x="1984" y="3803"/>
                  </a:cubicBezTo>
                  <a:cubicBezTo>
                    <a:pt x="3328" y="3858"/>
                    <a:pt x="5396" y="2688"/>
                    <a:pt x="5769" y="2377"/>
                  </a:cubicBezTo>
                  <a:lnTo>
                    <a:pt x="5769" y="0"/>
                  </a:lnTo>
                  <a:lnTo>
                    <a:pt x="18" y="0"/>
                  </a:lnTo>
                  <a:lnTo>
                    <a:pt x="9" y="10"/>
                  </a:lnTo>
                  <a:lnTo>
                    <a:pt x="0" y="302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4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11">
            <a:extLst>
              <a:ext uri="{FF2B5EF4-FFF2-40B4-BE49-F238E27FC236}">
                <a16:creationId xmlns:a16="http://schemas.microsoft.com/office/drawing/2014/main" id="{8DE46F9A-57E6-F04F-89FE-F1F0A14F504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54000"/>
            <a:ext cx="4191000" cy="1264708"/>
            <a:chOff x="144" y="244"/>
            <a:chExt cx="1308" cy="720"/>
          </a:xfrm>
        </p:grpSpPr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7BBDE1E3-4F51-6740-864A-B4A9800FB42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144" y="244"/>
              <a:ext cx="1308" cy="72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549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D16851E6-9FCA-3549-92F0-E71F82A6812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31870">
              <a:off x="204" y="299"/>
              <a:ext cx="1161" cy="60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E2E8DA92-DA92-6A46-BAF9-59AEEA691D62}"/>
              </a:ext>
            </a:extLst>
          </p:cNvPr>
          <p:cNvSpPr txBox="1">
            <a:spLocks noChangeArrowheads="1"/>
          </p:cNvSpPr>
          <p:nvPr/>
        </p:nvSpPr>
        <p:spPr bwMode="gray">
          <a:xfrm rot="20640000">
            <a:off x="804863" y="535058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Arial" charset="0"/>
              </a:rPr>
              <a:t>What Does the </a:t>
            </a:r>
          </a:p>
          <a:p>
            <a:pPr algn="ctr">
              <a:defRPr/>
            </a:pPr>
            <a:r>
              <a:rPr lang="en-US" sz="2000" b="1" dirty="0">
                <a:latin typeface="Arial" charset="0"/>
              </a:rPr>
              <a:t>Bible Say About…</a:t>
            </a:r>
            <a:endParaRPr lang="en-US" sz="3000" b="1" dirty="0">
              <a:latin typeface="Arial" charset="0"/>
            </a:endParaRPr>
          </a:p>
        </p:txBody>
      </p:sp>
      <p:pic>
        <p:nvPicPr>
          <p:cNvPr id="12" name="Picture 11" descr="divorce-decree.jpg">
            <a:extLst>
              <a:ext uri="{FF2B5EF4-FFF2-40B4-BE49-F238E27FC236}">
                <a16:creationId xmlns:a16="http://schemas.microsoft.com/office/drawing/2014/main" id="{A0C4DE2F-4AFD-5D4A-9F1F-50401284ABF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rcRect l="10256" t="3857" r="-2564"/>
          <a:stretch>
            <a:fillRect/>
          </a:stretch>
        </p:blipFill>
        <p:spPr>
          <a:xfrm>
            <a:off x="6096000" y="4254501"/>
            <a:ext cx="2743200" cy="1582644"/>
          </a:xfrm>
          <a:prstGeom prst="flowChartManualInput">
            <a:avLst/>
          </a:prstGeom>
          <a:effectLst>
            <a:softEdge rad="127000"/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17500"/>
            <a:ext cx="4800600" cy="1225021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lnSpc>
                <a:spcPct val="90000"/>
              </a:lnSpc>
              <a:defRPr sz="4500" baseline="0">
                <a:latin typeface="Garamond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05000"/>
            <a:ext cx="8077200" cy="2730500"/>
          </a:xfrm>
        </p:spPr>
        <p:txBody>
          <a:bodyPr/>
          <a:lstStyle>
            <a:lvl1pPr marL="0" indent="0" algn="l">
              <a:buFontTx/>
              <a:buNone/>
              <a:defRPr sz="2333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6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C3547E-D23B-FE48-91EA-0B43E16D4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611C4A-CD42-3445-ADF7-423FE429E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35E98F-EA02-F44D-B5CA-764170508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D46A0-8A80-7640-8CEB-18CE80925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3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607AD5-DF62-CB4E-9A73-5C24BB344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2C225D-26BE-8745-AE4A-CBFA1E78C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70D631-7CFF-E048-A3C0-8D1EFF462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EB74B-E187-DA43-ACC9-7801D5570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907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723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9500"/>
            <a:ext cx="8229600" cy="402563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1F4556-52BA-8242-AEBE-395F057F3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B2BF9F-04AE-7841-BA1A-E2A15919C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2D927-70CA-0F43-90DA-5A2082769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6E0F3-D177-F84F-BC9D-8EAE0AF822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2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987072-296E-5C40-AD1C-565746D85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9D9313-7ADF-1A4D-ACFD-CD4D96649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D7BC2E-8D96-5A4E-8C42-07E7AB1FC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81071-3555-D04E-83B8-8A185B0CE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02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01CC6E-5EBD-0846-96EC-5F448E99B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7178DD-2ADF-7044-8E36-56034DFEA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D26F0-3082-D149-94B1-6382C64B9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F83A3-460E-0644-B07F-E7C312B4C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35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9500"/>
            <a:ext cx="4038600" cy="4025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038600" cy="4025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8C03CA-C78B-AD4D-A25E-0C7571F6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2CE255-D617-FD4C-9F1D-0FB8DAD28A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5A9A7C-5296-5B45-BEC4-EED0C5F2A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77D79-28A2-5842-AA40-B50B1FE4F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80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C19C84-8A48-9D48-93FF-87C666996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88215F-82C1-4E42-B0AD-C23AD243F1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4253BEF-A002-4743-9FC5-6992A6F14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B3042-148F-104B-BAAA-760E29F17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9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2400C9-760C-5D44-B926-DD1BCCB95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ECA100-2104-AE4D-B8F1-11C421856F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43FC16-B01F-724A-9A00-D42AE55D8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B93D0-583A-F142-A316-55A5BD3DB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30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6B1B7D-B973-2D49-9E38-9D3A3DFC3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B14F8-88C0-C74B-B2C9-B16AE9852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149E53-E033-3440-B92A-06459C247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A3120-C8AF-3E4D-A33F-166EFBEE1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4A56FB-14FD-594F-A8AF-80BA3D115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8E9ED-D5CA-4740-BA78-D49814CD6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3FEC34-71AB-6941-81B9-A0ECC74EC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7F059-073B-C44F-91CD-F7480E55D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05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9B34D-3860-E342-9B65-0F3FB88D6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A9C99-5F03-5343-B511-4CCD399CC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4CA02-0BA1-004E-9CD0-034C20FAB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474E3-FCD8-8E4D-93FE-FA36FC030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93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rotWithShape="0">
          <a:gsLst>
            <a:gs pos="0">
              <a:schemeClr val="bg1"/>
            </a:gs>
            <a:gs pos="100000">
              <a:srgbClr val="9BC3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FF8F76F9-9D83-FC43-9619-CE517A81BAD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15875" y="-13229"/>
            <a:ext cx="9185275" cy="5341938"/>
            <a:chOff x="-9" y="-9"/>
            <a:chExt cx="5778" cy="4038"/>
          </a:xfrm>
        </p:grpSpPr>
        <p:sp>
          <p:nvSpPr>
            <p:cNvPr id="1032" name="Freeform 8" descr="Small grid">
              <a:extLst>
                <a:ext uri="{FF2B5EF4-FFF2-40B4-BE49-F238E27FC236}">
                  <a16:creationId xmlns:a16="http://schemas.microsoft.com/office/drawing/2014/main" id="{E45C3AEF-836E-1F47-B4D0-CD2DCA967C57}"/>
                </a:ext>
              </a:extLst>
            </p:cNvPr>
            <p:cNvSpPr>
              <a:spLocks/>
            </p:cNvSpPr>
            <p:nvPr userDrawn="1"/>
          </p:nvSpPr>
          <p:spPr bwMode="white">
            <a:xfrm>
              <a:off x="-9" y="-9"/>
              <a:ext cx="5769" cy="4029"/>
            </a:xfrm>
            <a:custGeom>
              <a:avLst/>
              <a:gdLst>
                <a:gd name="T0" fmla="*/ 0 w 5769"/>
                <a:gd name="T1" fmla="*/ 3392 h 4029"/>
                <a:gd name="T2" fmla="*/ 1978 w 5769"/>
                <a:gd name="T3" fmla="*/ 3972 h 4029"/>
                <a:gd name="T4" fmla="*/ 5769 w 5769"/>
                <a:gd name="T5" fmla="*/ 2953 h 4029"/>
                <a:gd name="T6" fmla="*/ 5769 w 5769"/>
                <a:gd name="T7" fmla="*/ 0 h 4029"/>
                <a:gd name="T8" fmla="*/ 9 w 5769"/>
                <a:gd name="T9" fmla="*/ 9 h 4029"/>
                <a:gd name="T10" fmla="*/ 15 w 5769"/>
                <a:gd name="T11" fmla="*/ 19 h 4029"/>
                <a:gd name="T12" fmla="*/ 0 w 5769"/>
                <a:gd name="T13" fmla="*/ 3392 h 40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69"/>
                <a:gd name="T22" fmla="*/ 0 h 4029"/>
                <a:gd name="T23" fmla="*/ 5769 w 5769"/>
                <a:gd name="T24" fmla="*/ 4029 h 40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blipFill dpi="0" rotWithShape="0">
              <a:blip r:embed="rId14">
                <a:alphaModFix amt="13000"/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harpenSoften amount="8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D804C14D-5E2C-8B44-B13B-E7B1FB3231E0}"/>
                </a:ext>
              </a:extLst>
            </p:cNvPr>
            <p:cNvSpPr>
              <a:spLocks/>
            </p:cNvSpPr>
            <p:nvPr userDrawn="1"/>
          </p:nvSpPr>
          <p:spPr bwMode="white">
            <a:xfrm>
              <a:off x="0" y="0"/>
              <a:ext cx="5769" cy="4029"/>
            </a:xfrm>
            <a:custGeom>
              <a:avLst/>
              <a:gdLst/>
              <a:ahLst/>
              <a:cxnLst>
                <a:cxn ang="0">
                  <a:pos x="0" y="3392"/>
                </a:cxn>
                <a:cxn ang="0">
                  <a:pos x="1978" y="3972"/>
                </a:cxn>
                <a:cxn ang="0">
                  <a:pos x="5769" y="2953"/>
                </a:cxn>
                <a:cxn ang="0">
                  <a:pos x="5769" y="0"/>
                </a:cxn>
                <a:cxn ang="0">
                  <a:pos x="9" y="9"/>
                </a:cxn>
                <a:cxn ang="0">
                  <a:pos x="15" y="19"/>
                </a:cxn>
                <a:cxn ang="0">
                  <a:pos x="0" y="3392"/>
                </a:cxn>
              </a:cxnLst>
              <a:rect l="0" t="0" r="r" b="b"/>
              <a:pathLst>
                <a:path w="5769" h="4029">
                  <a:moveTo>
                    <a:pt x="0" y="3392"/>
                  </a:moveTo>
                  <a:cubicBezTo>
                    <a:pt x="70" y="3461"/>
                    <a:pt x="642" y="3914"/>
                    <a:pt x="1978" y="3972"/>
                  </a:cubicBezTo>
                  <a:cubicBezTo>
                    <a:pt x="3313" y="4029"/>
                    <a:pt x="5398" y="3277"/>
                    <a:pt x="5769" y="2953"/>
                  </a:cubicBezTo>
                  <a:lnTo>
                    <a:pt x="5769" y="0"/>
                  </a:lnTo>
                  <a:lnTo>
                    <a:pt x="9" y="9"/>
                  </a:lnTo>
                  <a:lnTo>
                    <a:pt x="15" y="19"/>
                  </a:lnTo>
                  <a:lnTo>
                    <a:pt x="0" y="339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  <a:alpha val="46001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34" name="Freeform 10">
            <a:extLst>
              <a:ext uri="{FF2B5EF4-FFF2-40B4-BE49-F238E27FC236}">
                <a16:creationId xmlns:a16="http://schemas.microsoft.com/office/drawing/2014/main" id="{AABDB83B-3550-A34A-9F5B-B4839A9983D0}"/>
              </a:ext>
            </a:extLst>
          </p:cNvPr>
          <p:cNvSpPr>
            <a:spLocks/>
          </p:cNvSpPr>
          <p:nvPr userDrawn="1"/>
        </p:nvSpPr>
        <p:spPr bwMode="gray">
          <a:xfrm>
            <a:off x="-15875" y="4401344"/>
            <a:ext cx="9169400" cy="1334823"/>
          </a:xfrm>
          <a:custGeom>
            <a:avLst/>
            <a:gdLst/>
            <a:ahLst/>
            <a:cxnLst>
              <a:cxn ang="0">
                <a:pos x="9" y="426"/>
              </a:cxn>
              <a:cxn ang="0">
                <a:pos x="1774" y="710"/>
              </a:cxn>
              <a:cxn ang="0">
                <a:pos x="5778" y="0"/>
              </a:cxn>
              <a:cxn ang="0">
                <a:pos x="5773" y="1009"/>
              </a:cxn>
              <a:cxn ang="0">
                <a:pos x="0" y="1007"/>
              </a:cxn>
              <a:cxn ang="0">
                <a:pos x="9" y="426"/>
              </a:cxn>
            </a:cxnLst>
            <a:rect l="0" t="0" r="r" b="b"/>
            <a:pathLst>
              <a:path w="5778" h="1009">
                <a:moveTo>
                  <a:pt x="9" y="426"/>
                </a:moveTo>
                <a:cubicBezTo>
                  <a:pt x="27" y="400"/>
                  <a:pt x="759" y="661"/>
                  <a:pt x="1774" y="710"/>
                </a:cubicBezTo>
                <a:cubicBezTo>
                  <a:pt x="2789" y="758"/>
                  <a:pt x="4178" y="622"/>
                  <a:pt x="5778" y="0"/>
                </a:cubicBezTo>
                <a:lnTo>
                  <a:pt x="5773" y="1009"/>
                </a:lnTo>
                <a:lnTo>
                  <a:pt x="0" y="1007"/>
                </a:lnTo>
                <a:lnTo>
                  <a:pt x="9" y="42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1B46077-5116-9B4A-B69B-58A5A6941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72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A3C37840-046E-C840-8F5D-64152D417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9500"/>
            <a:ext cx="8229600" cy="402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587DCC-1EA8-7041-B639-46EB2DC5C8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5397501"/>
            <a:ext cx="2133600" cy="20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6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7DFE76-F337-D345-A6F4-F20CAA990D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5397501"/>
            <a:ext cx="2895600" cy="20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67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A42C97-3FCF-134F-BA38-0F4AF54BB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5397501"/>
            <a:ext cx="2133600" cy="20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67"/>
            </a:lvl1pPr>
          </a:lstStyle>
          <a:p>
            <a:fld id="{09F81A4C-6A7F-944E-B95A-4351FDDA72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333" b="1" i="1">
          <a:solidFill>
            <a:schemeClr val="tx2"/>
          </a:solidFill>
          <a:latin typeface="Arial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eaLnBrk="0" fontAlgn="base" hangingPunct="0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2pPr>
      <a:lvl3pPr marL="952462" indent="-190492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447" indent="-190492" algn="l" rtl="0" eaLnBrk="0" fontAlgn="base" hangingPunct="0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eaLnBrk="0" fontAlgn="base" hangingPunct="0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4A0A5-CD2C-0A43-9D8E-07781AAE71F0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90574" y="1993528"/>
            <a:ext cx="728662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What is Marriage?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is a covenant witnessed, sanctified, and sealed by God (Mal. 2:13-16; Heb. 13:4; Matt. 19:4-6).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62000" y="1714500"/>
            <a:ext cx="73914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It Involves . . 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One man and one woman (Matt. 19:5).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Who are free to marry (Rom. 7:2-3; Matt. 14:4).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Who leave, join, and become one (Gen. 2:24).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FEAC5A-75FB-3147-AEE4-777C081562C1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</p:spTree>
    <p:extLst>
      <p:ext uri="{BB962C8B-B14F-4D97-AF65-F5344CB8AC3E}">
        <p14:creationId xmlns:p14="http://schemas.microsoft.com/office/powerpoint/2010/main" val="30943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81050" y="1714500"/>
            <a:ext cx="775335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Jesus’s Teaching on Marriage</a:t>
            </a:r>
            <a:r>
              <a:rPr lang="en-US" alt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who “puts away” his or her mate and remarries commits adultery (Luke 16:18; Mark 10:11-12).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Fornication is the sole cause and exception (Matt. 5:32; 19:9, 3, 10).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CC09F-2470-BA4A-AD7A-6491BA0661BA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</p:spTree>
    <p:extLst>
      <p:ext uri="{BB962C8B-B14F-4D97-AF65-F5344CB8AC3E}">
        <p14:creationId xmlns:p14="http://schemas.microsoft.com/office/powerpoint/2010/main" val="315120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81050" y="1714500"/>
            <a:ext cx="775335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Jesus’s Teaching on Marriage</a:t>
            </a:r>
            <a:r>
              <a:rPr lang="en-US" alt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who marries one “put away” commits adultery (Luke 16:18; Matt. 5:32; 19:9).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who marries one who has “put away” his or her mate commits adultery (Mark 10:11-12).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CC09F-2470-BA4A-AD7A-6491BA0661BA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</p:spTree>
    <p:extLst>
      <p:ext uri="{BB962C8B-B14F-4D97-AF65-F5344CB8AC3E}">
        <p14:creationId xmlns:p14="http://schemas.microsoft.com/office/powerpoint/2010/main" val="24748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81050" y="1714500"/>
            <a:ext cx="775335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Jesus’s Teaching on Marriage</a:t>
            </a:r>
            <a:r>
              <a:rPr lang="en-US" altLang="en-US" sz="4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one who has been “put away” for any cause who remarries, commits adultery (Matt. 5:32).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CC09F-2470-BA4A-AD7A-6491BA0661BA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</p:spTree>
    <p:extLst>
      <p:ext uri="{BB962C8B-B14F-4D97-AF65-F5344CB8AC3E}">
        <p14:creationId xmlns:p14="http://schemas.microsoft.com/office/powerpoint/2010/main" val="25636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0B6F1-B39A-7B45-BD71-36A2490CC59E}"/>
              </a:ext>
            </a:extLst>
          </p:cNvPr>
          <p:cNvSpPr txBox="1"/>
          <p:nvPr/>
        </p:nvSpPr>
        <p:spPr>
          <a:xfrm>
            <a:off x="781050" y="1714500"/>
            <a:ext cx="77533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What Is the Fate of the Adulterer?</a:t>
            </a:r>
            <a:endParaRPr lang="en-US" altLang="en-US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The unrepentant adulterer will be condemned (Gal. 5:19-21).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r>
              <a:rPr lang="en-US" alt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One cannot stay in a state of adultery and please God (Rom. 7:2-3).</a:t>
            </a: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6992" lvl="1" indent="-336007">
              <a:buSzPct val="80000"/>
              <a:buBlip>
                <a:blip r:embed="rId2"/>
              </a:buBlip>
            </a:pPr>
            <a:endParaRPr lang="en-US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CC09F-2470-BA4A-AD7A-6491BA0661BA}"/>
              </a:ext>
            </a:extLst>
          </p:cNvPr>
          <p:cNvSpPr txBox="1"/>
          <p:nvPr/>
        </p:nvSpPr>
        <p:spPr>
          <a:xfrm>
            <a:off x="762000" y="3429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THE BIBLE SAY ABOUT</a:t>
            </a:r>
          </a:p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MARRIAGE AND DIVORCE?</a:t>
            </a:r>
          </a:p>
        </p:txBody>
      </p:sp>
    </p:spTree>
    <p:extLst>
      <p:ext uri="{BB962C8B-B14F-4D97-AF65-F5344CB8AC3E}">
        <p14:creationId xmlns:p14="http://schemas.microsoft.com/office/powerpoint/2010/main" val="28357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ms01_1">
  <a:themeElements>
    <a:clrScheme name="ms01_1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01_1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279</Words>
  <Application>Microsoft Macintosh PowerPoint</Application>
  <PresentationFormat>On-screen Show (16:10)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ms01_1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Theme Gallery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/>
  <cp:keywords/>
  <dc:description/>
  <cp:lastModifiedBy>Kyle Pope</cp:lastModifiedBy>
  <cp:revision>21</cp:revision>
  <cp:lastPrinted>2020-04-22T21:15:30Z</cp:lastPrinted>
  <dcterms:created xsi:type="dcterms:W3CDTF">2020-04-22T20:13:12Z</dcterms:created>
  <dcterms:modified xsi:type="dcterms:W3CDTF">2020-04-24T01:15:17Z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ThemeGallery</vt:lpwstr>
  </property>
  <property fmtid="{D5CDD505-2E9C-101B-9397-08002B2CF9AE}" pid="2" name="_TemplateID">
    <vt:lpwstr>TC011367941033</vt:lpwstr>
  </property>
</Properties>
</file>