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Lst>
  <p:notesMasterIdLst>
    <p:notesMasterId r:id="rId26"/>
  </p:notesMasterIdLst>
  <p:sldIdLst>
    <p:sldId id="257" r:id="rId2"/>
    <p:sldId id="296" r:id="rId3"/>
    <p:sldId id="297" r:id="rId4"/>
    <p:sldId id="298" r:id="rId5"/>
    <p:sldId id="299" r:id="rId6"/>
    <p:sldId id="300" r:id="rId7"/>
    <p:sldId id="301" r:id="rId8"/>
    <p:sldId id="302" r:id="rId9"/>
    <p:sldId id="303" r:id="rId10"/>
    <p:sldId id="304" r:id="rId11"/>
    <p:sldId id="305" r:id="rId12"/>
    <p:sldId id="306" r:id="rId13"/>
    <p:sldId id="307" r:id="rId14"/>
    <p:sldId id="308" r:id="rId15"/>
    <p:sldId id="309" r:id="rId16"/>
    <p:sldId id="310" r:id="rId17"/>
    <p:sldId id="311" r:id="rId18"/>
    <p:sldId id="312" r:id="rId19"/>
    <p:sldId id="313" r:id="rId20"/>
    <p:sldId id="314" r:id="rId21"/>
    <p:sldId id="315" r:id="rId22"/>
    <p:sldId id="316" r:id="rId23"/>
    <p:sldId id="317" r:id="rId24"/>
    <p:sldId id="31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944"/>
    <p:restoredTop sz="94697"/>
  </p:normalViewPr>
  <p:slideViewPr>
    <p:cSldViewPr snapToGrid="0" snapToObjects="1">
      <p:cViewPr varScale="1">
        <p:scale>
          <a:sx n="80" d="100"/>
          <a:sy n="80" d="100"/>
        </p:scale>
        <p:origin x="1664" y="192"/>
      </p:cViewPr>
      <p:guideLst>
        <p:guide orient="horz" pos="2160"/>
        <p:guide pos="2880"/>
      </p:guideLst>
    </p:cSldViewPr>
  </p:slideViewPr>
  <p:outlineViewPr>
    <p:cViewPr>
      <p:scale>
        <a:sx n="85" d="100"/>
        <a:sy n="85" d="100"/>
      </p:scale>
      <p:origin x="-16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B56FD9-8533-BA40-BF1A-CE12020B7A78}" type="datetimeFigureOut">
              <a:rPr lang="en-US" smtClean="0"/>
              <a:pPr/>
              <a:t>3/25/20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D8EB78-91BF-2241-82AF-5AAF5217E446}" type="slidenum">
              <a:rPr lang="en-US" smtClean="0"/>
              <a:pPr/>
              <a:t>‹#›</a:t>
            </a:fld>
            <a:endParaRPr lang="en-US"/>
          </a:p>
        </p:txBody>
      </p:sp>
    </p:spTree>
    <p:extLst>
      <p:ext uri="{BB962C8B-B14F-4D97-AF65-F5344CB8AC3E}">
        <p14:creationId xmlns:p14="http://schemas.microsoft.com/office/powerpoint/2010/main" val="4288626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1</a:t>
            </a:fld>
            <a:endParaRPr lang="en-US"/>
          </a:p>
        </p:txBody>
      </p:sp>
    </p:spTree>
    <p:extLst>
      <p:ext uri="{BB962C8B-B14F-4D97-AF65-F5344CB8AC3E}">
        <p14:creationId xmlns:p14="http://schemas.microsoft.com/office/powerpoint/2010/main" val="23184340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10</a:t>
            </a:fld>
            <a:endParaRPr lang="en-US"/>
          </a:p>
        </p:txBody>
      </p:sp>
    </p:spTree>
    <p:extLst>
      <p:ext uri="{BB962C8B-B14F-4D97-AF65-F5344CB8AC3E}">
        <p14:creationId xmlns:p14="http://schemas.microsoft.com/office/powerpoint/2010/main" val="20643658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11</a:t>
            </a:fld>
            <a:endParaRPr lang="en-US"/>
          </a:p>
        </p:txBody>
      </p:sp>
    </p:spTree>
    <p:extLst>
      <p:ext uri="{BB962C8B-B14F-4D97-AF65-F5344CB8AC3E}">
        <p14:creationId xmlns:p14="http://schemas.microsoft.com/office/powerpoint/2010/main" val="19872719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12</a:t>
            </a:fld>
            <a:endParaRPr lang="en-US"/>
          </a:p>
        </p:txBody>
      </p:sp>
    </p:spTree>
    <p:extLst>
      <p:ext uri="{BB962C8B-B14F-4D97-AF65-F5344CB8AC3E}">
        <p14:creationId xmlns:p14="http://schemas.microsoft.com/office/powerpoint/2010/main" val="11400154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13</a:t>
            </a:fld>
            <a:endParaRPr lang="en-US"/>
          </a:p>
        </p:txBody>
      </p:sp>
    </p:spTree>
    <p:extLst>
      <p:ext uri="{BB962C8B-B14F-4D97-AF65-F5344CB8AC3E}">
        <p14:creationId xmlns:p14="http://schemas.microsoft.com/office/powerpoint/2010/main" val="18962973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14</a:t>
            </a:fld>
            <a:endParaRPr lang="en-US"/>
          </a:p>
        </p:txBody>
      </p:sp>
    </p:spTree>
    <p:extLst>
      <p:ext uri="{BB962C8B-B14F-4D97-AF65-F5344CB8AC3E}">
        <p14:creationId xmlns:p14="http://schemas.microsoft.com/office/powerpoint/2010/main" val="25518472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15</a:t>
            </a:fld>
            <a:endParaRPr lang="en-US"/>
          </a:p>
        </p:txBody>
      </p:sp>
    </p:spTree>
    <p:extLst>
      <p:ext uri="{BB962C8B-B14F-4D97-AF65-F5344CB8AC3E}">
        <p14:creationId xmlns:p14="http://schemas.microsoft.com/office/powerpoint/2010/main" val="26151699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16</a:t>
            </a:fld>
            <a:endParaRPr lang="en-US"/>
          </a:p>
        </p:txBody>
      </p:sp>
    </p:spTree>
    <p:extLst>
      <p:ext uri="{BB962C8B-B14F-4D97-AF65-F5344CB8AC3E}">
        <p14:creationId xmlns:p14="http://schemas.microsoft.com/office/powerpoint/2010/main" val="34159993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17</a:t>
            </a:fld>
            <a:endParaRPr lang="en-US"/>
          </a:p>
        </p:txBody>
      </p:sp>
    </p:spTree>
    <p:extLst>
      <p:ext uri="{BB962C8B-B14F-4D97-AF65-F5344CB8AC3E}">
        <p14:creationId xmlns:p14="http://schemas.microsoft.com/office/powerpoint/2010/main" val="14405085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18</a:t>
            </a:fld>
            <a:endParaRPr lang="en-US"/>
          </a:p>
        </p:txBody>
      </p:sp>
    </p:spTree>
    <p:extLst>
      <p:ext uri="{BB962C8B-B14F-4D97-AF65-F5344CB8AC3E}">
        <p14:creationId xmlns:p14="http://schemas.microsoft.com/office/powerpoint/2010/main" val="31337337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19</a:t>
            </a:fld>
            <a:endParaRPr lang="en-US"/>
          </a:p>
        </p:txBody>
      </p:sp>
    </p:spTree>
    <p:extLst>
      <p:ext uri="{BB962C8B-B14F-4D97-AF65-F5344CB8AC3E}">
        <p14:creationId xmlns:p14="http://schemas.microsoft.com/office/powerpoint/2010/main" val="3055129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2</a:t>
            </a:fld>
            <a:endParaRPr lang="en-US"/>
          </a:p>
        </p:txBody>
      </p:sp>
    </p:spTree>
    <p:extLst>
      <p:ext uri="{BB962C8B-B14F-4D97-AF65-F5344CB8AC3E}">
        <p14:creationId xmlns:p14="http://schemas.microsoft.com/office/powerpoint/2010/main" val="18364699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20</a:t>
            </a:fld>
            <a:endParaRPr lang="en-US"/>
          </a:p>
        </p:txBody>
      </p:sp>
    </p:spTree>
    <p:extLst>
      <p:ext uri="{BB962C8B-B14F-4D97-AF65-F5344CB8AC3E}">
        <p14:creationId xmlns:p14="http://schemas.microsoft.com/office/powerpoint/2010/main" val="1929633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21</a:t>
            </a:fld>
            <a:endParaRPr lang="en-US"/>
          </a:p>
        </p:txBody>
      </p:sp>
    </p:spTree>
    <p:extLst>
      <p:ext uri="{BB962C8B-B14F-4D97-AF65-F5344CB8AC3E}">
        <p14:creationId xmlns:p14="http://schemas.microsoft.com/office/powerpoint/2010/main" val="3383822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22</a:t>
            </a:fld>
            <a:endParaRPr lang="en-US"/>
          </a:p>
        </p:txBody>
      </p:sp>
    </p:spTree>
    <p:extLst>
      <p:ext uri="{BB962C8B-B14F-4D97-AF65-F5344CB8AC3E}">
        <p14:creationId xmlns:p14="http://schemas.microsoft.com/office/powerpoint/2010/main" val="15911263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23</a:t>
            </a:fld>
            <a:endParaRPr lang="en-US"/>
          </a:p>
        </p:txBody>
      </p:sp>
    </p:spTree>
    <p:extLst>
      <p:ext uri="{BB962C8B-B14F-4D97-AF65-F5344CB8AC3E}">
        <p14:creationId xmlns:p14="http://schemas.microsoft.com/office/powerpoint/2010/main" val="8613289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24</a:t>
            </a:fld>
            <a:endParaRPr lang="en-US"/>
          </a:p>
        </p:txBody>
      </p:sp>
    </p:spTree>
    <p:extLst>
      <p:ext uri="{BB962C8B-B14F-4D97-AF65-F5344CB8AC3E}">
        <p14:creationId xmlns:p14="http://schemas.microsoft.com/office/powerpoint/2010/main" val="24294779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3</a:t>
            </a:fld>
            <a:endParaRPr lang="en-US"/>
          </a:p>
        </p:txBody>
      </p:sp>
    </p:spTree>
    <p:extLst>
      <p:ext uri="{BB962C8B-B14F-4D97-AF65-F5344CB8AC3E}">
        <p14:creationId xmlns:p14="http://schemas.microsoft.com/office/powerpoint/2010/main" val="6730464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4</a:t>
            </a:fld>
            <a:endParaRPr lang="en-US"/>
          </a:p>
        </p:txBody>
      </p:sp>
    </p:spTree>
    <p:extLst>
      <p:ext uri="{BB962C8B-B14F-4D97-AF65-F5344CB8AC3E}">
        <p14:creationId xmlns:p14="http://schemas.microsoft.com/office/powerpoint/2010/main" val="24966199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5</a:t>
            </a:fld>
            <a:endParaRPr lang="en-US"/>
          </a:p>
        </p:txBody>
      </p:sp>
    </p:spTree>
    <p:extLst>
      <p:ext uri="{BB962C8B-B14F-4D97-AF65-F5344CB8AC3E}">
        <p14:creationId xmlns:p14="http://schemas.microsoft.com/office/powerpoint/2010/main" val="10684924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6</a:t>
            </a:fld>
            <a:endParaRPr lang="en-US"/>
          </a:p>
        </p:txBody>
      </p:sp>
    </p:spTree>
    <p:extLst>
      <p:ext uri="{BB962C8B-B14F-4D97-AF65-F5344CB8AC3E}">
        <p14:creationId xmlns:p14="http://schemas.microsoft.com/office/powerpoint/2010/main" val="3006538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7</a:t>
            </a:fld>
            <a:endParaRPr lang="en-US"/>
          </a:p>
        </p:txBody>
      </p:sp>
    </p:spTree>
    <p:extLst>
      <p:ext uri="{BB962C8B-B14F-4D97-AF65-F5344CB8AC3E}">
        <p14:creationId xmlns:p14="http://schemas.microsoft.com/office/powerpoint/2010/main" val="15143891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8</a:t>
            </a:fld>
            <a:endParaRPr lang="en-US"/>
          </a:p>
        </p:txBody>
      </p:sp>
    </p:spTree>
    <p:extLst>
      <p:ext uri="{BB962C8B-B14F-4D97-AF65-F5344CB8AC3E}">
        <p14:creationId xmlns:p14="http://schemas.microsoft.com/office/powerpoint/2010/main" val="20520642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D8EB78-91BF-2241-82AF-5AAF5217E446}" type="slidenum">
              <a:rPr lang="en-US" smtClean="0"/>
              <a:pPr/>
              <a:t>9</a:t>
            </a:fld>
            <a:endParaRPr lang="en-US"/>
          </a:p>
        </p:txBody>
      </p:sp>
    </p:spTree>
    <p:extLst>
      <p:ext uri="{BB962C8B-B14F-4D97-AF65-F5344CB8AC3E}">
        <p14:creationId xmlns:p14="http://schemas.microsoft.com/office/powerpoint/2010/main" val="10712715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9144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10" name="Rectangle 9"/>
          <p:cNvSpPr/>
          <p:nvPr/>
        </p:nvSpPr>
        <p:spPr>
          <a:xfrm>
            <a:off x="980903" y="1267730"/>
            <a:ext cx="7182197"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085851" y="1411615"/>
            <a:ext cx="69723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3851910" y="1267730"/>
            <a:ext cx="144018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3937635" y="1267730"/>
            <a:ext cx="126873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221827" y="2244830"/>
            <a:ext cx="6700347"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221827" y="4682065"/>
            <a:ext cx="6702635"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189" indent="0" algn="ctr">
              <a:buNone/>
              <a:defRPr sz="1600"/>
            </a:lvl2pPr>
            <a:lvl3pPr marL="914377" indent="0" algn="ctr">
              <a:buNone/>
              <a:defRPr sz="16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3989070" y="1341256"/>
            <a:ext cx="1165860" cy="485546"/>
          </a:xfrm>
        </p:spPr>
        <p:txBody>
          <a:bodyPr/>
          <a:lstStyle>
            <a:lvl1pPr algn="ctr">
              <a:defRPr sz="1300" spc="0" baseline="0">
                <a:solidFill>
                  <a:srgbClr val="FFFFFF"/>
                </a:solidFill>
                <a:latin typeface="+mn-lt"/>
              </a:defRPr>
            </a:lvl1pPr>
          </a:lstStyle>
          <a:p>
            <a:fld id="{EA0C0817-A112-4847-8014-A94B7D2A4EA3}" type="datetime1">
              <a:rPr lang="en-US" smtClean="0"/>
              <a:pPr/>
              <a:t>3/25/20</a:t>
            </a:fld>
            <a:endParaRPr lang="en-US" dirty="0"/>
          </a:p>
        </p:txBody>
      </p:sp>
      <p:sp>
        <p:nvSpPr>
          <p:cNvPr id="21" name="Footer Placeholder 20"/>
          <p:cNvSpPr>
            <a:spLocks noGrp="1"/>
          </p:cNvSpPr>
          <p:nvPr>
            <p:ph type="ftr" sz="quarter" idx="11"/>
          </p:nvPr>
        </p:nvSpPr>
        <p:spPr>
          <a:xfrm>
            <a:off x="1221827" y="5177408"/>
            <a:ext cx="4297721"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6455191" y="5177408"/>
            <a:ext cx="1466985" cy="228600"/>
          </a:xfrm>
        </p:spPr>
        <p:txBody>
          <a:bodyPr/>
          <a:lstStyle>
            <a:lvl1pPr>
              <a:defRPr>
                <a:solidFill>
                  <a:schemeClr val="tx1">
                    <a:lumMod val="85000"/>
                    <a:lumOff val="15000"/>
                  </a:schemeClr>
                </a:solidFill>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930358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pPr/>
              <a:t>3/25/20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pPr/>
              <a:t>‹#›</a:t>
            </a:fld>
            <a:endParaRPr lang="en-US"/>
          </a:p>
        </p:txBody>
      </p:sp>
    </p:spTree>
    <p:extLst>
      <p:ext uri="{BB962C8B-B14F-4D97-AF65-F5344CB8AC3E}">
        <p14:creationId xmlns:p14="http://schemas.microsoft.com/office/powerpoint/2010/main" val="32382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762000"/>
            <a:ext cx="177165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762000"/>
            <a:ext cx="60579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pPr/>
              <a:t>3/25/20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pPr/>
              <a:t>‹#›</a:t>
            </a:fld>
            <a:endParaRPr lang="en-US"/>
          </a:p>
        </p:txBody>
      </p:sp>
    </p:spTree>
    <p:extLst>
      <p:ext uri="{BB962C8B-B14F-4D97-AF65-F5344CB8AC3E}">
        <p14:creationId xmlns:p14="http://schemas.microsoft.com/office/powerpoint/2010/main" val="4036084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pPr/>
              <a:t>3/25/20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pPr/>
              <a:t>‹#›</a:t>
            </a:fld>
            <a:endParaRPr lang="en-US"/>
          </a:p>
        </p:txBody>
      </p:sp>
    </p:spTree>
    <p:extLst>
      <p:ext uri="{BB962C8B-B14F-4D97-AF65-F5344CB8AC3E}">
        <p14:creationId xmlns:p14="http://schemas.microsoft.com/office/powerpoint/2010/main" val="3815776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9144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23" name="Rectangle 22"/>
          <p:cNvSpPr/>
          <p:nvPr/>
        </p:nvSpPr>
        <p:spPr>
          <a:xfrm>
            <a:off x="980903" y="1267730"/>
            <a:ext cx="7182197"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085851" y="1411615"/>
            <a:ext cx="69723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3851910" y="1267730"/>
            <a:ext cx="144018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221867" y="2275166"/>
            <a:ext cx="6700266"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3937635" y="1267730"/>
            <a:ext cx="126873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221867" y="4682062"/>
            <a:ext cx="6704838" cy="457200"/>
          </a:xfrm>
        </p:spPr>
        <p:txBody>
          <a:bodyPr anchor="t">
            <a:normAutofit/>
          </a:bodyPr>
          <a:lstStyle>
            <a:lvl1pPr marL="0" indent="0" algn="ctr">
              <a:buNone/>
              <a:tabLst>
                <a:tab pos="2633597" algn="l"/>
              </a:tabLst>
              <a:defRPr sz="1800">
                <a:solidFill>
                  <a:schemeClr val="tx1">
                    <a:lumMod val="95000"/>
                    <a:lumOff val="5000"/>
                  </a:schemeClr>
                </a:solidFill>
                <a:effectLst/>
              </a:defRPr>
            </a:lvl1pPr>
            <a:lvl2pPr marL="457189" indent="0">
              <a:buNone/>
              <a:defRPr sz="16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989070" y="1344505"/>
            <a:ext cx="116586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pPr/>
              <a:t>3/25/20</a:t>
            </a:fld>
            <a:endParaRPr lang="en-US" dirty="0"/>
          </a:p>
        </p:txBody>
      </p:sp>
      <p:sp>
        <p:nvSpPr>
          <p:cNvPr id="5" name="Footer Placeholder 4"/>
          <p:cNvSpPr>
            <a:spLocks noGrp="1"/>
          </p:cNvSpPr>
          <p:nvPr>
            <p:ph type="ftr" sz="quarter" idx="11"/>
          </p:nvPr>
        </p:nvSpPr>
        <p:spPr>
          <a:xfrm>
            <a:off x="1221869" y="5177408"/>
            <a:ext cx="4245101"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6453379" y="5177408"/>
            <a:ext cx="1468754" cy="228600"/>
          </a:xfrm>
        </p:spPr>
        <p:txBody>
          <a:bodyPr/>
          <a:lstStyle>
            <a:lvl1pPr>
              <a:defRPr>
                <a:solidFill>
                  <a:schemeClr val="tx1">
                    <a:lumMod val="85000"/>
                    <a:lumOff val="15000"/>
                  </a:schemeClr>
                </a:solidFill>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3483159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00100" y="2103120"/>
            <a:ext cx="34975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46320" y="2103120"/>
            <a:ext cx="34975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pPr/>
              <a:t>3/25/20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pPr/>
              <a:t>‹#›</a:t>
            </a:fld>
            <a:endParaRPr lang="en-US"/>
          </a:p>
        </p:txBody>
      </p:sp>
    </p:spTree>
    <p:extLst>
      <p:ext uri="{BB962C8B-B14F-4D97-AF65-F5344CB8AC3E}">
        <p14:creationId xmlns:p14="http://schemas.microsoft.com/office/powerpoint/2010/main" val="423695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02386" y="2074334"/>
            <a:ext cx="3497580" cy="640080"/>
          </a:xfrm>
        </p:spPr>
        <p:txBody>
          <a:bodyPr anchor="ctr">
            <a:normAutofit/>
          </a:bodyPr>
          <a:lstStyle>
            <a:lvl1pPr marL="0" indent="0" algn="l">
              <a:spcBef>
                <a:spcPts val="0"/>
              </a:spcBef>
              <a:buNone/>
              <a:defRPr sz="1900" b="1" i="0">
                <a:solidFill>
                  <a:schemeClr val="tx1"/>
                </a:solidFill>
                <a:latin typeface="+mn-lt"/>
              </a:defRPr>
            </a:lvl1pPr>
            <a:lvl2pPr marL="457189" indent="0">
              <a:buNone/>
              <a:defRPr sz="18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02386" y="2792475"/>
            <a:ext cx="349758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844034" y="2074334"/>
            <a:ext cx="3497580" cy="640080"/>
          </a:xfrm>
        </p:spPr>
        <p:txBody>
          <a:bodyPr anchor="ctr">
            <a:normAutofit/>
          </a:bodyPr>
          <a:lstStyle>
            <a:lvl1pPr marL="0" indent="0" algn="l">
              <a:spcBef>
                <a:spcPts val="0"/>
              </a:spcBef>
              <a:buNone/>
              <a:defRPr sz="1900" b="1">
                <a:solidFill>
                  <a:schemeClr val="tx1"/>
                </a:solidFill>
              </a:defRPr>
            </a:lvl1pPr>
            <a:lvl2pPr marL="457189" indent="0">
              <a:buNone/>
              <a:defRPr sz="18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844034" y="2792474"/>
            <a:ext cx="349758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A7F15D8-96D1-4781-BC50-CA8A088B2FE4}" type="datetime1">
              <a:rPr lang="en-US" smtClean="0"/>
              <a:pPr/>
              <a:t>3/25/20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pPr/>
              <a:t>‹#›</a:t>
            </a:fld>
            <a:endParaRPr lang="en-US"/>
          </a:p>
        </p:txBody>
      </p:sp>
    </p:spTree>
    <p:extLst>
      <p:ext uri="{BB962C8B-B14F-4D97-AF65-F5344CB8AC3E}">
        <p14:creationId xmlns:p14="http://schemas.microsoft.com/office/powerpoint/2010/main" val="438658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pPr/>
              <a:t>3/25/20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pPr/>
              <a:t>‹#›</a:t>
            </a:fld>
            <a:endParaRPr lang="en-US"/>
          </a:p>
        </p:txBody>
      </p:sp>
    </p:spTree>
    <p:extLst>
      <p:ext uri="{BB962C8B-B14F-4D97-AF65-F5344CB8AC3E}">
        <p14:creationId xmlns:p14="http://schemas.microsoft.com/office/powerpoint/2010/main" val="3146333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pPr/>
              <a:t>3/25/20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pPr/>
              <a:t>‹#›</a:t>
            </a:fld>
            <a:endParaRPr lang="en-US"/>
          </a:p>
        </p:txBody>
      </p:sp>
    </p:spTree>
    <p:extLst>
      <p:ext uri="{BB962C8B-B14F-4D97-AF65-F5344CB8AC3E}">
        <p14:creationId xmlns:p14="http://schemas.microsoft.com/office/powerpoint/2010/main" val="1798706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6089903" y="237744"/>
            <a:ext cx="2869947"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6190995" y="374904"/>
            <a:ext cx="2667762"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343651" y="607392"/>
            <a:ext cx="2371472" cy="1645920"/>
          </a:xfrm>
        </p:spPr>
        <p:txBody>
          <a:bodyPr anchor="b">
            <a:normAutofit/>
          </a:bodyPr>
          <a:lstStyle>
            <a:lvl1pPr algn="l" defTabSz="914377"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514350" y="609600"/>
            <a:ext cx="51435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343651" y="2336800"/>
            <a:ext cx="2371472" cy="3606800"/>
          </a:xfrm>
        </p:spPr>
        <p:txBody>
          <a:bodyPr>
            <a:normAutofit/>
          </a:bodyPr>
          <a:lstStyle>
            <a:lvl1pPr marL="0" indent="0">
              <a:lnSpc>
                <a:spcPct val="110000"/>
              </a:lnSpc>
              <a:spcBef>
                <a:spcPts val="800"/>
              </a:spcBef>
              <a:buNone/>
              <a:defRPr sz="1800">
                <a:solidFill>
                  <a:schemeClr val="tx1"/>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8" name="Date Placeholder 7"/>
          <p:cNvSpPr>
            <a:spLocks noGrp="1"/>
          </p:cNvSpPr>
          <p:nvPr>
            <p:ph type="dt" sz="half" idx="10"/>
          </p:nvPr>
        </p:nvSpPr>
        <p:spPr>
          <a:xfrm>
            <a:off x="4191000" y="6035040"/>
            <a:ext cx="1466850" cy="365760"/>
          </a:xfrm>
        </p:spPr>
        <p:txBody>
          <a:bodyPr/>
          <a:lstStyle>
            <a:lvl1pPr>
              <a:defRPr>
                <a:solidFill>
                  <a:schemeClr val="tx1">
                    <a:lumMod val="85000"/>
                    <a:lumOff val="15000"/>
                  </a:schemeClr>
                </a:solidFill>
              </a:defRPr>
            </a:lvl1pPr>
          </a:lstStyle>
          <a:p>
            <a:fld id="{7E8D12A6-918A-48BD-8CB9-CA713993B0EA}" type="datetime1">
              <a:rPr lang="en-US" smtClean="0"/>
              <a:pPr/>
              <a:t>3/25/20</a:t>
            </a:fld>
            <a:endParaRPr lang="en-US"/>
          </a:p>
        </p:txBody>
      </p:sp>
      <p:sp>
        <p:nvSpPr>
          <p:cNvPr id="9" name="Footer Placeholder 8"/>
          <p:cNvSpPr>
            <a:spLocks noGrp="1"/>
          </p:cNvSpPr>
          <p:nvPr>
            <p:ph type="ftr" sz="quarter" idx="11"/>
          </p:nvPr>
        </p:nvSpPr>
        <p:spPr>
          <a:xfrm>
            <a:off x="514352" y="6035040"/>
            <a:ext cx="3438525"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7797547" y="6035040"/>
            <a:ext cx="917576" cy="365760"/>
          </a:xfrm>
        </p:spPr>
        <p:txBody>
          <a:bodyPr/>
          <a:lstStyle>
            <a:lvl1pPr>
              <a:defRPr>
                <a:solidFill>
                  <a:schemeClr val="tx1">
                    <a:lumMod val="85000"/>
                    <a:lumOff val="15000"/>
                  </a:schemeClr>
                </a:solidFill>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2381960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6089903" y="237744"/>
            <a:ext cx="2869947"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71451" y="237744"/>
            <a:ext cx="5772151" cy="6382512"/>
          </a:xfrm>
          <a:solidFill>
            <a:schemeClr val="accent1">
              <a:lumMod val="60000"/>
              <a:lumOff val="40000"/>
            </a:schemeClr>
          </a:solidFill>
          <a:ln>
            <a:noFill/>
          </a:ln>
        </p:spPr>
        <p:txBody>
          <a:bodyPr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4246753" y="6035040"/>
            <a:ext cx="1553972"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3/25/20</a:t>
            </a:fld>
            <a:endParaRPr lang="en-US" dirty="0"/>
          </a:p>
        </p:txBody>
      </p:sp>
      <p:sp>
        <p:nvSpPr>
          <p:cNvPr id="6" name="Footer Placeholder 5"/>
          <p:cNvSpPr>
            <a:spLocks noGrp="1"/>
          </p:cNvSpPr>
          <p:nvPr>
            <p:ph type="ftr" sz="quarter" idx="11"/>
          </p:nvPr>
        </p:nvSpPr>
        <p:spPr>
          <a:xfrm>
            <a:off x="459487" y="6035040"/>
            <a:ext cx="3441002" cy="365760"/>
          </a:xfrm>
        </p:spPr>
        <p:txBody>
          <a:bodyPr/>
          <a:lstStyle>
            <a:lvl1pPr marL="0" algn="r" defTabSz="914377"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7797546" y="6035040"/>
            <a:ext cx="918972" cy="365760"/>
          </a:xfrm>
        </p:spPr>
        <p:txBody>
          <a:bodyPr/>
          <a:lstStyle/>
          <a:p>
            <a:fld id="{34B7E4EF-A1BD-40F4-AB7B-04F084DD991D}" type="slidenum">
              <a:rPr lang="en-US" smtClean="0"/>
              <a:pPr/>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6190995" y="374904"/>
            <a:ext cx="2667762"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357938" y="603504"/>
            <a:ext cx="2358581"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6357938" y="2386584"/>
            <a:ext cx="2358581" cy="3511296"/>
          </a:xfrm>
        </p:spPr>
        <p:txBody>
          <a:bodyPr>
            <a:normAutofit/>
          </a:bodyPr>
          <a:lstStyle>
            <a:lvl1pPr marL="0" indent="0" algn="l">
              <a:lnSpc>
                <a:spcPct val="110000"/>
              </a:lnSpc>
              <a:spcBef>
                <a:spcPts val="800"/>
              </a:spcBef>
              <a:buNone/>
              <a:defRPr sz="1800">
                <a:solidFill>
                  <a:schemeClr val="tx1"/>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Tree>
    <p:extLst>
      <p:ext uri="{BB962C8B-B14F-4D97-AF65-F5344CB8AC3E}">
        <p14:creationId xmlns:p14="http://schemas.microsoft.com/office/powerpoint/2010/main" val="2980698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userDrawn="1"/>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 name="Rectangle 6"/>
          <p:cNvSpPr/>
          <p:nvPr userDrawn="1"/>
        </p:nvSpPr>
        <p:spPr>
          <a:xfrm>
            <a:off x="176022" y="237744"/>
            <a:ext cx="8791956"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userDrawn="1"/>
        </p:nvSpPr>
        <p:spPr>
          <a:xfrm>
            <a:off x="278892" y="374904"/>
            <a:ext cx="8586216"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800100" y="642594"/>
            <a:ext cx="75438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00100" y="2103120"/>
            <a:ext cx="75438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42597" y="6035040"/>
            <a:ext cx="2169784"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pPr/>
              <a:t>3/25/20</a:t>
            </a:fld>
            <a:endParaRPr lang="en-US"/>
          </a:p>
        </p:txBody>
      </p:sp>
      <p:sp>
        <p:nvSpPr>
          <p:cNvPr id="5" name="Footer Placeholder 4"/>
          <p:cNvSpPr>
            <a:spLocks noGrp="1"/>
          </p:cNvSpPr>
          <p:nvPr>
            <p:ph type="ftr" sz="quarter" idx="3"/>
          </p:nvPr>
        </p:nvSpPr>
        <p:spPr>
          <a:xfrm>
            <a:off x="800100" y="6035040"/>
            <a:ext cx="436245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7715250" y="6035040"/>
            <a:ext cx="62865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1648841799"/>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76" r:id="rId4"/>
    <p:sldLayoutId id="2147483677" r:id="rId5"/>
    <p:sldLayoutId id="2147483683" r:id="rId6"/>
    <p:sldLayoutId id="2147483678" r:id="rId7"/>
    <p:sldLayoutId id="2147483679" r:id="rId8"/>
    <p:sldLayoutId id="2147483680" r:id="rId9"/>
    <p:sldLayoutId id="2147483681" r:id="rId10"/>
    <p:sldLayoutId id="2147483682" r:id="rId11"/>
  </p:sldLayoutIdLst>
  <p:hf sldNum="0" hdr="0" ftr="0" dt="0"/>
  <p:txStyles>
    <p:titleStyle>
      <a:lvl1pPr algn="l" defTabSz="914377"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75" indent="-182875" algn="l" defTabSz="914377"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189" indent="-182875" algn="l" defTabSz="914377"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02" indent="-182875" algn="l" defTabSz="914377"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15" indent="-182875" algn="l" defTabSz="914377"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28" indent="-182875" algn="l" defTabSz="914377"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599960" indent="-228594" algn="l" defTabSz="914377"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899953" indent="-228594" algn="l" defTabSz="914377"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199945" indent="-228594" algn="l" defTabSz="914377"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499938" indent="-228594" algn="l" defTabSz="914377"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Matthew 13:1-9</a:t>
            </a:r>
          </a:p>
        </p:txBody>
      </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802371" y="1360839"/>
            <a:ext cx="7543800" cy="4385643"/>
          </a:xfrm>
        </p:spPr>
        <p:txBody>
          <a:bodyPr lIns="182880" rIns="365760" anchor="ctr">
            <a:noAutofit/>
          </a:bodyPr>
          <a:lstStyle/>
          <a:p>
            <a:pPr marL="0" indent="0" algn="ctr">
              <a:lnSpc>
                <a:spcPct val="100000"/>
              </a:lnSpc>
              <a:buNone/>
            </a:pPr>
            <a:r>
              <a:rPr lang="en-US" sz="3600" b="1" dirty="0">
                <a:solidFill>
                  <a:schemeClr val="bg1"/>
                </a:solidFill>
                <a:latin typeface="Calibri" panose="020F0502020204030204" pitchFamily="34" charset="0"/>
                <a:cs typeface="Calibri" panose="020F0502020204030204" pitchFamily="34" charset="0"/>
              </a:rPr>
              <a:t>“On the same day Jesus went out of the house and sat by the sea. And great multitudes were gathered together to Him, so that He got into a boat and sat; and the whole multitude stood on the shore . . .”</a:t>
            </a:r>
            <a:endParaRPr lang="en-US" sz="3600" dirty="0">
              <a:solidFill>
                <a:schemeClr val="bg1"/>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31498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The Parable of the Sower</a:t>
            </a:r>
          </a:p>
        </p:txBody>
      </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278969" y="2289039"/>
            <a:ext cx="8440285" cy="3457443"/>
          </a:xfrm>
        </p:spPr>
        <p:txBody>
          <a:bodyPr lIns="182880" rIns="365760" numCol="2" spcCol="0" anchor="t">
            <a:noAutofit/>
          </a:bodyPr>
          <a:lstStyle/>
          <a:p>
            <a:pPr marL="0" indent="0" algn="ctr">
              <a:lnSpc>
                <a:spcPct val="100000"/>
              </a:lnSpc>
              <a:spcBef>
                <a:spcPts val="1200"/>
              </a:spcBef>
              <a:buNone/>
            </a:pPr>
            <a:r>
              <a:rPr lang="en-US" sz="3300" b="1" dirty="0">
                <a:solidFill>
                  <a:schemeClr val="bg1"/>
                </a:solidFill>
                <a:latin typeface="Calibri" panose="020F0502020204030204" pitchFamily="34" charset="0"/>
                <a:cs typeface="Calibri" panose="020F0502020204030204" pitchFamily="34" charset="0"/>
              </a:rPr>
              <a:t>Sowing</a:t>
            </a: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a:lnSpc>
                <a:spcPct val="100000"/>
              </a:lnSpc>
              <a:spcBef>
                <a:spcPts val="600"/>
              </a:spcBef>
              <a:buClr>
                <a:schemeClr val="bg1"/>
              </a:buClr>
              <a:buFont typeface="Arial" panose="020B0604020202020204" pitchFamily="34" charset="0"/>
              <a:buChar char="•"/>
            </a:pPr>
            <a:r>
              <a:rPr lang="en-US" sz="3200" b="1" dirty="0">
                <a:solidFill>
                  <a:schemeClr val="bg1"/>
                </a:solidFill>
                <a:latin typeface="Calibri" panose="020F0502020204030204" pitchFamily="34" charset="0"/>
                <a:cs typeface="Calibri" panose="020F0502020204030204" pitchFamily="34" charset="0"/>
              </a:rPr>
              <a:t>It’s not the sower.</a:t>
            </a:r>
          </a:p>
          <a:p>
            <a:pPr>
              <a:lnSpc>
                <a:spcPct val="100000"/>
              </a:lnSpc>
              <a:spcBef>
                <a:spcPts val="600"/>
              </a:spcBef>
              <a:buClr>
                <a:schemeClr val="bg1"/>
              </a:buClr>
              <a:buFont typeface="Arial" panose="020B0604020202020204" pitchFamily="34" charset="0"/>
              <a:buChar char="•"/>
            </a:pPr>
            <a:r>
              <a:rPr lang="en-US" sz="3200" b="1" dirty="0">
                <a:solidFill>
                  <a:schemeClr val="bg1"/>
                </a:solidFill>
                <a:latin typeface="Calibri" panose="020F0502020204030204" pitchFamily="34" charset="0"/>
                <a:cs typeface="Calibri" panose="020F0502020204030204" pitchFamily="34" charset="0"/>
              </a:rPr>
              <a:t>It’s not the seed.</a:t>
            </a:r>
          </a:p>
          <a:p>
            <a:pPr>
              <a:lnSpc>
                <a:spcPct val="100000"/>
              </a:lnSpc>
              <a:spcBef>
                <a:spcPts val="600"/>
              </a:spcBef>
              <a:buClr>
                <a:schemeClr val="bg1"/>
              </a:buClr>
              <a:buFont typeface="Arial" panose="020B0604020202020204" pitchFamily="34" charset="0"/>
              <a:buChar char="•"/>
            </a:pPr>
            <a:r>
              <a:rPr lang="en-US" sz="3200" b="1" dirty="0">
                <a:solidFill>
                  <a:schemeClr val="bg1"/>
                </a:solidFill>
                <a:latin typeface="Calibri" panose="020F0502020204030204" pitchFamily="34" charset="0"/>
                <a:cs typeface="Calibri" panose="020F0502020204030204" pitchFamily="34" charset="0"/>
              </a:rPr>
              <a:t>It’s the reception of the seed.</a:t>
            </a:r>
          </a:p>
          <a:p>
            <a:pPr>
              <a:lnSpc>
                <a:spcPct val="100000"/>
              </a:lnSpc>
              <a:spcBef>
                <a:spcPts val="600"/>
              </a:spcBef>
              <a:buClr>
                <a:schemeClr val="bg1"/>
              </a:buClr>
              <a:buFont typeface="Arial" panose="020B0604020202020204" pitchFamily="34" charset="0"/>
              <a:buChar char="•"/>
            </a:pPr>
            <a:r>
              <a:rPr lang="en-US" sz="3200" b="1" dirty="0">
                <a:solidFill>
                  <a:schemeClr val="bg1"/>
                </a:solidFill>
                <a:latin typeface="Calibri" panose="020F0502020204030204" pitchFamily="34" charset="0"/>
                <a:cs typeface="Calibri" panose="020F0502020204030204" pitchFamily="34" charset="0"/>
              </a:rPr>
              <a:t>It’s the condition of the soil.</a:t>
            </a:r>
            <a:endParaRPr lang="en-US" sz="2000" b="1" dirty="0">
              <a:solidFill>
                <a:schemeClr val="bg1"/>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55D43008-217A-D549-9D1F-1F05437A5F2B}"/>
              </a:ext>
            </a:extLst>
          </p:cNvPr>
          <p:cNvPicPr>
            <a:picLocks noChangeAspect="1"/>
          </p:cNvPicPr>
          <p:nvPr/>
        </p:nvPicPr>
        <p:blipFill>
          <a:blip r:embed="rId4"/>
          <a:stretch>
            <a:fillRect/>
          </a:stretch>
        </p:blipFill>
        <p:spPr>
          <a:xfrm>
            <a:off x="929898" y="3060681"/>
            <a:ext cx="2978150" cy="1981200"/>
          </a:xfrm>
          <a:prstGeom prst="rect">
            <a:avLst/>
          </a:prstGeom>
        </p:spPr>
      </p:pic>
      <p:sp>
        <p:nvSpPr>
          <p:cNvPr id="8" name="TextBox 7">
            <a:extLst>
              <a:ext uri="{FF2B5EF4-FFF2-40B4-BE49-F238E27FC236}">
                <a16:creationId xmlns:a16="http://schemas.microsoft.com/office/drawing/2014/main" id="{4C90341E-69A4-284E-AEB0-A19EF60D94C6}"/>
              </a:ext>
            </a:extLst>
          </p:cNvPr>
          <p:cNvSpPr txBox="1"/>
          <p:nvPr/>
        </p:nvSpPr>
        <p:spPr>
          <a:xfrm>
            <a:off x="802373" y="1578493"/>
            <a:ext cx="7543799"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The Parable</a:t>
            </a:r>
          </a:p>
        </p:txBody>
      </p:sp>
    </p:spTree>
    <p:extLst>
      <p:ext uri="{BB962C8B-B14F-4D97-AF65-F5344CB8AC3E}">
        <p14:creationId xmlns:p14="http://schemas.microsoft.com/office/powerpoint/2010/main" val="3313352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1000"/>
                                        <p:tgtEl>
                                          <p:spTgt spid="3">
                                            <p:txEl>
                                              <p:pRg st="5" end="5"/>
                                            </p:txEl>
                                          </p:spTgt>
                                        </p:tgtEl>
                                      </p:cBhvr>
                                    </p:animEffect>
                                    <p:anim calcmode="lin" valueType="num">
                                      <p:cBhvr>
                                        <p:cTn id="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Effect transition="in" filter="fade">
                                      <p:cBhvr>
                                        <p:cTn id="14" dur="1000"/>
                                        <p:tgtEl>
                                          <p:spTgt spid="3">
                                            <p:txEl>
                                              <p:pRg st="6" end="6"/>
                                            </p:txEl>
                                          </p:spTgt>
                                        </p:tgtEl>
                                      </p:cBhvr>
                                    </p:animEffect>
                                    <p:anim calcmode="lin" valueType="num">
                                      <p:cBhvr>
                                        <p:cTn id="1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fade">
                                      <p:cBhvr>
                                        <p:cTn id="21" dur="1000"/>
                                        <p:tgtEl>
                                          <p:spTgt spid="3">
                                            <p:txEl>
                                              <p:pRg st="7" end="7"/>
                                            </p:txEl>
                                          </p:spTgt>
                                        </p:tgtEl>
                                      </p:cBhvr>
                                    </p:animEffect>
                                    <p:anim calcmode="lin" valueType="num">
                                      <p:cBhvr>
                                        <p:cTn id="2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fade">
                                      <p:cBhvr>
                                        <p:cTn id="28" dur="1000"/>
                                        <p:tgtEl>
                                          <p:spTgt spid="3">
                                            <p:txEl>
                                              <p:pRg st="8" end="8"/>
                                            </p:txEl>
                                          </p:spTgt>
                                        </p:tgtEl>
                                      </p:cBhvr>
                                    </p:animEffect>
                                    <p:anim calcmode="lin" valueType="num">
                                      <p:cBhvr>
                                        <p:cTn id="2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Matthew 13:18-23</a:t>
            </a:r>
          </a:p>
        </p:txBody>
      </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802371" y="1360839"/>
            <a:ext cx="7543800" cy="4385643"/>
          </a:xfrm>
        </p:spPr>
        <p:txBody>
          <a:bodyPr lIns="182880" rIns="365760" anchor="ctr">
            <a:noAutofit/>
          </a:bodyPr>
          <a:lstStyle/>
          <a:p>
            <a:pPr marL="0" indent="0" algn="ctr">
              <a:lnSpc>
                <a:spcPct val="90000"/>
              </a:lnSpc>
              <a:buNone/>
            </a:pPr>
            <a:r>
              <a:rPr lang="en-US" sz="3600" b="1" dirty="0">
                <a:solidFill>
                  <a:schemeClr val="bg1"/>
                </a:solidFill>
                <a:latin typeface="Calibri" panose="020F0502020204030204" pitchFamily="34" charset="0"/>
                <a:cs typeface="Calibri" panose="020F0502020204030204" pitchFamily="34" charset="0"/>
              </a:rPr>
              <a:t>“‘Therefore hear the parable of the sower: When anyone hears the word of the kingdom, and does not understand it, then the wicked one comes and snatches away what was sown in his heart. This is he who received seed by the wayside. . . .’”</a:t>
            </a:r>
            <a:endParaRPr lang="en-US" sz="3600" dirty="0">
              <a:solidFill>
                <a:schemeClr val="bg1"/>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5835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Matthew 13:18-23</a:t>
            </a:r>
          </a:p>
        </p:txBody>
      </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802371" y="1360839"/>
            <a:ext cx="7543800" cy="4385643"/>
          </a:xfrm>
        </p:spPr>
        <p:txBody>
          <a:bodyPr lIns="182880" rIns="365760" anchor="ctr">
            <a:noAutofit/>
          </a:bodyPr>
          <a:lstStyle/>
          <a:p>
            <a:pPr marL="0" indent="0" algn="ctr">
              <a:lnSpc>
                <a:spcPct val="90000"/>
              </a:lnSpc>
              <a:buNone/>
            </a:pPr>
            <a:r>
              <a:rPr lang="en-US" sz="3600" b="1" dirty="0">
                <a:solidFill>
                  <a:schemeClr val="bg1"/>
                </a:solidFill>
                <a:latin typeface="Calibri" panose="020F0502020204030204" pitchFamily="34" charset="0"/>
                <a:cs typeface="Calibri" panose="020F0502020204030204" pitchFamily="34" charset="0"/>
              </a:rPr>
              <a:t>“‘. . . But he who received the seed on stony places, this is he who hears the word and immediately receives it with joy; yet he has no root in himself, but endures only for a while. For when tribulation or persecution arises because of the word, immediately he stumbles. . . ’”</a:t>
            </a:r>
            <a:endParaRPr lang="en-US" sz="3600" dirty="0">
              <a:solidFill>
                <a:schemeClr val="bg1"/>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33397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Matthew 13:18-23</a:t>
            </a:r>
          </a:p>
        </p:txBody>
      </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802371" y="1360839"/>
            <a:ext cx="7543800" cy="4385643"/>
          </a:xfrm>
        </p:spPr>
        <p:txBody>
          <a:bodyPr lIns="182880" rIns="365760" anchor="ctr">
            <a:noAutofit/>
          </a:bodyPr>
          <a:lstStyle/>
          <a:p>
            <a:pPr marL="0" indent="0" algn="ctr">
              <a:lnSpc>
                <a:spcPct val="90000"/>
              </a:lnSpc>
              <a:buNone/>
            </a:pPr>
            <a:r>
              <a:rPr lang="en-US" sz="3600" b="1" dirty="0">
                <a:solidFill>
                  <a:schemeClr val="bg1"/>
                </a:solidFill>
                <a:latin typeface="Calibri" panose="020F0502020204030204" pitchFamily="34" charset="0"/>
                <a:cs typeface="Calibri" panose="020F0502020204030204" pitchFamily="34" charset="0"/>
              </a:rPr>
              <a:t>“‘. . . Now he who received seed among the thorns is he who hears the word, and the cares of this world and the deceitfulness of riches choke the word, and he becomes unfruitful. . . ’”</a:t>
            </a:r>
            <a:endParaRPr lang="en-US" sz="3600" dirty="0">
              <a:solidFill>
                <a:schemeClr val="bg1"/>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43568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Matthew 13:18-23</a:t>
            </a:r>
          </a:p>
        </p:txBody>
      </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802371" y="1360839"/>
            <a:ext cx="7543800" cy="4385643"/>
          </a:xfrm>
        </p:spPr>
        <p:txBody>
          <a:bodyPr lIns="182880" rIns="365760" anchor="ctr">
            <a:noAutofit/>
          </a:bodyPr>
          <a:lstStyle/>
          <a:p>
            <a:pPr marL="0" indent="0" algn="ctr">
              <a:lnSpc>
                <a:spcPct val="90000"/>
              </a:lnSpc>
              <a:buNone/>
            </a:pPr>
            <a:r>
              <a:rPr lang="en-US" sz="3600" b="1" dirty="0">
                <a:solidFill>
                  <a:schemeClr val="bg1"/>
                </a:solidFill>
                <a:latin typeface="Calibri" panose="020F0502020204030204" pitchFamily="34" charset="0"/>
                <a:cs typeface="Calibri" panose="020F0502020204030204" pitchFamily="34" charset="0"/>
              </a:rPr>
              <a:t>“‘. . . But he who received seed on the good ground is he who hears the word and understands it, who indeed bears fruit and produces: some a hundredfold, some sixty, some thirty.’”</a:t>
            </a:r>
            <a:endParaRPr lang="en-US" sz="3600" dirty="0">
              <a:solidFill>
                <a:schemeClr val="bg1"/>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45233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The Parable of the Sower</a:t>
            </a:r>
          </a:p>
        </p:txBody>
      </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278969" y="2289039"/>
            <a:ext cx="8440285" cy="3457443"/>
          </a:xfrm>
        </p:spPr>
        <p:txBody>
          <a:bodyPr lIns="182880" rIns="365760" numCol="2" spcCol="0" anchor="t">
            <a:noAutofit/>
          </a:bodyPr>
          <a:lstStyle/>
          <a:p>
            <a:pPr marL="0" indent="0" algn="ctr">
              <a:lnSpc>
                <a:spcPct val="100000"/>
              </a:lnSpc>
              <a:spcBef>
                <a:spcPts val="1200"/>
              </a:spcBef>
              <a:buNone/>
            </a:pPr>
            <a:r>
              <a:rPr lang="en-US" sz="3300" b="1" dirty="0">
                <a:solidFill>
                  <a:schemeClr val="bg1"/>
                </a:solidFill>
                <a:latin typeface="Calibri" panose="020F0502020204030204" pitchFamily="34" charset="0"/>
                <a:cs typeface="Calibri" panose="020F0502020204030204" pitchFamily="34" charset="0"/>
              </a:rPr>
              <a:t>Seed</a:t>
            </a: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a:lnSpc>
                <a:spcPct val="9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Word of the Kingdom </a:t>
            </a:r>
            <a:r>
              <a:rPr lang="en-US" sz="2000" b="1" dirty="0">
                <a:solidFill>
                  <a:schemeClr val="bg1"/>
                </a:solidFill>
                <a:latin typeface="Calibri" panose="020F0502020204030204" pitchFamily="34" charset="0"/>
                <a:cs typeface="Calibri" panose="020F0502020204030204" pitchFamily="34" charset="0"/>
              </a:rPr>
              <a:t>(Matt.), </a:t>
            </a:r>
            <a:r>
              <a:rPr lang="en-US" sz="2800" b="1" dirty="0">
                <a:solidFill>
                  <a:schemeClr val="bg1"/>
                </a:solidFill>
                <a:latin typeface="Calibri" panose="020F0502020204030204" pitchFamily="34" charset="0"/>
                <a:cs typeface="Calibri" panose="020F0502020204030204" pitchFamily="34" charset="0"/>
              </a:rPr>
              <a:t>Word</a:t>
            </a:r>
            <a:r>
              <a:rPr lang="en-US" sz="3300" b="1" dirty="0">
                <a:solidFill>
                  <a:schemeClr val="bg1"/>
                </a:solidFill>
                <a:latin typeface="Calibri" panose="020F0502020204030204" pitchFamily="34" charset="0"/>
                <a:cs typeface="Calibri" panose="020F0502020204030204" pitchFamily="34" charset="0"/>
              </a:rPr>
              <a:t> </a:t>
            </a:r>
            <a:r>
              <a:rPr lang="en-US" sz="2000" b="1" dirty="0">
                <a:solidFill>
                  <a:schemeClr val="bg1"/>
                </a:solidFill>
                <a:latin typeface="Calibri" panose="020F0502020204030204" pitchFamily="34" charset="0"/>
                <a:cs typeface="Calibri" panose="020F0502020204030204" pitchFamily="34" charset="0"/>
              </a:rPr>
              <a:t>(Mark), </a:t>
            </a:r>
            <a:r>
              <a:rPr lang="en-US" sz="2800" b="1" dirty="0">
                <a:solidFill>
                  <a:schemeClr val="bg1"/>
                </a:solidFill>
                <a:latin typeface="Calibri" panose="020F0502020204030204" pitchFamily="34" charset="0"/>
                <a:cs typeface="Calibri" panose="020F0502020204030204" pitchFamily="34" charset="0"/>
              </a:rPr>
              <a:t>Word of God </a:t>
            </a:r>
            <a:r>
              <a:rPr lang="en-US" sz="2000" b="1" dirty="0">
                <a:solidFill>
                  <a:schemeClr val="bg1"/>
                </a:solidFill>
                <a:latin typeface="Calibri" panose="020F0502020204030204" pitchFamily="34" charset="0"/>
                <a:cs typeface="Calibri" panose="020F0502020204030204" pitchFamily="34" charset="0"/>
              </a:rPr>
              <a:t>(Luke)</a:t>
            </a:r>
          </a:p>
          <a:p>
            <a:pPr>
              <a:lnSpc>
                <a:spcPct val="9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Power of word </a:t>
            </a:r>
            <a:r>
              <a:rPr lang="en-US" sz="2200" b="1" dirty="0">
                <a:solidFill>
                  <a:schemeClr val="bg1"/>
                </a:solidFill>
                <a:latin typeface="Calibri" panose="020F0502020204030204" pitchFamily="34" charset="0"/>
                <a:cs typeface="Calibri" panose="020F0502020204030204" pitchFamily="34" charset="0"/>
              </a:rPr>
              <a:t>(Heb. 4:12-13; Isa. 55:8-11; Rom. 1:16-17)</a:t>
            </a:r>
          </a:p>
          <a:p>
            <a:pPr>
              <a:lnSpc>
                <a:spcPct val="9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Kingdom </a:t>
            </a:r>
            <a:r>
              <a:rPr lang="en-US" sz="2200" b="1" dirty="0">
                <a:solidFill>
                  <a:schemeClr val="bg1"/>
                </a:solidFill>
                <a:latin typeface="Calibri" panose="020F0502020204030204" pitchFamily="34" charset="0"/>
                <a:cs typeface="Calibri" panose="020F0502020204030204" pitchFamily="34" charset="0"/>
              </a:rPr>
              <a:t>(Matt. 4:23;  9:35; 24:14).</a:t>
            </a: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55D43008-217A-D549-9D1F-1F05437A5F2B}"/>
              </a:ext>
            </a:extLst>
          </p:cNvPr>
          <p:cNvPicPr>
            <a:picLocks noChangeAspect="1"/>
          </p:cNvPicPr>
          <p:nvPr/>
        </p:nvPicPr>
        <p:blipFill>
          <a:blip r:embed="rId4"/>
          <a:srcRect/>
          <a:stretch/>
        </p:blipFill>
        <p:spPr>
          <a:xfrm>
            <a:off x="929898" y="3079246"/>
            <a:ext cx="2978150" cy="1944070"/>
          </a:xfrm>
          <a:prstGeom prst="rect">
            <a:avLst/>
          </a:prstGeom>
        </p:spPr>
      </p:pic>
      <p:sp>
        <p:nvSpPr>
          <p:cNvPr id="8" name="TextBox 7">
            <a:extLst>
              <a:ext uri="{FF2B5EF4-FFF2-40B4-BE49-F238E27FC236}">
                <a16:creationId xmlns:a16="http://schemas.microsoft.com/office/drawing/2014/main" id="{4C90341E-69A4-284E-AEB0-A19EF60D94C6}"/>
              </a:ext>
            </a:extLst>
          </p:cNvPr>
          <p:cNvSpPr txBox="1"/>
          <p:nvPr/>
        </p:nvSpPr>
        <p:spPr>
          <a:xfrm>
            <a:off x="802373" y="1578493"/>
            <a:ext cx="7543799"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The Explanation</a:t>
            </a:r>
          </a:p>
        </p:txBody>
      </p:sp>
    </p:spTree>
    <p:extLst>
      <p:ext uri="{BB962C8B-B14F-4D97-AF65-F5344CB8AC3E}">
        <p14:creationId xmlns:p14="http://schemas.microsoft.com/office/powerpoint/2010/main" val="3806344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ppt_x</p:attrName>
                                        </p:attrNameLst>
                                      </p:cBhvr>
                                      <p:tavLst>
                                        <p:tav tm="0">
                                          <p:val>
                                            <p:strVal val="#ppt_x-.2"/>
                                          </p:val>
                                        </p:tav>
                                        <p:tav tm="100000">
                                          <p:val>
                                            <p:strVal val="#ppt_x"/>
                                          </p:val>
                                        </p:tav>
                                      </p:tavLst>
                                    </p:anim>
                                    <p:anim calcmode="lin" valueType="num">
                                      <p:cBhvr>
                                        <p:cTn id="8"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9" dur="1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10"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20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1000"/>
                                        <p:tgtEl>
                                          <p:spTgt spid="3">
                                            <p:txEl>
                                              <p:pRg st="5" end="5"/>
                                            </p:txEl>
                                          </p:spTgt>
                                        </p:tgtEl>
                                      </p:cBhvr>
                                    </p:animEffect>
                                    <p:anim calcmode="lin" valueType="num">
                                      <p:cBhvr>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fade">
                                      <p:cBhvr>
                                        <p:cTn id="38" dur="1000"/>
                                        <p:tgtEl>
                                          <p:spTgt spid="3">
                                            <p:txEl>
                                              <p:pRg st="7" end="7"/>
                                            </p:txEl>
                                          </p:spTgt>
                                        </p:tgtEl>
                                      </p:cBhvr>
                                    </p:animEffect>
                                    <p:anim calcmode="lin" valueType="num">
                                      <p:cBhvr>
                                        <p:cTn id="3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The Parable of the Sower</a:t>
            </a:r>
          </a:p>
        </p:txBody>
      </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278969" y="2289039"/>
            <a:ext cx="8440285" cy="3457443"/>
          </a:xfrm>
        </p:spPr>
        <p:txBody>
          <a:bodyPr lIns="182880" rIns="365760" numCol="2" spcCol="0" anchor="t">
            <a:noAutofit/>
          </a:bodyPr>
          <a:lstStyle/>
          <a:p>
            <a:pPr marL="0" indent="0" algn="ctr">
              <a:lnSpc>
                <a:spcPct val="100000"/>
              </a:lnSpc>
              <a:spcBef>
                <a:spcPts val="1200"/>
              </a:spcBef>
              <a:buNone/>
            </a:pPr>
            <a:r>
              <a:rPr lang="en-US" sz="3300" b="1" dirty="0">
                <a:solidFill>
                  <a:schemeClr val="bg1"/>
                </a:solidFill>
                <a:latin typeface="Calibri" panose="020F0502020204030204" pitchFamily="34" charset="0"/>
                <a:cs typeface="Calibri" panose="020F0502020204030204" pitchFamily="34" charset="0"/>
              </a:rPr>
              <a:t>Seed</a:t>
            </a: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a:lnSpc>
                <a:spcPct val="10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Jesus taught the importance of understanding this parable</a:t>
            </a:r>
          </a:p>
          <a:p>
            <a:pPr>
              <a:lnSpc>
                <a:spcPct val="10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We must understand the power of God’s word </a:t>
            </a:r>
            <a:endParaRPr lang="en-US" sz="2200" b="1" dirty="0">
              <a:solidFill>
                <a:schemeClr val="bg1"/>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55D43008-217A-D549-9D1F-1F05437A5F2B}"/>
              </a:ext>
            </a:extLst>
          </p:cNvPr>
          <p:cNvPicPr>
            <a:picLocks noChangeAspect="1"/>
          </p:cNvPicPr>
          <p:nvPr/>
        </p:nvPicPr>
        <p:blipFill>
          <a:blip r:embed="rId4"/>
          <a:srcRect/>
          <a:stretch/>
        </p:blipFill>
        <p:spPr>
          <a:xfrm>
            <a:off x="929898" y="3079246"/>
            <a:ext cx="2978150" cy="1944070"/>
          </a:xfrm>
          <a:prstGeom prst="rect">
            <a:avLst/>
          </a:prstGeom>
        </p:spPr>
      </p:pic>
      <p:sp>
        <p:nvSpPr>
          <p:cNvPr id="8" name="TextBox 7">
            <a:extLst>
              <a:ext uri="{FF2B5EF4-FFF2-40B4-BE49-F238E27FC236}">
                <a16:creationId xmlns:a16="http://schemas.microsoft.com/office/drawing/2014/main" id="{4C90341E-69A4-284E-AEB0-A19EF60D94C6}"/>
              </a:ext>
            </a:extLst>
          </p:cNvPr>
          <p:cNvSpPr txBox="1"/>
          <p:nvPr/>
        </p:nvSpPr>
        <p:spPr>
          <a:xfrm>
            <a:off x="802373" y="1578493"/>
            <a:ext cx="7543799"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The Explanation</a:t>
            </a:r>
          </a:p>
        </p:txBody>
      </p:sp>
    </p:spTree>
    <p:extLst>
      <p:ext uri="{BB962C8B-B14F-4D97-AF65-F5344CB8AC3E}">
        <p14:creationId xmlns:p14="http://schemas.microsoft.com/office/powerpoint/2010/main" val="93037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1000"/>
                                        <p:tgtEl>
                                          <p:spTgt spid="3">
                                            <p:txEl>
                                              <p:pRg st="5" end="5"/>
                                            </p:txEl>
                                          </p:spTgt>
                                        </p:tgtEl>
                                      </p:cBhvr>
                                    </p:animEffect>
                                    <p:anim calcmode="lin" valueType="num">
                                      <p:cBhvr>
                                        <p:cTn id="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Effect transition="in" filter="fade">
                                      <p:cBhvr>
                                        <p:cTn id="14" dur="1000"/>
                                        <p:tgtEl>
                                          <p:spTgt spid="3">
                                            <p:txEl>
                                              <p:pRg st="6" end="6"/>
                                            </p:txEl>
                                          </p:spTgt>
                                        </p:tgtEl>
                                      </p:cBhvr>
                                    </p:animEffect>
                                    <p:anim calcmode="lin" valueType="num">
                                      <p:cBhvr>
                                        <p:cTn id="1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The Parable of the Sower</a:t>
            </a:r>
          </a:p>
        </p:txBody>
      </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278969" y="2289039"/>
            <a:ext cx="8440285" cy="3457443"/>
          </a:xfrm>
        </p:spPr>
        <p:txBody>
          <a:bodyPr lIns="182880" rIns="365760" numCol="2" spcCol="0" anchor="t">
            <a:noAutofit/>
          </a:bodyPr>
          <a:lstStyle/>
          <a:p>
            <a:pPr marL="0" indent="0" algn="ctr">
              <a:lnSpc>
                <a:spcPct val="100000"/>
              </a:lnSpc>
              <a:spcBef>
                <a:spcPts val="1200"/>
              </a:spcBef>
              <a:buNone/>
            </a:pPr>
            <a:r>
              <a:rPr lang="en-US" sz="3300" b="1" dirty="0">
                <a:solidFill>
                  <a:schemeClr val="bg1"/>
                </a:solidFill>
                <a:latin typeface="Calibri" panose="020F0502020204030204" pitchFamily="34" charset="0"/>
                <a:cs typeface="Calibri" panose="020F0502020204030204" pitchFamily="34" charset="0"/>
              </a:rPr>
              <a:t>Seed</a:t>
            </a: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nSpc>
                <a:spcPct val="100000"/>
              </a:lnSpc>
              <a:spcBef>
                <a:spcPts val="600"/>
              </a:spcBef>
              <a:buClr>
                <a:schemeClr val="bg1"/>
              </a:buClr>
              <a:buNone/>
            </a:pPr>
            <a:r>
              <a:rPr lang="en-US" sz="2800" b="1" dirty="0">
                <a:solidFill>
                  <a:schemeClr val="bg1"/>
                </a:solidFill>
                <a:latin typeface="Calibri" panose="020F0502020204030204" pitchFamily="34" charset="0"/>
                <a:cs typeface="Calibri" panose="020F0502020204030204" pitchFamily="34" charset="0"/>
              </a:rPr>
              <a:t>Wayside</a:t>
            </a:r>
          </a:p>
          <a:p>
            <a:pPr>
              <a:lnSpc>
                <a:spcPct val="10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Hears—does not understand (cf. Rom. 10:17)</a:t>
            </a:r>
          </a:p>
          <a:p>
            <a:pPr>
              <a:lnSpc>
                <a:spcPct val="10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Satan—snatches word away (cf. Job 1—external; Job 2—health)</a:t>
            </a:r>
            <a:endParaRPr lang="en-US" sz="2200" b="1" dirty="0">
              <a:solidFill>
                <a:schemeClr val="bg1"/>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55D43008-217A-D549-9D1F-1F05437A5F2B}"/>
              </a:ext>
            </a:extLst>
          </p:cNvPr>
          <p:cNvPicPr>
            <a:picLocks noChangeAspect="1"/>
          </p:cNvPicPr>
          <p:nvPr/>
        </p:nvPicPr>
        <p:blipFill>
          <a:blip r:embed="rId4"/>
          <a:srcRect/>
          <a:stretch/>
        </p:blipFill>
        <p:spPr>
          <a:xfrm>
            <a:off x="929898" y="3079246"/>
            <a:ext cx="2978150" cy="1944070"/>
          </a:xfrm>
          <a:prstGeom prst="rect">
            <a:avLst/>
          </a:prstGeom>
        </p:spPr>
      </p:pic>
      <p:sp>
        <p:nvSpPr>
          <p:cNvPr id="8" name="TextBox 7">
            <a:extLst>
              <a:ext uri="{FF2B5EF4-FFF2-40B4-BE49-F238E27FC236}">
                <a16:creationId xmlns:a16="http://schemas.microsoft.com/office/drawing/2014/main" id="{4C90341E-69A4-284E-AEB0-A19EF60D94C6}"/>
              </a:ext>
            </a:extLst>
          </p:cNvPr>
          <p:cNvSpPr txBox="1"/>
          <p:nvPr/>
        </p:nvSpPr>
        <p:spPr>
          <a:xfrm>
            <a:off x="802373" y="1578493"/>
            <a:ext cx="7543799"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The Explanation</a:t>
            </a:r>
          </a:p>
        </p:txBody>
      </p:sp>
    </p:spTree>
    <p:extLst>
      <p:ext uri="{BB962C8B-B14F-4D97-AF65-F5344CB8AC3E}">
        <p14:creationId xmlns:p14="http://schemas.microsoft.com/office/powerpoint/2010/main" val="1029553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p:cTn id="7"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5" end="5"/>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Effect transition="in" filter="fade">
                                      <p:cBhvr>
                                        <p:cTn id="14" dur="1000"/>
                                        <p:tgtEl>
                                          <p:spTgt spid="3">
                                            <p:txEl>
                                              <p:pRg st="6" end="6"/>
                                            </p:txEl>
                                          </p:spTgt>
                                        </p:tgtEl>
                                      </p:cBhvr>
                                    </p:animEffect>
                                    <p:anim calcmode="lin" valueType="num">
                                      <p:cBhvr>
                                        <p:cTn id="1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fade">
                                      <p:cBhvr>
                                        <p:cTn id="21" dur="1000"/>
                                        <p:tgtEl>
                                          <p:spTgt spid="3">
                                            <p:txEl>
                                              <p:pRg st="7" end="7"/>
                                            </p:txEl>
                                          </p:spTgt>
                                        </p:tgtEl>
                                      </p:cBhvr>
                                    </p:animEffect>
                                    <p:anim calcmode="lin" valueType="num">
                                      <p:cBhvr>
                                        <p:cTn id="2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The Parable of the Sower</a:t>
            </a:r>
          </a:p>
        </p:txBody>
      </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278969" y="2289039"/>
            <a:ext cx="8440285" cy="3457443"/>
          </a:xfrm>
        </p:spPr>
        <p:txBody>
          <a:bodyPr lIns="182880" rIns="365760" numCol="2" spcCol="0" anchor="t">
            <a:noAutofit/>
          </a:bodyPr>
          <a:lstStyle/>
          <a:p>
            <a:pPr marL="0" indent="0" algn="ctr">
              <a:lnSpc>
                <a:spcPct val="100000"/>
              </a:lnSpc>
              <a:spcBef>
                <a:spcPts val="1200"/>
              </a:spcBef>
              <a:buNone/>
            </a:pPr>
            <a:r>
              <a:rPr lang="en-US" sz="3300" b="1" dirty="0">
                <a:solidFill>
                  <a:schemeClr val="bg1"/>
                </a:solidFill>
                <a:latin typeface="Calibri" panose="020F0502020204030204" pitchFamily="34" charset="0"/>
                <a:cs typeface="Calibri" panose="020F0502020204030204" pitchFamily="34" charset="0"/>
              </a:rPr>
              <a:t>Seed</a:t>
            </a: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nSpc>
                <a:spcPct val="100000"/>
              </a:lnSpc>
              <a:spcBef>
                <a:spcPts val="600"/>
              </a:spcBef>
              <a:buClr>
                <a:schemeClr val="bg1"/>
              </a:buClr>
              <a:buNone/>
            </a:pPr>
            <a:r>
              <a:rPr lang="en-US" sz="2800" b="1" dirty="0">
                <a:solidFill>
                  <a:schemeClr val="bg1"/>
                </a:solidFill>
                <a:latin typeface="Calibri" panose="020F0502020204030204" pitchFamily="34" charset="0"/>
                <a:cs typeface="Calibri" panose="020F0502020204030204" pitchFamily="34" charset="0"/>
              </a:rPr>
              <a:t>Wayside</a:t>
            </a:r>
          </a:p>
          <a:p>
            <a:pPr>
              <a:lnSpc>
                <a:spcPct val="10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Life circumstances can take away the word.</a:t>
            </a:r>
          </a:p>
          <a:p>
            <a:pPr>
              <a:lnSpc>
                <a:spcPct val="10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That is Satan taking away the word.</a:t>
            </a:r>
          </a:p>
          <a:p>
            <a:pPr>
              <a:lnSpc>
                <a:spcPct val="10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Don’t allow that!</a:t>
            </a:r>
            <a:endParaRPr lang="en-US" sz="2200" b="1" dirty="0">
              <a:solidFill>
                <a:schemeClr val="bg1"/>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55D43008-217A-D549-9D1F-1F05437A5F2B}"/>
              </a:ext>
            </a:extLst>
          </p:cNvPr>
          <p:cNvPicPr>
            <a:picLocks noChangeAspect="1"/>
          </p:cNvPicPr>
          <p:nvPr/>
        </p:nvPicPr>
        <p:blipFill>
          <a:blip r:embed="rId4"/>
          <a:srcRect/>
          <a:stretch/>
        </p:blipFill>
        <p:spPr>
          <a:xfrm>
            <a:off x="929898" y="3079246"/>
            <a:ext cx="2978150" cy="1944070"/>
          </a:xfrm>
          <a:prstGeom prst="rect">
            <a:avLst/>
          </a:prstGeom>
        </p:spPr>
      </p:pic>
      <p:sp>
        <p:nvSpPr>
          <p:cNvPr id="8" name="TextBox 7">
            <a:extLst>
              <a:ext uri="{FF2B5EF4-FFF2-40B4-BE49-F238E27FC236}">
                <a16:creationId xmlns:a16="http://schemas.microsoft.com/office/drawing/2014/main" id="{4C90341E-69A4-284E-AEB0-A19EF60D94C6}"/>
              </a:ext>
            </a:extLst>
          </p:cNvPr>
          <p:cNvSpPr txBox="1"/>
          <p:nvPr/>
        </p:nvSpPr>
        <p:spPr>
          <a:xfrm>
            <a:off x="802373" y="1578493"/>
            <a:ext cx="7543799"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The Explanation</a:t>
            </a:r>
          </a:p>
        </p:txBody>
      </p:sp>
    </p:spTree>
    <p:extLst>
      <p:ext uri="{BB962C8B-B14F-4D97-AF65-F5344CB8AC3E}">
        <p14:creationId xmlns:p14="http://schemas.microsoft.com/office/powerpoint/2010/main" val="14613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1000"/>
                                        <p:tgtEl>
                                          <p:spTgt spid="3">
                                            <p:txEl>
                                              <p:pRg st="6" end="6"/>
                                            </p:txEl>
                                          </p:spTgt>
                                        </p:tgtEl>
                                      </p:cBhvr>
                                    </p:animEffect>
                                    <p:anim calcmode="lin" valueType="num">
                                      <p:cBhvr>
                                        <p:cTn id="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7" end="7"/>
                                            </p:txEl>
                                          </p:spTgt>
                                        </p:tgtEl>
                                        <p:attrNameLst>
                                          <p:attrName>style.visibility</p:attrName>
                                        </p:attrNameLst>
                                      </p:cBhvr>
                                      <p:to>
                                        <p:strVal val="visible"/>
                                      </p:to>
                                    </p:set>
                                    <p:animEffect transition="in" filter="fade">
                                      <p:cBhvr>
                                        <p:cTn id="14" dur="1000"/>
                                        <p:tgtEl>
                                          <p:spTgt spid="3">
                                            <p:txEl>
                                              <p:pRg st="7" end="7"/>
                                            </p:txEl>
                                          </p:spTgt>
                                        </p:tgtEl>
                                      </p:cBhvr>
                                    </p:animEffect>
                                    <p:anim calcmode="lin" valueType="num">
                                      <p:cBhvr>
                                        <p:cTn id="1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animEffect transition="in" filter="fade">
                                      <p:cBhvr>
                                        <p:cTn id="21" dur="1000"/>
                                        <p:tgtEl>
                                          <p:spTgt spid="3">
                                            <p:txEl>
                                              <p:pRg st="8" end="8"/>
                                            </p:txEl>
                                          </p:spTgt>
                                        </p:tgtEl>
                                      </p:cBhvr>
                                    </p:animEffect>
                                    <p:anim calcmode="lin" valueType="num">
                                      <p:cBhvr>
                                        <p:cTn id="2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The Parable of the Sower</a:t>
            </a:r>
          </a:p>
        </p:txBody>
      </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278969" y="2289039"/>
            <a:ext cx="8440285" cy="3457443"/>
          </a:xfrm>
        </p:spPr>
        <p:txBody>
          <a:bodyPr lIns="182880" rIns="365760" numCol="2" spcCol="0" anchor="t">
            <a:noAutofit/>
          </a:bodyPr>
          <a:lstStyle/>
          <a:p>
            <a:pPr marL="0" indent="0" algn="ctr">
              <a:lnSpc>
                <a:spcPct val="100000"/>
              </a:lnSpc>
              <a:spcBef>
                <a:spcPts val="1200"/>
              </a:spcBef>
              <a:buNone/>
            </a:pPr>
            <a:r>
              <a:rPr lang="en-US" sz="3300" b="1" dirty="0">
                <a:solidFill>
                  <a:schemeClr val="bg1"/>
                </a:solidFill>
                <a:latin typeface="Calibri" panose="020F0502020204030204" pitchFamily="34" charset="0"/>
                <a:cs typeface="Calibri" panose="020F0502020204030204" pitchFamily="34" charset="0"/>
              </a:rPr>
              <a:t>Seed</a:t>
            </a: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nSpc>
                <a:spcPct val="100000"/>
              </a:lnSpc>
              <a:spcBef>
                <a:spcPts val="600"/>
              </a:spcBef>
              <a:buClr>
                <a:schemeClr val="bg1"/>
              </a:buClr>
              <a:buNone/>
            </a:pPr>
            <a:r>
              <a:rPr lang="en-US" sz="2800" b="1" dirty="0">
                <a:solidFill>
                  <a:schemeClr val="bg1"/>
                </a:solidFill>
                <a:latin typeface="Calibri" panose="020F0502020204030204" pitchFamily="34" charset="0"/>
                <a:cs typeface="Calibri" panose="020F0502020204030204" pitchFamily="34" charset="0"/>
              </a:rPr>
              <a:t>Stony Ground</a:t>
            </a:r>
          </a:p>
          <a:p>
            <a:pPr>
              <a:lnSpc>
                <a:spcPct val="10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Receive with joy</a:t>
            </a:r>
          </a:p>
          <a:p>
            <a:pPr>
              <a:lnSpc>
                <a:spcPct val="10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Have no root </a:t>
            </a:r>
            <a:r>
              <a:rPr lang="en-US" sz="2000" b="1" dirty="0">
                <a:solidFill>
                  <a:schemeClr val="bg1"/>
                </a:solidFill>
                <a:latin typeface="Calibri" panose="020F0502020204030204" pitchFamily="34" charset="0"/>
                <a:cs typeface="Calibri" panose="020F0502020204030204" pitchFamily="34" charset="0"/>
              </a:rPr>
              <a:t>(Mark, Luke)</a:t>
            </a:r>
          </a:p>
          <a:p>
            <a:pPr>
              <a:lnSpc>
                <a:spcPct val="10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Believe for awhile </a:t>
            </a:r>
            <a:r>
              <a:rPr lang="en-US" sz="2000" b="1" dirty="0">
                <a:solidFill>
                  <a:schemeClr val="bg1"/>
                </a:solidFill>
                <a:latin typeface="Calibri" panose="020F0502020204030204" pitchFamily="34" charset="0"/>
                <a:cs typeface="Calibri" panose="020F0502020204030204" pitchFamily="34" charset="0"/>
              </a:rPr>
              <a:t>(Luke), </a:t>
            </a:r>
            <a:r>
              <a:rPr lang="en-US" sz="2800" b="1" dirty="0">
                <a:solidFill>
                  <a:schemeClr val="bg1"/>
                </a:solidFill>
                <a:latin typeface="Calibri" panose="020F0502020204030204" pitchFamily="34" charset="0"/>
                <a:cs typeface="Calibri" panose="020F0502020204030204" pitchFamily="34" charset="0"/>
              </a:rPr>
              <a:t>Endure only awhile </a:t>
            </a:r>
            <a:r>
              <a:rPr lang="en-US" sz="2000" b="1" dirty="0">
                <a:solidFill>
                  <a:schemeClr val="bg1"/>
                </a:solidFill>
                <a:latin typeface="Calibri" panose="020F0502020204030204" pitchFamily="34" charset="0"/>
                <a:cs typeface="Calibri" panose="020F0502020204030204" pitchFamily="34" charset="0"/>
              </a:rPr>
              <a:t>(Matt., Mark)</a:t>
            </a: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55D43008-217A-D549-9D1F-1F05437A5F2B}"/>
              </a:ext>
            </a:extLst>
          </p:cNvPr>
          <p:cNvPicPr>
            <a:picLocks noChangeAspect="1"/>
          </p:cNvPicPr>
          <p:nvPr/>
        </p:nvPicPr>
        <p:blipFill>
          <a:blip r:embed="rId4"/>
          <a:srcRect/>
          <a:stretch/>
        </p:blipFill>
        <p:spPr>
          <a:xfrm>
            <a:off x="929898" y="3079246"/>
            <a:ext cx="2978150" cy="1944070"/>
          </a:xfrm>
          <a:prstGeom prst="rect">
            <a:avLst/>
          </a:prstGeom>
        </p:spPr>
      </p:pic>
      <p:sp>
        <p:nvSpPr>
          <p:cNvPr id="8" name="TextBox 7">
            <a:extLst>
              <a:ext uri="{FF2B5EF4-FFF2-40B4-BE49-F238E27FC236}">
                <a16:creationId xmlns:a16="http://schemas.microsoft.com/office/drawing/2014/main" id="{4C90341E-69A4-284E-AEB0-A19EF60D94C6}"/>
              </a:ext>
            </a:extLst>
          </p:cNvPr>
          <p:cNvSpPr txBox="1"/>
          <p:nvPr/>
        </p:nvSpPr>
        <p:spPr>
          <a:xfrm>
            <a:off x="802373" y="1578493"/>
            <a:ext cx="7543799"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The Explanation</a:t>
            </a:r>
          </a:p>
        </p:txBody>
      </p:sp>
    </p:spTree>
    <p:extLst>
      <p:ext uri="{BB962C8B-B14F-4D97-AF65-F5344CB8AC3E}">
        <p14:creationId xmlns:p14="http://schemas.microsoft.com/office/powerpoint/2010/main" val="2396156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p:cTn id="7"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5" end="5"/>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Effect transition="in" filter="fade">
                                      <p:cBhvr>
                                        <p:cTn id="14" dur="1000"/>
                                        <p:tgtEl>
                                          <p:spTgt spid="3">
                                            <p:txEl>
                                              <p:pRg st="6" end="6"/>
                                            </p:txEl>
                                          </p:spTgt>
                                        </p:tgtEl>
                                      </p:cBhvr>
                                    </p:animEffect>
                                    <p:anim calcmode="lin" valueType="num">
                                      <p:cBhvr>
                                        <p:cTn id="1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fade">
                                      <p:cBhvr>
                                        <p:cTn id="21" dur="1000"/>
                                        <p:tgtEl>
                                          <p:spTgt spid="3">
                                            <p:txEl>
                                              <p:pRg st="7" end="7"/>
                                            </p:txEl>
                                          </p:spTgt>
                                        </p:tgtEl>
                                      </p:cBhvr>
                                    </p:animEffect>
                                    <p:anim calcmode="lin" valueType="num">
                                      <p:cBhvr>
                                        <p:cTn id="2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fade">
                                      <p:cBhvr>
                                        <p:cTn id="28" dur="1000"/>
                                        <p:tgtEl>
                                          <p:spTgt spid="3">
                                            <p:txEl>
                                              <p:pRg st="8" end="8"/>
                                            </p:txEl>
                                          </p:spTgt>
                                        </p:tgtEl>
                                      </p:cBhvr>
                                    </p:animEffect>
                                    <p:anim calcmode="lin" valueType="num">
                                      <p:cBhvr>
                                        <p:cTn id="2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Matthew 13:1-9</a:t>
            </a:r>
          </a:p>
        </p:txBody>
      </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802371" y="1360839"/>
            <a:ext cx="7543800" cy="4385643"/>
          </a:xfrm>
        </p:spPr>
        <p:txBody>
          <a:bodyPr lIns="182880" rIns="365760" anchor="ctr">
            <a:noAutofit/>
          </a:bodyPr>
          <a:lstStyle/>
          <a:p>
            <a:pPr marL="0" indent="0" algn="ctr">
              <a:lnSpc>
                <a:spcPct val="100000"/>
              </a:lnSpc>
              <a:buNone/>
            </a:pPr>
            <a:r>
              <a:rPr lang="en-US" sz="3600" b="1" dirty="0">
                <a:solidFill>
                  <a:schemeClr val="bg1"/>
                </a:solidFill>
                <a:latin typeface="Calibri" panose="020F0502020204030204" pitchFamily="34" charset="0"/>
                <a:cs typeface="Calibri" panose="020F0502020204030204" pitchFamily="34" charset="0"/>
              </a:rPr>
              <a:t>“. . . Then He spoke many things to them in parables, saying: ‘Behold, a sower went out to sow. And as he sowed, some seed fell by the wayside; and the birds came and devoured them . . .’”</a:t>
            </a:r>
            <a:endParaRPr lang="en-US" sz="3600" dirty="0">
              <a:solidFill>
                <a:schemeClr val="bg1"/>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10062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The Parable of the Sower</a:t>
            </a:r>
          </a:p>
        </p:txBody>
      </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278969" y="2289039"/>
            <a:ext cx="8440285" cy="3457443"/>
          </a:xfrm>
        </p:spPr>
        <p:txBody>
          <a:bodyPr lIns="182880" rIns="365760" numCol="2" spcCol="0" anchor="t">
            <a:noAutofit/>
          </a:bodyPr>
          <a:lstStyle/>
          <a:p>
            <a:pPr marL="0" indent="0" algn="ctr">
              <a:lnSpc>
                <a:spcPct val="100000"/>
              </a:lnSpc>
              <a:spcBef>
                <a:spcPts val="1200"/>
              </a:spcBef>
              <a:buNone/>
            </a:pPr>
            <a:r>
              <a:rPr lang="en-US" sz="3300" b="1" dirty="0">
                <a:solidFill>
                  <a:schemeClr val="bg1"/>
                </a:solidFill>
                <a:latin typeface="Calibri" panose="020F0502020204030204" pitchFamily="34" charset="0"/>
                <a:cs typeface="Calibri" panose="020F0502020204030204" pitchFamily="34" charset="0"/>
              </a:rPr>
              <a:t>Seed</a:t>
            </a: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nSpc>
                <a:spcPct val="100000"/>
              </a:lnSpc>
              <a:spcBef>
                <a:spcPts val="600"/>
              </a:spcBef>
              <a:buClr>
                <a:schemeClr val="bg1"/>
              </a:buClr>
              <a:buNone/>
            </a:pPr>
            <a:r>
              <a:rPr lang="en-US" sz="2800" b="1" dirty="0">
                <a:solidFill>
                  <a:schemeClr val="bg1"/>
                </a:solidFill>
                <a:latin typeface="Calibri" panose="020F0502020204030204" pitchFamily="34" charset="0"/>
                <a:cs typeface="Calibri" panose="020F0502020204030204" pitchFamily="34" charset="0"/>
              </a:rPr>
              <a:t>Stony Ground</a:t>
            </a:r>
          </a:p>
          <a:p>
            <a:pPr>
              <a:lnSpc>
                <a:spcPct val="9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Temptation </a:t>
            </a:r>
            <a:r>
              <a:rPr lang="en-US" sz="2000" b="1" dirty="0">
                <a:solidFill>
                  <a:schemeClr val="bg1"/>
                </a:solidFill>
                <a:latin typeface="Calibri" panose="020F0502020204030204" pitchFamily="34" charset="0"/>
                <a:cs typeface="Calibri" panose="020F0502020204030204" pitchFamily="34" charset="0"/>
              </a:rPr>
              <a:t>(Luke), </a:t>
            </a:r>
            <a:r>
              <a:rPr lang="en-US" sz="2800" b="1" dirty="0">
                <a:solidFill>
                  <a:schemeClr val="bg1"/>
                </a:solidFill>
                <a:latin typeface="Calibri" panose="020F0502020204030204" pitchFamily="34" charset="0"/>
                <a:cs typeface="Calibri" panose="020F0502020204030204" pitchFamily="34" charset="0"/>
              </a:rPr>
              <a:t>tribulation, persecution </a:t>
            </a:r>
            <a:r>
              <a:rPr lang="en-US" sz="2000" b="1" dirty="0">
                <a:solidFill>
                  <a:schemeClr val="bg1"/>
                </a:solidFill>
                <a:latin typeface="Calibri" panose="020F0502020204030204" pitchFamily="34" charset="0"/>
                <a:cs typeface="Calibri" panose="020F0502020204030204" pitchFamily="34" charset="0"/>
              </a:rPr>
              <a:t>(Matt., Mark)</a:t>
            </a:r>
          </a:p>
          <a:p>
            <a:pPr>
              <a:lnSpc>
                <a:spcPct val="9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Stumble </a:t>
            </a:r>
            <a:r>
              <a:rPr lang="en-US" sz="2000" b="1" dirty="0">
                <a:solidFill>
                  <a:schemeClr val="bg1"/>
                </a:solidFill>
                <a:latin typeface="Calibri" panose="020F0502020204030204" pitchFamily="34" charset="0"/>
                <a:cs typeface="Calibri" panose="020F0502020204030204" pitchFamily="34" charset="0"/>
              </a:rPr>
              <a:t>(Matt., Mark), </a:t>
            </a:r>
            <a:r>
              <a:rPr lang="en-US" sz="2800" b="1" dirty="0">
                <a:solidFill>
                  <a:schemeClr val="bg1"/>
                </a:solidFill>
                <a:latin typeface="Calibri" panose="020F0502020204030204" pitchFamily="34" charset="0"/>
                <a:cs typeface="Calibri" panose="020F0502020204030204" pitchFamily="34" charset="0"/>
              </a:rPr>
              <a:t>Fall away </a:t>
            </a:r>
            <a:r>
              <a:rPr lang="en-US" sz="2000" b="1" dirty="0">
                <a:solidFill>
                  <a:schemeClr val="bg1"/>
                </a:solidFill>
                <a:latin typeface="Calibri" panose="020F0502020204030204" pitchFamily="34" charset="0"/>
                <a:cs typeface="Calibri" panose="020F0502020204030204" pitchFamily="34" charset="0"/>
              </a:rPr>
              <a:t>(Luke)</a:t>
            </a:r>
          </a:p>
          <a:p>
            <a:pPr>
              <a:lnSpc>
                <a:spcPct val="90000"/>
              </a:lnSpc>
              <a:spcBef>
                <a:spcPts val="600"/>
              </a:spcBef>
              <a:buClr>
                <a:schemeClr val="bg1"/>
              </a:buClr>
              <a:buFont typeface="Arial" panose="020B0604020202020204" pitchFamily="34" charset="0"/>
              <a:buChar char="•"/>
            </a:pPr>
            <a:r>
              <a:rPr lang="en-US" sz="2200" b="1" dirty="0">
                <a:solidFill>
                  <a:schemeClr val="bg1"/>
                </a:solidFill>
                <a:latin typeface="Calibri" panose="020F0502020204030204" pitchFamily="34" charset="0"/>
                <a:cs typeface="Calibri" panose="020F0502020204030204" pitchFamily="34" charset="0"/>
              </a:rPr>
              <a:t>1 Cor. 10:13; Jas. 1:12-16; 1 Cor. 10:12; 2 Pet. 1:5-11;  2:20-22</a:t>
            </a: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55D43008-217A-D549-9D1F-1F05437A5F2B}"/>
              </a:ext>
            </a:extLst>
          </p:cNvPr>
          <p:cNvPicPr>
            <a:picLocks noChangeAspect="1"/>
          </p:cNvPicPr>
          <p:nvPr/>
        </p:nvPicPr>
        <p:blipFill>
          <a:blip r:embed="rId4"/>
          <a:srcRect/>
          <a:stretch/>
        </p:blipFill>
        <p:spPr>
          <a:xfrm>
            <a:off x="929898" y="3079246"/>
            <a:ext cx="2978150" cy="1944070"/>
          </a:xfrm>
          <a:prstGeom prst="rect">
            <a:avLst/>
          </a:prstGeom>
        </p:spPr>
      </p:pic>
      <p:sp>
        <p:nvSpPr>
          <p:cNvPr id="8" name="TextBox 7">
            <a:extLst>
              <a:ext uri="{FF2B5EF4-FFF2-40B4-BE49-F238E27FC236}">
                <a16:creationId xmlns:a16="http://schemas.microsoft.com/office/drawing/2014/main" id="{4C90341E-69A4-284E-AEB0-A19EF60D94C6}"/>
              </a:ext>
            </a:extLst>
          </p:cNvPr>
          <p:cNvSpPr txBox="1"/>
          <p:nvPr/>
        </p:nvSpPr>
        <p:spPr>
          <a:xfrm>
            <a:off x="802373" y="1578493"/>
            <a:ext cx="7543799"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The Explanation</a:t>
            </a:r>
          </a:p>
        </p:txBody>
      </p:sp>
    </p:spTree>
    <p:extLst>
      <p:ext uri="{BB962C8B-B14F-4D97-AF65-F5344CB8AC3E}">
        <p14:creationId xmlns:p14="http://schemas.microsoft.com/office/powerpoint/2010/main" val="3366144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1000"/>
                                        <p:tgtEl>
                                          <p:spTgt spid="3">
                                            <p:txEl>
                                              <p:pRg st="6" end="6"/>
                                            </p:txEl>
                                          </p:spTgt>
                                        </p:tgtEl>
                                      </p:cBhvr>
                                    </p:animEffect>
                                    <p:anim calcmode="lin" valueType="num">
                                      <p:cBhvr>
                                        <p:cTn id="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7" end="7"/>
                                            </p:txEl>
                                          </p:spTgt>
                                        </p:tgtEl>
                                        <p:attrNameLst>
                                          <p:attrName>style.visibility</p:attrName>
                                        </p:attrNameLst>
                                      </p:cBhvr>
                                      <p:to>
                                        <p:strVal val="visible"/>
                                      </p:to>
                                    </p:set>
                                    <p:animEffect transition="in" filter="fade">
                                      <p:cBhvr>
                                        <p:cTn id="14" dur="1000"/>
                                        <p:tgtEl>
                                          <p:spTgt spid="3">
                                            <p:txEl>
                                              <p:pRg st="7" end="7"/>
                                            </p:txEl>
                                          </p:spTgt>
                                        </p:tgtEl>
                                      </p:cBhvr>
                                    </p:animEffect>
                                    <p:anim calcmode="lin" valueType="num">
                                      <p:cBhvr>
                                        <p:cTn id="1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animEffect transition="in" filter="fade">
                                      <p:cBhvr>
                                        <p:cTn id="21" dur="1000"/>
                                        <p:tgtEl>
                                          <p:spTgt spid="3">
                                            <p:txEl>
                                              <p:pRg st="8" end="8"/>
                                            </p:txEl>
                                          </p:spTgt>
                                        </p:tgtEl>
                                      </p:cBhvr>
                                    </p:animEffect>
                                    <p:anim calcmode="lin" valueType="num">
                                      <p:cBhvr>
                                        <p:cTn id="2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The Parable of the Sower</a:t>
            </a:r>
          </a:p>
        </p:txBody>
      </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278969" y="2289039"/>
            <a:ext cx="8440285" cy="3457443"/>
          </a:xfrm>
        </p:spPr>
        <p:txBody>
          <a:bodyPr lIns="182880" rIns="365760" numCol="2" spcCol="0" anchor="t">
            <a:noAutofit/>
          </a:bodyPr>
          <a:lstStyle/>
          <a:p>
            <a:pPr marL="0" indent="0" algn="ctr">
              <a:lnSpc>
                <a:spcPct val="100000"/>
              </a:lnSpc>
              <a:spcBef>
                <a:spcPts val="1200"/>
              </a:spcBef>
              <a:buNone/>
            </a:pPr>
            <a:r>
              <a:rPr lang="en-US" sz="3300" b="1" dirty="0">
                <a:solidFill>
                  <a:schemeClr val="bg1"/>
                </a:solidFill>
                <a:latin typeface="Calibri" panose="020F0502020204030204" pitchFamily="34" charset="0"/>
                <a:cs typeface="Calibri" panose="020F0502020204030204" pitchFamily="34" charset="0"/>
              </a:rPr>
              <a:t>Seed</a:t>
            </a: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nSpc>
                <a:spcPct val="100000"/>
              </a:lnSpc>
              <a:spcBef>
                <a:spcPts val="600"/>
              </a:spcBef>
              <a:buClr>
                <a:schemeClr val="bg1"/>
              </a:buClr>
              <a:buNone/>
            </a:pPr>
            <a:r>
              <a:rPr lang="en-US" sz="2800" b="1" dirty="0">
                <a:solidFill>
                  <a:schemeClr val="bg1"/>
                </a:solidFill>
                <a:latin typeface="Calibri" panose="020F0502020204030204" pitchFamily="34" charset="0"/>
                <a:cs typeface="Calibri" panose="020F0502020204030204" pitchFamily="34" charset="0"/>
              </a:rPr>
              <a:t>Thorns</a:t>
            </a:r>
          </a:p>
          <a:p>
            <a:pPr>
              <a:lnSpc>
                <a:spcPct val="10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Hears—“sprang up,” </a:t>
            </a:r>
            <a:r>
              <a:rPr lang="en-US" sz="2800" b="1">
                <a:solidFill>
                  <a:schemeClr val="bg1"/>
                </a:solidFill>
                <a:latin typeface="Calibri" panose="020F0502020204030204" pitchFamily="34" charset="0"/>
                <a:cs typeface="Calibri" panose="020F0502020204030204" pitchFamily="34" charset="0"/>
              </a:rPr>
              <a:t>in parable—</a:t>
            </a:r>
            <a:r>
              <a:rPr lang="en-US" sz="2800" b="1" dirty="0">
                <a:solidFill>
                  <a:schemeClr val="bg1"/>
                </a:solidFill>
                <a:latin typeface="Calibri" panose="020F0502020204030204" pitchFamily="34" charset="0"/>
                <a:cs typeface="Calibri" panose="020F0502020204030204" pitchFamily="34" charset="0"/>
              </a:rPr>
              <a:t>word choked</a:t>
            </a:r>
            <a:endParaRPr lang="en-US" sz="2000" b="1" dirty="0">
              <a:solidFill>
                <a:schemeClr val="bg1"/>
              </a:solidFill>
              <a:latin typeface="Calibri" panose="020F0502020204030204" pitchFamily="34" charset="0"/>
              <a:cs typeface="Calibri" panose="020F0502020204030204" pitchFamily="34" charset="0"/>
            </a:endParaRPr>
          </a:p>
          <a:p>
            <a:pPr>
              <a:lnSpc>
                <a:spcPct val="10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Cares of THIS world, deceitful riches</a:t>
            </a:r>
            <a:r>
              <a:rPr lang="en-US" sz="2000" b="1" dirty="0">
                <a:solidFill>
                  <a:schemeClr val="bg1"/>
                </a:solidFill>
                <a:latin typeface="Calibri" panose="020F0502020204030204" pitchFamily="34" charset="0"/>
                <a:cs typeface="Calibri" panose="020F0502020204030204" pitchFamily="34" charset="0"/>
              </a:rPr>
              <a:t> (Matt., Mark)</a:t>
            </a:r>
          </a:p>
          <a:p>
            <a:pPr>
              <a:lnSpc>
                <a:spcPct val="10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Pleasures</a:t>
            </a:r>
            <a:r>
              <a:rPr lang="en-US" sz="2200" b="1" dirty="0">
                <a:solidFill>
                  <a:schemeClr val="bg1"/>
                </a:solidFill>
                <a:latin typeface="Calibri" panose="020F0502020204030204" pitchFamily="34" charset="0"/>
                <a:cs typeface="Calibri" panose="020F0502020204030204" pitchFamily="34" charset="0"/>
              </a:rPr>
              <a:t> (Luke)</a:t>
            </a: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55D43008-217A-D549-9D1F-1F05437A5F2B}"/>
              </a:ext>
            </a:extLst>
          </p:cNvPr>
          <p:cNvPicPr>
            <a:picLocks noChangeAspect="1"/>
          </p:cNvPicPr>
          <p:nvPr/>
        </p:nvPicPr>
        <p:blipFill>
          <a:blip r:embed="rId4"/>
          <a:srcRect/>
          <a:stretch/>
        </p:blipFill>
        <p:spPr>
          <a:xfrm>
            <a:off x="929898" y="3079246"/>
            <a:ext cx="2978150" cy="1944070"/>
          </a:xfrm>
          <a:prstGeom prst="rect">
            <a:avLst/>
          </a:prstGeom>
        </p:spPr>
      </p:pic>
      <p:sp>
        <p:nvSpPr>
          <p:cNvPr id="8" name="TextBox 7">
            <a:extLst>
              <a:ext uri="{FF2B5EF4-FFF2-40B4-BE49-F238E27FC236}">
                <a16:creationId xmlns:a16="http://schemas.microsoft.com/office/drawing/2014/main" id="{4C90341E-69A4-284E-AEB0-A19EF60D94C6}"/>
              </a:ext>
            </a:extLst>
          </p:cNvPr>
          <p:cNvSpPr txBox="1"/>
          <p:nvPr/>
        </p:nvSpPr>
        <p:spPr>
          <a:xfrm>
            <a:off x="802373" y="1578493"/>
            <a:ext cx="7543799"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The Explanation</a:t>
            </a:r>
          </a:p>
        </p:txBody>
      </p:sp>
    </p:spTree>
    <p:extLst>
      <p:ext uri="{BB962C8B-B14F-4D97-AF65-F5344CB8AC3E}">
        <p14:creationId xmlns:p14="http://schemas.microsoft.com/office/powerpoint/2010/main" val="3373914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p:cTn id="7"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5" end="5"/>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Effect transition="in" filter="fade">
                                      <p:cBhvr>
                                        <p:cTn id="14" dur="1000"/>
                                        <p:tgtEl>
                                          <p:spTgt spid="3">
                                            <p:txEl>
                                              <p:pRg st="6" end="6"/>
                                            </p:txEl>
                                          </p:spTgt>
                                        </p:tgtEl>
                                      </p:cBhvr>
                                    </p:animEffect>
                                    <p:anim calcmode="lin" valueType="num">
                                      <p:cBhvr>
                                        <p:cTn id="1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fade">
                                      <p:cBhvr>
                                        <p:cTn id="21" dur="1000"/>
                                        <p:tgtEl>
                                          <p:spTgt spid="3">
                                            <p:txEl>
                                              <p:pRg st="7" end="7"/>
                                            </p:txEl>
                                          </p:spTgt>
                                        </p:tgtEl>
                                      </p:cBhvr>
                                    </p:animEffect>
                                    <p:anim calcmode="lin" valueType="num">
                                      <p:cBhvr>
                                        <p:cTn id="2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fade">
                                      <p:cBhvr>
                                        <p:cTn id="28" dur="1000"/>
                                        <p:tgtEl>
                                          <p:spTgt spid="3">
                                            <p:txEl>
                                              <p:pRg st="8" end="8"/>
                                            </p:txEl>
                                          </p:spTgt>
                                        </p:tgtEl>
                                      </p:cBhvr>
                                    </p:animEffect>
                                    <p:anim calcmode="lin" valueType="num">
                                      <p:cBhvr>
                                        <p:cTn id="2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The Parable of the Sower</a:t>
            </a:r>
          </a:p>
        </p:txBody>
      </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278969" y="2289039"/>
            <a:ext cx="8440285" cy="3457443"/>
          </a:xfrm>
        </p:spPr>
        <p:txBody>
          <a:bodyPr lIns="182880" rIns="365760" numCol="2" spcCol="0" anchor="t">
            <a:noAutofit/>
          </a:bodyPr>
          <a:lstStyle/>
          <a:p>
            <a:pPr marL="0" indent="0" algn="ctr">
              <a:lnSpc>
                <a:spcPct val="100000"/>
              </a:lnSpc>
              <a:spcBef>
                <a:spcPts val="1200"/>
              </a:spcBef>
              <a:buNone/>
            </a:pPr>
            <a:r>
              <a:rPr lang="en-US" sz="3300" b="1" dirty="0">
                <a:solidFill>
                  <a:schemeClr val="bg1"/>
                </a:solidFill>
                <a:latin typeface="Calibri" panose="020F0502020204030204" pitchFamily="34" charset="0"/>
                <a:cs typeface="Calibri" panose="020F0502020204030204" pitchFamily="34" charset="0"/>
              </a:rPr>
              <a:t>Seed</a:t>
            </a: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nSpc>
                <a:spcPct val="100000"/>
              </a:lnSpc>
              <a:spcBef>
                <a:spcPts val="600"/>
              </a:spcBef>
              <a:buClr>
                <a:schemeClr val="bg1"/>
              </a:buClr>
              <a:buNone/>
            </a:pPr>
            <a:r>
              <a:rPr lang="en-US" sz="2800" b="1" dirty="0">
                <a:solidFill>
                  <a:schemeClr val="bg1"/>
                </a:solidFill>
                <a:latin typeface="Calibri" panose="020F0502020204030204" pitchFamily="34" charset="0"/>
                <a:cs typeface="Calibri" panose="020F0502020204030204" pitchFamily="34" charset="0"/>
              </a:rPr>
              <a:t>Thorns</a:t>
            </a:r>
          </a:p>
          <a:p>
            <a:pPr>
              <a:lnSpc>
                <a:spcPct val="10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We should care about things </a:t>
            </a:r>
            <a:r>
              <a:rPr lang="en-US" sz="2200" b="1" dirty="0">
                <a:solidFill>
                  <a:schemeClr val="bg1"/>
                </a:solidFill>
                <a:latin typeface="Calibri" panose="020F0502020204030204" pitchFamily="34" charset="0"/>
                <a:cs typeface="Calibri" panose="020F0502020204030204" pitchFamily="34" charset="0"/>
              </a:rPr>
              <a:t>(Col. 3:1-4)</a:t>
            </a:r>
          </a:p>
          <a:p>
            <a:pPr>
              <a:lnSpc>
                <a:spcPct val="10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But cares of THIS world must be guarded</a:t>
            </a:r>
            <a:r>
              <a:rPr lang="en-US" sz="2000" b="1" dirty="0">
                <a:solidFill>
                  <a:schemeClr val="bg1"/>
                </a:solidFill>
                <a:latin typeface="Calibri" panose="020F0502020204030204" pitchFamily="34" charset="0"/>
                <a:cs typeface="Calibri" panose="020F0502020204030204" pitchFamily="34" charset="0"/>
              </a:rPr>
              <a:t> </a:t>
            </a:r>
            <a:r>
              <a:rPr lang="en-US" sz="2200" b="1" dirty="0">
                <a:solidFill>
                  <a:schemeClr val="bg1"/>
                </a:solidFill>
                <a:latin typeface="Calibri" panose="020F0502020204030204" pitchFamily="34" charset="0"/>
                <a:cs typeface="Calibri" panose="020F0502020204030204" pitchFamily="34" charset="0"/>
              </a:rPr>
              <a:t>(1 John 2:15-17; Matt. 6:24-34)</a:t>
            </a: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55D43008-217A-D549-9D1F-1F05437A5F2B}"/>
              </a:ext>
            </a:extLst>
          </p:cNvPr>
          <p:cNvPicPr>
            <a:picLocks noChangeAspect="1"/>
          </p:cNvPicPr>
          <p:nvPr/>
        </p:nvPicPr>
        <p:blipFill>
          <a:blip r:embed="rId4"/>
          <a:srcRect/>
          <a:stretch/>
        </p:blipFill>
        <p:spPr>
          <a:xfrm>
            <a:off x="929898" y="3079246"/>
            <a:ext cx="2978150" cy="1944070"/>
          </a:xfrm>
          <a:prstGeom prst="rect">
            <a:avLst/>
          </a:prstGeom>
        </p:spPr>
      </p:pic>
      <p:sp>
        <p:nvSpPr>
          <p:cNvPr id="8" name="TextBox 7">
            <a:extLst>
              <a:ext uri="{FF2B5EF4-FFF2-40B4-BE49-F238E27FC236}">
                <a16:creationId xmlns:a16="http://schemas.microsoft.com/office/drawing/2014/main" id="{4C90341E-69A4-284E-AEB0-A19EF60D94C6}"/>
              </a:ext>
            </a:extLst>
          </p:cNvPr>
          <p:cNvSpPr txBox="1"/>
          <p:nvPr/>
        </p:nvSpPr>
        <p:spPr>
          <a:xfrm>
            <a:off x="802373" y="1578493"/>
            <a:ext cx="7543799"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The Explanation</a:t>
            </a:r>
          </a:p>
        </p:txBody>
      </p:sp>
    </p:spTree>
    <p:extLst>
      <p:ext uri="{BB962C8B-B14F-4D97-AF65-F5344CB8AC3E}">
        <p14:creationId xmlns:p14="http://schemas.microsoft.com/office/powerpoint/2010/main" val="3683656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1000"/>
                                        <p:tgtEl>
                                          <p:spTgt spid="3">
                                            <p:txEl>
                                              <p:pRg st="6" end="6"/>
                                            </p:txEl>
                                          </p:spTgt>
                                        </p:tgtEl>
                                      </p:cBhvr>
                                    </p:animEffect>
                                    <p:anim calcmode="lin" valueType="num">
                                      <p:cBhvr>
                                        <p:cTn id="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7" end="7"/>
                                            </p:txEl>
                                          </p:spTgt>
                                        </p:tgtEl>
                                        <p:attrNameLst>
                                          <p:attrName>style.visibility</p:attrName>
                                        </p:attrNameLst>
                                      </p:cBhvr>
                                      <p:to>
                                        <p:strVal val="visible"/>
                                      </p:to>
                                    </p:set>
                                    <p:animEffect transition="in" filter="fade">
                                      <p:cBhvr>
                                        <p:cTn id="14" dur="1000"/>
                                        <p:tgtEl>
                                          <p:spTgt spid="3">
                                            <p:txEl>
                                              <p:pRg st="7" end="7"/>
                                            </p:txEl>
                                          </p:spTgt>
                                        </p:tgtEl>
                                      </p:cBhvr>
                                    </p:animEffect>
                                    <p:anim calcmode="lin" valueType="num">
                                      <p:cBhvr>
                                        <p:cTn id="1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The Parable of the Sower</a:t>
            </a:r>
          </a:p>
        </p:txBody>
      </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278969" y="2289039"/>
            <a:ext cx="8440285" cy="3615815"/>
          </a:xfrm>
        </p:spPr>
        <p:txBody>
          <a:bodyPr lIns="182880" rIns="365760" numCol="2" spcCol="0" anchor="t">
            <a:noAutofit/>
          </a:bodyPr>
          <a:lstStyle/>
          <a:p>
            <a:pPr marL="0" indent="0" algn="ctr">
              <a:lnSpc>
                <a:spcPct val="100000"/>
              </a:lnSpc>
              <a:spcBef>
                <a:spcPts val="1200"/>
              </a:spcBef>
              <a:buNone/>
            </a:pPr>
            <a:r>
              <a:rPr lang="en-US" sz="3300" b="1" dirty="0">
                <a:solidFill>
                  <a:schemeClr val="bg1"/>
                </a:solidFill>
                <a:latin typeface="Calibri" panose="020F0502020204030204" pitchFamily="34" charset="0"/>
                <a:cs typeface="Calibri" panose="020F0502020204030204" pitchFamily="34" charset="0"/>
              </a:rPr>
              <a:t>Seed</a:t>
            </a: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nSpc>
                <a:spcPct val="100000"/>
              </a:lnSpc>
              <a:spcBef>
                <a:spcPts val="600"/>
              </a:spcBef>
              <a:buClr>
                <a:schemeClr val="bg1"/>
              </a:buClr>
              <a:buNone/>
            </a:pPr>
            <a:r>
              <a:rPr lang="en-US" sz="2800" b="1" dirty="0">
                <a:solidFill>
                  <a:schemeClr val="bg1"/>
                </a:solidFill>
                <a:latin typeface="Calibri" panose="020F0502020204030204" pitchFamily="34" charset="0"/>
                <a:cs typeface="Calibri" panose="020F0502020204030204" pitchFamily="34" charset="0"/>
              </a:rPr>
              <a:t>Good Ground</a:t>
            </a:r>
          </a:p>
          <a:p>
            <a:pPr>
              <a:lnSpc>
                <a:spcPct val="9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Hear—accept it—</a:t>
            </a:r>
            <a:r>
              <a:rPr lang="en-US" sz="2400" b="1" dirty="0">
                <a:solidFill>
                  <a:schemeClr val="bg1"/>
                </a:solidFill>
                <a:latin typeface="Calibri" panose="020F0502020204030204" pitchFamily="34" charset="0"/>
                <a:cs typeface="Calibri" panose="020F0502020204030204" pitchFamily="34" charset="0"/>
              </a:rPr>
              <a:t>Noble and good heart </a:t>
            </a:r>
            <a:r>
              <a:rPr lang="en-US" sz="2000" b="1" dirty="0">
                <a:solidFill>
                  <a:schemeClr val="bg1"/>
                </a:solidFill>
                <a:latin typeface="Calibri" panose="020F0502020204030204" pitchFamily="34" charset="0"/>
                <a:cs typeface="Calibri" panose="020F0502020204030204" pitchFamily="34" charset="0"/>
              </a:rPr>
              <a:t>(Luke)—</a:t>
            </a:r>
            <a:r>
              <a:rPr lang="en-US" sz="2200" b="1" dirty="0">
                <a:solidFill>
                  <a:schemeClr val="bg1"/>
                </a:solidFill>
                <a:latin typeface="Calibri" panose="020F0502020204030204" pitchFamily="34" charset="0"/>
                <a:cs typeface="Calibri" panose="020F0502020204030204" pitchFamily="34" charset="0"/>
              </a:rPr>
              <a:t>(1 Thess. 2:13)</a:t>
            </a:r>
          </a:p>
          <a:p>
            <a:pPr>
              <a:lnSpc>
                <a:spcPct val="9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Keep It</a:t>
            </a:r>
            <a:r>
              <a:rPr lang="en-US" sz="2200" b="1" dirty="0">
                <a:solidFill>
                  <a:schemeClr val="bg1"/>
                </a:solidFill>
                <a:latin typeface="Calibri" panose="020F0502020204030204" pitchFamily="34" charset="0"/>
                <a:cs typeface="Calibri" panose="020F0502020204030204" pitchFamily="34" charset="0"/>
              </a:rPr>
              <a:t> </a:t>
            </a:r>
            <a:r>
              <a:rPr lang="en-US" sz="2000" b="1" dirty="0">
                <a:solidFill>
                  <a:schemeClr val="bg1"/>
                </a:solidFill>
                <a:latin typeface="Calibri" panose="020F0502020204030204" pitchFamily="34" charset="0"/>
                <a:cs typeface="Calibri" panose="020F0502020204030204" pitchFamily="34" charset="0"/>
              </a:rPr>
              <a:t>(Luke)—</a:t>
            </a:r>
            <a:r>
              <a:rPr lang="en-US" sz="2200" b="1" dirty="0">
                <a:solidFill>
                  <a:schemeClr val="bg1"/>
                </a:solidFill>
                <a:latin typeface="Calibri" panose="020F0502020204030204" pitchFamily="34" charset="0"/>
                <a:cs typeface="Calibri" panose="020F0502020204030204" pitchFamily="34" charset="0"/>
              </a:rPr>
              <a:t>(John 14:23)</a:t>
            </a:r>
          </a:p>
          <a:p>
            <a:pPr>
              <a:lnSpc>
                <a:spcPct val="9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Bear fruit with patience </a:t>
            </a:r>
            <a:r>
              <a:rPr lang="en-US" sz="2000" b="1" dirty="0">
                <a:solidFill>
                  <a:schemeClr val="bg1"/>
                </a:solidFill>
                <a:latin typeface="Calibri" panose="020F0502020204030204" pitchFamily="34" charset="0"/>
                <a:cs typeface="Calibri" panose="020F0502020204030204" pitchFamily="34" charset="0"/>
              </a:rPr>
              <a:t>(Luke), </a:t>
            </a:r>
            <a:r>
              <a:rPr lang="en-US" sz="2800" b="1" dirty="0">
                <a:solidFill>
                  <a:schemeClr val="bg1"/>
                </a:solidFill>
                <a:latin typeface="Calibri" panose="020F0502020204030204" pitchFamily="34" charset="0"/>
                <a:cs typeface="Calibri" panose="020F0502020204030204" pitchFamily="34" charset="0"/>
              </a:rPr>
              <a:t>30, 60, 100 </a:t>
            </a:r>
            <a:r>
              <a:rPr lang="en-US" sz="2000" b="1" dirty="0">
                <a:solidFill>
                  <a:schemeClr val="bg1"/>
                </a:solidFill>
                <a:latin typeface="Calibri" panose="020F0502020204030204" pitchFamily="34" charset="0"/>
                <a:cs typeface="Calibri" panose="020F0502020204030204" pitchFamily="34" charset="0"/>
              </a:rPr>
              <a:t>(Matt., Mark</a:t>
            </a:r>
            <a:r>
              <a:rPr lang="en-US" sz="2200" b="1" dirty="0">
                <a:solidFill>
                  <a:schemeClr val="bg1"/>
                </a:solidFill>
                <a:latin typeface="Calibri" panose="020F0502020204030204" pitchFamily="34" charset="0"/>
                <a:cs typeface="Calibri" panose="020F0502020204030204" pitchFamily="34" charset="0"/>
              </a:rPr>
              <a:t>—(cf. 1 Cor. 3:11-15) </a:t>
            </a: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55D43008-217A-D549-9D1F-1F05437A5F2B}"/>
              </a:ext>
            </a:extLst>
          </p:cNvPr>
          <p:cNvPicPr>
            <a:picLocks noChangeAspect="1"/>
          </p:cNvPicPr>
          <p:nvPr/>
        </p:nvPicPr>
        <p:blipFill>
          <a:blip r:embed="rId4"/>
          <a:srcRect/>
          <a:stretch/>
        </p:blipFill>
        <p:spPr>
          <a:xfrm>
            <a:off x="929898" y="3079246"/>
            <a:ext cx="2978150" cy="1944070"/>
          </a:xfrm>
          <a:prstGeom prst="rect">
            <a:avLst/>
          </a:prstGeom>
        </p:spPr>
      </p:pic>
      <p:sp>
        <p:nvSpPr>
          <p:cNvPr id="8" name="TextBox 7">
            <a:extLst>
              <a:ext uri="{FF2B5EF4-FFF2-40B4-BE49-F238E27FC236}">
                <a16:creationId xmlns:a16="http://schemas.microsoft.com/office/drawing/2014/main" id="{4C90341E-69A4-284E-AEB0-A19EF60D94C6}"/>
              </a:ext>
            </a:extLst>
          </p:cNvPr>
          <p:cNvSpPr txBox="1"/>
          <p:nvPr/>
        </p:nvSpPr>
        <p:spPr>
          <a:xfrm>
            <a:off x="802373" y="1578493"/>
            <a:ext cx="7543799"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The Explanation</a:t>
            </a:r>
          </a:p>
        </p:txBody>
      </p:sp>
    </p:spTree>
    <p:extLst>
      <p:ext uri="{BB962C8B-B14F-4D97-AF65-F5344CB8AC3E}">
        <p14:creationId xmlns:p14="http://schemas.microsoft.com/office/powerpoint/2010/main" val="2055034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p:cTn id="7"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5" end="5"/>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Effect transition="in" filter="fade">
                                      <p:cBhvr>
                                        <p:cTn id="14" dur="1000"/>
                                        <p:tgtEl>
                                          <p:spTgt spid="3">
                                            <p:txEl>
                                              <p:pRg st="6" end="6"/>
                                            </p:txEl>
                                          </p:spTgt>
                                        </p:tgtEl>
                                      </p:cBhvr>
                                    </p:animEffect>
                                    <p:anim calcmode="lin" valueType="num">
                                      <p:cBhvr>
                                        <p:cTn id="1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fade">
                                      <p:cBhvr>
                                        <p:cTn id="21" dur="1000"/>
                                        <p:tgtEl>
                                          <p:spTgt spid="3">
                                            <p:txEl>
                                              <p:pRg st="7" end="7"/>
                                            </p:txEl>
                                          </p:spTgt>
                                        </p:tgtEl>
                                      </p:cBhvr>
                                    </p:animEffect>
                                    <p:anim calcmode="lin" valueType="num">
                                      <p:cBhvr>
                                        <p:cTn id="2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fade">
                                      <p:cBhvr>
                                        <p:cTn id="28" dur="1000"/>
                                        <p:tgtEl>
                                          <p:spTgt spid="3">
                                            <p:txEl>
                                              <p:pRg st="8" end="8"/>
                                            </p:txEl>
                                          </p:spTgt>
                                        </p:tgtEl>
                                      </p:cBhvr>
                                    </p:animEffect>
                                    <p:anim calcmode="lin" valueType="num">
                                      <p:cBhvr>
                                        <p:cTn id="2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The Parable of the Sower</a:t>
            </a: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4C90341E-69A4-284E-AEB0-A19EF60D94C6}"/>
              </a:ext>
            </a:extLst>
          </p:cNvPr>
          <p:cNvSpPr txBox="1"/>
          <p:nvPr/>
        </p:nvSpPr>
        <p:spPr>
          <a:xfrm>
            <a:off x="1112132" y="2644170"/>
            <a:ext cx="6873240" cy="1569660"/>
          </a:xfrm>
          <a:prstGeom prst="rect">
            <a:avLst/>
          </a:prstGeom>
          <a:noFill/>
        </p:spPr>
        <p:txBody>
          <a:bodyPr wrap="square" rtlCol="0" anchor="ctr">
            <a:spAutoFit/>
          </a:bodyPr>
          <a:lstStyle/>
          <a:p>
            <a:pPr algn="ctr"/>
            <a:r>
              <a:rPr lang="en-US" sz="4800" b="1" dirty="0">
                <a:solidFill>
                  <a:schemeClr val="bg1"/>
                </a:solidFill>
                <a:latin typeface="Calibri" panose="020F0502020204030204" pitchFamily="34" charset="0"/>
                <a:cs typeface="Calibri" panose="020F0502020204030204" pitchFamily="34" charset="0"/>
              </a:rPr>
              <a:t>“He who has ears to hear, let him hear!”</a:t>
            </a:r>
          </a:p>
        </p:txBody>
      </p:sp>
    </p:spTree>
    <p:extLst>
      <p:ext uri="{BB962C8B-B14F-4D97-AF65-F5344CB8AC3E}">
        <p14:creationId xmlns:p14="http://schemas.microsoft.com/office/powerpoint/2010/main" val="473019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Matthew 13:1-9</a:t>
            </a:r>
          </a:p>
        </p:txBody>
      </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802371" y="1360839"/>
            <a:ext cx="7543800" cy="4385643"/>
          </a:xfrm>
        </p:spPr>
        <p:txBody>
          <a:bodyPr lIns="182880" rIns="365760" anchor="ctr">
            <a:noAutofit/>
          </a:bodyPr>
          <a:lstStyle/>
          <a:p>
            <a:pPr marL="0" indent="0" algn="ctr">
              <a:lnSpc>
                <a:spcPct val="100000"/>
              </a:lnSpc>
              <a:buNone/>
            </a:pPr>
            <a:r>
              <a:rPr lang="en-US" sz="3600" b="1" dirty="0">
                <a:solidFill>
                  <a:schemeClr val="bg1"/>
                </a:solidFill>
                <a:latin typeface="Calibri" panose="020F0502020204030204" pitchFamily="34" charset="0"/>
                <a:cs typeface="Calibri" panose="020F0502020204030204" pitchFamily="34" charset="0"/>
              </a:rPr>
              <a:t>“‘. . . Some fell on stony places, where they did not have much earth; and they immediately sprang up because they had no depth of earth. But when the sun was up they were scorched, and because they had no root they withered away. . .’”</a:t>
            </a:r>
            <a:endParaRPr lang="en-US" sz="3600" dirty="0">
              <a:solidFill>
                <a:schemeClr val="bg1"/>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82544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Matthew 13:1-9</a:t>
            </a:r>
          </a:p>
        </p:txBody>
      </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802371" y="1360839"/>
            <a:ext cx="7543800" cy="4385643"/>
          </a:xfrm>
        </p:spPr>
        <p:txBody>
          <a:bodyPr lIns="182880" rIns="365760" anchor="ctr">
            <a:noAutofit/>
          </a:bodyPr>
          <a:lstStyle/>
          <a:p>
            <a:pPr marL="0" indent="0" algn="ctr">
              <a:lnSpc>
                <a:spcPct val="100000"/>
              </a:lnSpc>
              <a:buNone/>
            </a:pPr>
            <a:r>
              <a:rPr lang="en-US" sz="3600" b="1" dirty="0">
                <a:solidFill>
                  <a:schemeClr val="bg1"/>
                </a:solidFill>
                <a:latin typeface="Calibri" panose="020F0502020204030204" pitchFamily="34" charset="0"/>
                <a:cs typeface="Calibri" panose="020F0502020204030204" pitchFamily="34" charset="0"/>
              </a:rPr>
              <a:t>“‘. . . And some fell among thorns, and the thorns sprang up and choked them. But others fell on good ground and yielded a crop: some a hundredfold, some sixty, some thirty. He who has ears to hear, let him hear!’” (NKJV).</a:t>
            </a:r>
            <a:endParaRPr lang="en-US" sz="3600" dirty="0">
              <a:solidFill>
                <a:schemeClr val="bg1"/>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09019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0"/>
            <a:ext cx="9144000" cy="6320551"/>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542441" y="1360839"/>
            <a:ext cx="8012623" cy="4385643"/>
          </a:xfrm>
        </p:spPr>
        <p:txBody>
          <a:bodyPr lIns="182880" rIns="182880" anchor="ctr">
            <a:noAutofit/>
          </a:bodyPr>
          <a:lstStyle/>
          <a:p>
            <a:pPr marL="0" indent="0" algn="ctr">
              <a:lnSpc>
                <a:spcPct val="100000"/>
              </a:lnSpc>
              <a:spcBef>
                <a:spcPts val="0"/>
              </a:spcBef>
              <a:spcAft>
                <a:spcPts val="1800"/>
              </a:spcAft>
              <a:buNone/>
            </a:pPr>
            <a:r>
              <a:rPr lang="en-US" sz="3600" b="1" dirty="0">
                <a:solidFill>
                  <a:schemeClr val="bg1"/>
                </a:solidFill>
                <a:latin typeface="Calibri" panose="020F0502020204030204" pitchFamily="34" charset="0"/>
                <a:cs typeface="Calibri" panose="020F0502020204030204" pitchFamily="34" charset="0"/>
              </a:rPr>
              <a:t>A parable in Matthew, Mark, and Luke</a:t>
            </a:r>
          </a:p>
          <a:p>
            <a:pPr marL="0" indent="0" algn="ctr">
              <a:lnSpc>
                <a:spcPct val="100000"/>
              </a:lnSpc>
              <a:spcBef>
                <a:spcPts val="0"/>
              </a:spcBef>
              <a:spcAft>
                <a:spcPts val="1800"/>
              </a:spcAft>
              <a:buNone/>
            </a:pPr>
            <a:r>
              <a:rPr lang="en-US" sz="3600" b="1" dirty="0">
                <a:solidFill>
                  <a:schemeClr val="bg1"/>
                </a:solidFill>
                <a:latin typeface="Calibri" panose="020F0502020204030204" pitchFamily="34" charset="0"/>
                <a:cs typeface="Calibri" panose="020F0502020204030204" pitchFamily="34" charset="0"/>
              </a:rPr>
              <a:t>A parable with an explanation</a:t>
            </a:r>
          </a:p>
          <a:p>
            <a:pPr marL="0" indent="0" algn="ctr">
              <a:lnSpc>
                <a:spcPct val="100000"/>
              </a:lnSpc>
              <a:spcBef>
                <a:spcPts val="0"/>
              </a:spcBef>
              <a:spcAft>
                <a:spcPts val="1800"/>
              </a:spcAft>
              <a:buNone/>
            </a:pPr>
            <a:r>
              <a:rPr lang="en-US" sz="3200" b="1" dirty="0">
                <a:solidFill>
                  <a:schemeClr val="bg1"/>
                </a:solidFill>
                <a:latin typeface="Calibri" panose="020F0502020204030204" pitchFamily="34" charset="0"/>
                <a:cs typeface="Calibri" panose="020F0502020204030204" pitchFamily="34" charset="0"/>
              </a:rPr>
              <a:t>“Do you not understand this parable? How then will you understand all the parables?” (Mark 4:13)</a:t>
            </a:r>
            <a:endParaRPr lang="en-US" sz="3600" dirty="0">
              <a:solidFill>
                <a:schemeClr val="bg1"/>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66607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The Parable of the Sower</a:t>
            </a:r>
          </a:p>
        </p:txBody>
      </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802371" y="1360839"/>
            <a:ext cx="7543800" cy="4385643"/>
          </a:xfrm>
        </p:spPr>
        <p:txBody>
          <a:bodyPr lIns="182880" rIns="365760" anchor="ctr">
            <a:noAutofit/>
          </a:bodyPr>
          <a:lstStyle/>
          <a:p>
            <a:pPr marL="0" indent="0" algn="ctr">
              <a:lnSpc>
                <a:spcPct val="100000"/>
              </a:lnSpc>
              <a:spcBef>
                <a:spcPts val="0"/>
              </a:spcBef>
              <a:spcAft>
                <a:spcPts val="1800"/>
              </a:spcAft>
              <a:buNone/>
            </a:pPr>
            <a:r>
              <a:rPr lang="en-US" sz="3600" b="1" dirty="0">
                <a:solidFill>
                  <a:schemeClr val="bg1"/>
                </a:solidFill>
                <a:latin typeface="Calibri" panose="020F0502020204030204" pitchFamily="34" charset="0"/>
                <a:cs typeface="Calibri" panose="020F0502020204030204" pitchFamily="34" charset="0"/>
              </a:rPr>
              <a:t>Some have called this “The Parable of the Soils”—Emphasizes Hearers</a:t>
            </a:r>
          </a:p>
          <a:p>
            <a:pPr marL="0" indent="0" algn="ctr">
              <a:lnSpc>
                <a:spcPct val="100000"/>
              </a:lnSpc>
              <a:spcBef>
                <a:spcPts val="0"/>
              </a:spcBef>
              <a:spcAft>
                <a:spcPts val="1800"/>
              </a:spcAft>
              <a:buNone/>
            </a:pPr>
            <a:r>
              <a:rPr lang="en-US" sz="3600" b="1" dirty="0">
                <a:solidFill>
                  <a:schemeClr val="bg1"/>
                </a:solidFill>
                <a:latin typeface="Calibri" panose="020F0502020204030204" pitchFamily="34" charset="0"/>
                <a:cs typeface="Calibri" panose="020F0502020204030204" pitchFamily="34" charset="0"/>
              </a:rPr>
              <a:t>Jesus calls it “The Parable of the Sower” (Matt. 13:18)—Emphasizes Word and the One Who Sows It</a:t>
            </a:r>
            <a:endParaRPr lang="en-US" sz="3600" dirty="0">
              <a:solidFill>
                <a:schemeClr val="bg1"/>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0061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p:cTn id="21" dur="1000" fill="hold"/>
                                        <p:tgtEl>
                                          <p:spTgt spid="2"/>
                                        </p:tgtEl>
                                        <p:attrNameLst>
                                          <p:attrName>ppt_x</p:attrName>
                                        </p:attrNameLst>
                                      </p:cBhvr>
                                      <p:tavLst>
                                        <p:tav tm="0">
                                          <p:val>
                                            <p:strVal val="#ppt_x-.2"/>
                                          </p:val>
                                        </p:tav>
                                        <p:tav tm="100000">
                                          <p:val>
                                            <p:strVal val="#ppt_x"/>
                                          </p:val>
                                        </p:tav>
                                      </p:tavLst>
                                    </p:anim>
                                    <p:anim calcmode="lin" valueType="num">
                                      <p:cBhvr>
                                        <p:cTn id="22"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23"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The Parable of the Sower</a:t>
            </a:r>
          </a:p>
        </p:txBody>
      </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802371" y="1360839"/>
            <a:ext cx="7543800" cy="4385643"/>
          </a:xfrm>
        </p:spPr>
        <p:txBody>
          <a:bodyPr lIns="182880" rIns="365760" anchor="ctr">
            <a:noAutofit/>
          </a:bodyPr>
          <a:lstStyle/>
          <a:p>
            <a:pPr marL="0" indent="0" algn="ctr">
              <a:lnSpc>
                <a:spcPct val="100000"/>
              </a:lnSpc>
              <a:spcBef>
                <a:spcPts val="0"/>
              </a:spcBef>
              <a:spcAft>
                <a:spcPts val="1800"/>
              </a:spcAft>
              <a:buNone/>
            </a:pPr>
            <a:r>
              <a:rPr lang="en-US" sz="3300" b="1" dirty="0">
                <a:solidFill>
                  <a:schemeClr val="bg1"/>
                </a:solidFill>
                <a:latin typeface="Calibri" panose="020F0502020204030204" pitchFamily="34" charset="0"/>
                <a:cs typeface="Calibri" panose="020F0502020204030204" pitchFamily="34" charset="0"/>
              </a:rPr>
              <a:t>Unlike the Parable of the Wheat and Tares (Matt. 13:37), the Sower is not said to be the “Son of Man” (i.e. Jesus).</a:t>
            </a:r>
          </a:p>
          <a:p>
            <a:pPr marL="0" indent="0" algn="ctr">
              <a:lnSpc>
                <a:spcPct val="100000"/>
              </a:lnSpc>
              <a:spcBef>
                <a:spcPts val="0"/>
              </a:spcBef>
              <a:spcAft>
                <a:spcPts val="1800"/>
              </a:spcAft>
              <a:buNone/>
            </a:pPr>
            <a:r>
              <a:rPr lang="en-US" sz="3300" b="1" dirty="0">
                <a:solidFill>
                  <a:schemeClr val="bg1"/>
                </a:solidFill>
                <a:latin typeface="Calibri" panose="020F0502020204030204" pitchFamily="34" charset="0"/>
                <a:cs typeface="Calibri" panose="020F0502020204030204" pitchFamily="34" charset="0"/>
              </a:rPr>
              <a:t>This may indicate that this parable is intended to help us understand what anyone who sows the seed can expect. </a:t>
            </a:r>
            <a:endParaRPr lang="en-US" sz="3300" dirty="0">
              <a:solidFill>
                <a:schemeClr val="bg1"/>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5657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The Parable of the Sower</a:t>
            </a:r>
          </a:p>
        </p:txBody>
      </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278969" y="2289039"/>
            <a:ext cx="8440285" cy="3457443"/>
          </a:xfrm>
        </p:spPr>
        <p:txBody>
          <a:bodyPr lIns="182880" rIns="365760" numCol="2" spcCol="0" anchor="t">
            <a:noAutofit/>
          </a:bodyPr>
          <a:lstStyle/>
          <a:p>
            <a:pPr marL="0" indent="0" algn="ctr">
              <a:lnSpc>
                <a:spcPct val="100000"/>
              </a:lnSpc>
              <a:spcBef>
                <a:spcPts val="1200"/>
              </a:spcBef>
              <a:buNone/>
            </a:pPr>
            <a:r>
              <a:rPr lang="en-US" sz="3300" b="1" dirty="0">
                <a:solidFill>
                  <a:schemeClr val="bg1"/>
                </a:solidFill>
                <a:latin typeface="Calibri" panose="020F0502020204030204" pitchFamily="34" charset="0"/>
                <a:cs typeface="Calibri" panose="020F0502020204030204" pitchFamily="34" charset="0"/>
              </a:rPr>
              <a:t>Sowing</a:t>
            </a: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a:lnSpc>
                <a:spcPct val="100000"/>
              </a:lnSpc>
              <a:spcBef>
                <a:spcPts val="600"/>
              </a:spcBef>
              <a:buClr>
                <a:schemeClr val="bg1"/>
              </a:buClr>
              <a:buFont typeface="Arial" panose="020B0604020202020204" pitchFamily="34" charset="0"/>
              <a:buChar char="•"/>
            </a:pPr>
            <a:r>
              <a:rPr lang="en-US" sz="3200" b="1" dirty="0">
                <a:solidFill>
                  <a:schemeClr val="bg1"/>
                </a:solidFill>
                <a:latin typeface="Calibri" panose="020F0502020204030204" pitchFamily="34" charset="0"/>
                <a:cs typeface="Calibri" panose="020F0502020204030204" pitchFamily="34" charset="0"/>
              </a:rPr>
              <a:t>Wayside</a:t>
            </a:r>
            <a:r>
              <a:rPr lang="en-US" sz="3300" b="1" dirty="0">
                <a:solidFill>
                  <a:schemeClr val="bg1"/>
                </a:solidFill>
                <a:latin typeface="Calibri" panose="020F0502020204030204" pitchFamily="34" charset="0"/>
                <a:cs typeface="Calibri" panose="020F0502020204030204" pitchFamily="34" charset="0"/>
              </a:rPr>
              <a:t> </a:t>
            </a:r>
            <a:r>
              <a:rPr lang="en-US" sz="2000" b="1" dirty="0">
                <a:solidFill>
                  <a:schemeClr val="bg1"/>
                </a:solidFill>
                <a:latin typeface="Calibri" panose="020F0502020204030204" pitchFamily="34" charset="0"/>
                <a:cs typeface="Calibri" panose="020F0502020204030204" pitchFamily="34" charset="0"/>
              </a:rPr>
              <a:t>Trampled / Birds</a:t>
            </a:r>
          </a:p>
          <a:p>
            <a:pPr>
              <a:lnSpc>
                <a:spcPct val="10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Rock</a:t>
            </a:r>
            <a:r>
              <a:rPr lang="en-US" sz="3300" b="1" dirty="0">
                <a:solidFill>
                  <a:schemeClr val="bg1"/>
                </a:solidFill>
                <a:latin typeface="Calibri" panose="020F0502020204030204" pitchFamily="34" charset="0"/>
                <a:cs typeface="Calibri" panose="020F0502020204030204" pitchFamily="34" charset="0"/>
              </a:rPr>
              <a:t> </a:t>
            </a:r>
            <a:r>
              <a:rPr lang="en-US" sz="2000" b="1" dirty="0">
                <a:solidFill>
                  <a:schemeClr val="bg1"/>
                </a:solidFill>
                <a:latin typeface="Calibri" panose="020F0502020204030204" pitchFamily="34" charset="0"/>
                <a:cs typeface="Calibri" panose="020F0502020204030204" pitchFamily="34" charset="0"/>
              </a:rPr>
              <a:t>(Luke), </a:t>
            </a:r>
            <a:r>
              <a:rPr lang="en-US" sz="2800" b="1" dirty="0">
                <a:solidFill>
                  <a:schemeClr val="bg1"/>
                </a:solidFill>
                <a:latin typeface="Calibri" panose="020F0502020204030204" pitchFamily="34" charset="0"/>
                <a:cs typeface="Calibri" panose="020F0502020204030204" pitchFamily="34" charset="0"/>
              </a:rPr>
              <a:t>Stony</a:t>
            </a:r>
            <a:r>
              <a:rPr lang="en-US" sz="3300" b="1" dirty="0">
                <a:solidFill>
                  <a:schemeClr val="bg1"/>
                </a:solidFill>
                <a:latin typeface="Calibri" panose="020F0502020204030204" pitchFamily="34" charset="0"/>
                <a:cs typeface="Calibri" panose="020F0502020204030204" pitchFamily="34" charset="0"/>
              </a:rPr>
              <a:t> </a:t>
            </a:r>
            <a:r>
              <a:rPr lang="en-US" sz="2800" b="1" dirty="0">
                <a:solidFill>
                  <a:schemeClr val="bg1"/>
                </a:solidFill>
                <a:latin typeface="Calibri" panose="020F0502020204030204" pitchFamily="34" charset="0"/>
                <a:cs typeface="Calibri" panose="020F0502020204030204" pitchFamily="34" charset="0"/>
              </a:rPr>
              <a:t>Places</a:t>
            </a:r>
            <a:r>
              <a:rPr lang="en-US" sz="3300" b="1" dirty="0">
                <a:solidFill>
                  <a:schemeClr val="bg1"/>
                </a:solidFill>
                <a:latin typeface="Calibri" panose="020F0502020204030204" pitchFamily="34" charset="0"/>
                <a:cs typeface="Calibri" panose="020F0502020204030204" pitchFamily="34" charset="0"/>
              </a:rPr>
              <a:t> </a:t>
            </a:r>
            <a:r>
              <a:rPr lang="en-US" sz="2000" b="1" dirty="0">
                <a:solidFill>
                  <a:schemeClr val="bg1"/>
                </a:solidFill>
                <a:latin typeface="Calibri" panose="020F0502020204030204" pitchFamily="34" charset="0"/>
                <a:cs typeface="Calibri" panose="020F0502020204030204" pitchFamily="34" charset="0"/>
              </a:rPr>
              <a:t>(Matt.),</a:t>
            </a:r>
            <a:r>
              <a:rPr lang="en-US" sz="3300" b="1" dirty="0">
                <a:solidFill>
                  <a:schemeClr val="bg1"/>
                </a:solidFill>
                <a:latin typeface="Calibri" panose="020F0502020204030204" pitchFamily="34" charset="0"/>
                <a:cs typeface="Calibri" panose="020F0502020204030204" pitchFamily="34" charset="0"/>
              </a:rPr>
              <a:t> </a:t>
            </a:r>
            <a:r>
              <a:rPr lang="en-US" sz="2800" b="1" dirty="0">
                <a:solidFill>
                  <a:schemeClr val="bg1"/>
                </a:solidFill>
                <a:latin typeface="Calibri" panose="020F0502020204030204" pitchFamily="34" charset="0"/>
                <a:cs typeface="Calibri" panose="020F0502020204030204" pitchFamily="34" charset="0"/>
              </a:rPr>
              <a:t>Stony</a:t>
            </a:r>
            <a:r>
              <a:rPr lang="en-US" sz="3200" b="1" dirty="0">
                <a:solidFill>
                  <a:schemeClr val="bg1"/>
                </a:solidFill>
                <a:latin typeface="Calibri" panose="020F0502020204030204" pitchFamily="34" charset="0"/>
                <a:cs typeface="Calibri" panose="020F0502020204030204" pitchFamily="34" charset="0"/>
              </a:rPr>
              <a:t> </a:t>
            </a:r>
            <a:r>
              <a:rPr lang="en-US" sz="2800" b="1" dirty="0">
                <a:solidFill>
                  <a:schemeClr val="bg1"/>
                </a:solidFill>
                <a:latin typeface="Calibri" panose="020F0502020204030204" pitchFamily="34" charset="0"/>
                <a:cs typeface="Calibri" panose="020F0502020204030204" pitchFamily="34" charset="0"/>
              </a:rPr>
              <a:t>Ground</a:t>
            </a:r>
            <a:r>
              <a:rPr lang="en-US" sz="3200" b="1" dirty="0">
                <a:solidFill>
                  <a:schemeClr val="bg1"/>
                </a:solidFill>
                <a:latin typeface="Calibri" panose="020F0502020204030204" pitchFamily="34" charset="0"/>
                <a:cs typeface="Calibri" panose="020F0502020204030204" pitchFamily="34" charset="0"/>
              </a:rPr>
              <a:t> </a:t>
            </a:r>
            <a:r>
              <a:rPr lang="en-US" sz="2000" b="1" dirty="0">
                <a:solidFill>
                  <a:schemeClr val="bg1"/>
                </a:solidFill>
                <a:latin typeface="Calibri" panose="020F0502020204030204" pitchFamily="34" charset="0"/>
                <a:cs typeface="Calibri" panose="020F0502020204030204" pitchFamily="34" charset="0"/>
              </a:rPr>
              <a:t>(Mark)  Sprang-up / Scorched / Withered</a:t>
            </a:r>
          </a:p>
          <a:p>
            <a:pPr>
              <a:lnSpc>
                <a:spcPct val="10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Thorns</a:t>
            </a:r>
            <a:r>
              <a:rPr lang="en-US" sz="3300" b="1" dirty="0">
                <a:solidFill>
                  <a:schemeClr val="bg1"/>
                </a:solidFill>
                <a:latin typeface="Calibri" panose="020F0502020204030204" pitchFamily="34" charset="0"/>
                <a:cs typeface="Calibri" panose="020F0502020204030204" pitchFamily="34" charset="0"/>
              </a:rPr>
              <a:t> </a:t>
            </a:r>
            <a:r>
              <a:rPr lang="en-US" sz="2000" b="1" dirty="0">
                <a:solidFill>
                  <a:schemeClr val="bg1"/>
                </a:solidFill>
                <a:latin typeface="Calibri" panose="020F0502020204030204" pitchFamily="34" charset="0"/>
                <a:cs typeface="Calibri" panose="020F0502020204030204" pitchFamily="34" charset="0"/>
              </a:rPr>
              <a:t>Sprang-up / Chocked</a:t>
            </a:r>
          </a:p>
          <a:p>
            <a:pPr>
              <a:lnSpc>
                <a:spcPct val="100000"/>
              </a:lnSpc>
              <a:spcBef>
                <a:spcPts val="600"/>
              </a:spcBef>
              <a:buClr>
                <a:schemeClr val="bg1"/>
              </a:buClr>
              <a:buFont typeface="Arial" panose="020B0604020202020204" pitchFamily="34" charset="0"/>
              <a:buChar char="•"/>
            </a:pPr>
            <a:r>
              <a:rPr lang="en-US" sz="2800" b="1" dirty="0">
                <a:solidFill>
                  <a:schemeClr val="bg1"/>
                </a:solidFill>
                <a:latin typeface="Calibri" panose="020F0502020204030204" pitchFamily="34" charset="0"/>
                <a:cs typeface="Calibri" panose="020F0502020204030204" pitchFamily="34" charset="0"/>
              </a:rPr>
              <a:t>Good Ground</a:t>
            </a:r>
            <a:r>
              <a:rPr lang="en-US" sz="3300" b="1" dirty="0">
                <a:solidFill>
                  <a:schemeClr val="bg1"/>
                </a:solidFill>
                <a:latin typeface="Calibri" panose="020F0502020204030204" pitchFamily="34" charset="0"/>
                <a:cs typeface="Calibri" panose="020F0502020204030204" pitchFamily="34" charset="0"/>
              </a:rPr>
              <a:t> </a:t>
            </a:r>
            <a:r>
              <a:rPr lang="en-US" sz="2000" b="1" dirty="0">
                <a:solidFill>
                  <a:schemeClr val="bg1"/>
                </a:solidFill>
                <a:latin typeface="Calibri" panose="020F0502020204030204" pitchFamily="34" charset="0"/>
                <a:cs typeface="Calibri" panose="020F0502020204030204" pitchFamily="34" charset="0"/>
              </a:rPr>
              <a:t>Yielded Crop</a:t>
            </a:r>
          </a:p>
          <a:p>
            <a:pPr marL="0" indent="0">
              <a:lnSpc>
                <a:spcPct val="100000"/>
              </a:lnSpc>
              <a:spcBef>
                <a:spcPts val="600"/>
              </a:spcBef>
              <a:buClr>
                <a:schemeClr val="bg1"/>
              </a:buClr>
              <a:buNone/>
            </a:pPr>
            <a:endParaRPr lang="en-US" sz="2000" b="1" dirty="0">
              <a:solidFill>
                <a:schemeClr val="bg1"/>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55D43008-217A-D549-9D1F-1F05437A5F2B}"/>
              </a:ext>
            </a:extLst>
          </p:cNvPr>
          <p:cNvPicPr>
            <a:picLocks noChangeAspect="1"/>
          </p:cNvPicPr>
          <p:nvPr/>
        </p:nvPicPr>
        <p:blipFill>
          <a:blip r:embed="rId4"/>
          <a:stretch>
            <a:fillRect/>
          </a:stretch>
        </p:blipFill>
        <p:spPr>
          <a:xfrm>
            <a:off x="929898" y="3060681"/>
            <a:ext cx="2978150" cy="1981200"/>
          </a:xfrm>
          <a:prstGeom prst="rect">
            <a:avLst/>
          </a:prstGeom>
        </p:spPr>
      </p:pic>
      <p:sp>
        <p:nvSpPr>
          <p:cNvPr id="8" name="TextBox 7">
            <a:extLst>
              <a:ext uri="{FF2B5EF4-FFF2-40B4-BE49-F238E27FC236}">
                <a16:creationId xmlns:a16="http://schemas.microsoft.com/office/drawing/2014/main" id="{4C90341E-69A4-284E-AEB0-A19EF60D94C6}"/>
              </a:ext>
            </a:extLst>
          </p:cNvPr>
          <p:cNvSpPr txBox="1"/>
          <p:nvPr/>
        </p:nvSpPr>
        <p:spPr>
          <a:xfrm>
            <a:off x="802373" y="1578493"/>
            <a:ext cx="7543799"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The Parable</a:t>
            </a:r>
          </a:p>
        </p:txBody>
      </p:sp>
    </p:spTree>
    <p:extLst>
      <p:ext uri="{BB962C8B-B14F-4D97-AF65-F5344CB8AC3E}">
        <p14:creationId xmlns:p14="http://schemas.microsoft.com/office/powerpoint/2010/main" val="4214971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ppt_x</p:attrName>
                                        </p:attrNameLst>
                                      </p:cBhvr>
                                      <p:tavLst>
                                        <p:tav tm="0">
                                          <p:val>
                                            <p:strVal val="#ppt_x-.2"/>
                                          </p:val>
                                        </p:tav>
                                        <p:tav tm="100000">
                                          <p:val>
                                            <p:strVal val="#ppt_x"/>
                                          </p:val>
                                        </p:tav>
                                      </p:tavLst>
                                    </p:anim>
                                    <p:anim calcmode="lin" valueType="num">
                                      <p:cBhvr>
                                        <p:cTn id="8"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9" dur="1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10"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20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1000"/>
                                        <p:tgtEl>
                                          <p:spTgt spid="3">
                                            <p:txEl>
                                              <p:pRg st="5" end="5"/>
                                            </p:txEl>
                                          </p:spTgt>
                                        </p:tgtEl>
                                      </p:cBhvr>
                                    </p:animEffect>
                                    <p:anim calcmode="lin" valueType="num">
                                      <p:cBhvr>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fade">
                                      <p:cBhvr>
                                        <p:cTn id="38" dur="1000"/>
                                        <p:tgtEl>
                                          <p:spTgt spid="3">
                                            <p:txEl>
                                              <p:pRg st="7" end="7"/>
                                            </p:txEl>
                                          </p:spTgt>
                                        </p:tgtEl>
                                      </p:cBhvr>
                                    </p:animEffect>
                                    <p:anim calcmode="lin" valueType="num">
                                      <p:cBhvr>
                                        <p:cTn id="3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Effect transition="in" filter="fade">
                                      <p:cBhvr>
                                        <p:cTn id="45" dur="1000"/>
                                        <p:tgtEl>
                                          <p:spTgt spid="3">
                                            <p:txEl>
                                              <p:pRg st="8" end="8"/>
                                            </p:txEl>
                                          </p:spTgt>
                                        </p:tgtEl>
                                      </p:cBhvr>
                                    </p:animEffect>
                                    <p:anim calcmode="lin" valueType="num">
                                      <p:cBhvr>
                                        <p:cTn id="4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6159AE5-9111-DB42-ACF7-91BD308B6835}"/>
              </a:ext>
            </a:extLst>
          </p:cNvPr>
          <p:cNvPicPr>
            <a:picLocks noChangeAspect="1"/>
          </p:cNvPicPr>
          <p:nvPr/>
        </p:nvPicPr>
        <p:blipFill rotWithShape="1">
          <a:blip r:embed="rId3"/>
          <a:srcRect t="10358"/>
          <a:stretch/>
        </p:blipFill>
        <p:spPr>
          <a:xfrm>
            <a:off x="-6296" y="1"/>
            <a:ext cx="9144000" cy="6320550"/>
          </a:xfrm>
          <a:prstGeom prst="rect">
            <a:avLst/>
          </a:prstGeom>
        </p:spPr>
      </p:pic>
      <p:grpSp>
        <p:nvGrpSpPr>
          <p:cNvPr id="6" name="Group 5">
            <a:extLst>
              <a:ext uri="{FF2B5EF4-FFF2-40B4-BE49-F238E27FC236}">
                <a16:creationId xmlns:a16="http://schemas.microsoft.com/office/drawing/2014/main" id="{5839037A-DC6C-5F4D-8840-63E9AB0FDA09}"/>
              </a:ext>
            </a:extLst>
          </p:cNvPr>
          <p:cNvGrpSpPr/>
          <p:nvPr/>
        </p:nvGrpSpPr>
        <p:grpSpPr>
          <a:xfrm>
            <a:off x="423001" y="1203825"/>
            <a:ext cx="8302545" cy="4701029"/>
            <a:chOff x="423001" y="1203825"/>
            <a:chExt cx="8302545" cy="4701029"/>
          </a:xfrm>
        </p:grpSpPr>
        <p:sp>
          <p:nvSpPr>
            <p:cNvPr id="13" name="Rectangle 12">
              <a:extLst>
                <a:ext uri="{FF2B5EF4-FFF2-40B4-BE49-F238E27FC236}">
                  <a16:creationId xmlns:a16="http://schemas.microsoft.com/office/drawing/2014/main" id="{F2722FBF-DE3A-D444-B4C6-BF0BFA1DCEF2}"/>
                </a:ext>
              </a:extLst>
            </p:cNvPr>
            <p:cNvSpPr/>
            <p:nvPr/>
          </p:nvSpPr>
          <p:spPr>
            <a:xfrm>
              <a:off x="423001" y="1203825"/>
              <a:ext cx="8302545" cy="4701029"/>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4" name="Rectangle 13">
              <a:extLst>
                <a:ext uri="{FF2B5EF4-FFF2-40B4-BE49-F238E27FC236}">
                  <a16:creationId xmlns:a16="http://schemas.microsoft.com/office/drawing/2014/main" id="{E5DA94D8-D3E3-AA42-9D2B-ECAFCA2A0839}"/>
                </a:ext>
              </a:extLst>
            </p:cNvPr>
            <p:cNvSpPr/>
            <p:nvPr/>
          </p:nvSpPr>
          <p:spPr>
            <a:xfrm>
              <a:off x="542441" y="1360839"/>
              <a:ext cx="8012623" cy="4402923"/>
            </a:xfrm>
            <a:prstGeom prst="rect">
              <a:avLst/>
            </a:prstGeom>
            <a:noFill/>
            <a:ln w="6350" cap="sq" cmpd="sng" algn="ctr">
              <a:solidFill>
                <a:schemeClr val="bg1"/>
              </a:solidFill>
              <a:prstDash val="solid"/>
              <a:miter lim="800000"/>
            </a:ln>
            <a:effectLst/>
          </p:spPr>
        </p:sp>
      </p:grpSp>
      <p:sp>
        <p:nvSpPr>
          <p:cNvPr id="2" name="Title 1">
            <a:extLst>
              <a:ext uri="{FF2B5EF4-FFF2-40B4-BE49-F238E27FC236}">
                <a16:creationId xmlns:a16="http://schemas.microsoft.com/office/drawing/2014/main" id="{9CF90F0F-0CB4-9B4E-B72F-6CE420ADFC1E}"/>
              </a:ext>
            </a:extLst>
          </p:cNvPr>
          <p:cNvSpPr>
            <a:spLocks noGrp="1"/>
          </p:cNvSpPr>
          <p:nvPr>
            <p:ph type="title"/>
          </p:nvPr>
        </p:nvSpPr>
        <p:spPr>
          <a:xfrm>
            <a:off x="1" y="9703"/>
            <a:ext cx="9137704" cy="1286921"/>
          </a:xfrm>
        </p:spPr>
        <p:txBody>
          <a:bodyPr>
            <a:normAutofit/>
          </a:bodyPr>
          <a:lstStyle/>
          <a:p>
            <a:pPr algn="ctr"/>
            <a:r>
              <a:rPr lang="en-US" sz="4800" b="1" dirty="0">
                <a:latin typeface="Calibri" panose="020F0502020204030204" pitchFamily="34" charset="0"/>
                <a:cs typeface="Calibri" panose="020F0502020204030204" pitchFamily="34" charset="0"/>
              </a:rPr>
              <a:t>The Parable of the Sower</a:t>
            </a:r>
          </a:p>
        </p:txBody>
      </p:sp>
      <p:sp>
        <p:nvSpPr>
          <p:cNvPr id="3" name="Content Placeholder 2">
            <a:extLst>
              <a:ext uri="{FF2B5EF4-FFF2-40B4-BE49-F238E27FC236}">
                <a16:creationId xmlns:a16="http://schemas.microsoft.com/office/drawing/2014/main" id="{CAB7069B-9632-D547-AA6C-240E847AB0F7}"/>
              </a:ext>
            </a:extLst>
          </p:cNvPr>
          <p:cNvSpPr>
            <a:spLocks noGrp="1"/>
          </p:cNvSpPr>
          <p:nvPr>
            <p:ph idx="1"/>
          </p:nvPr>
        </p:nvSpPr>
        <p:spPr>
          <a:xfrm>
            <a:off x="278969" y="2289039"/>
            <a:ext cx="8440285" cy="3457443"/>
          </a:xfrm>
        </p:spPr>
        <p:txBody>
          <a:bodyPr lIns="182880" rIns="365760" numCol="2" spcCol="0" anchor="t">
            <a:noAutofit/>
          </a:bodyPr>
          <a:lstStyle/>
          <a:p>
            <a:pPr marL="0" indent="0" algn="ctr">
              <a:lnSpc>
                <a:spcPct val="100000"/>
              </a:lnSpc>
              <a:spcBef>
                <a:spcPts val="1200"/>
              </a:spcBef>
              <a:buNone/>
            </a:pPr>
            <a:r>
              <a:rPr lang="en-US" sz="3300" b="1" dirty="0">
                <a:solidFill>
                  <a:schemeClr val="bg1"/>
                </a:solidFill>
                <a:latin typeface="Calibri" panose="020F0502020204030204" pitchFamily="34" charset="0"/>
                <a:cs typeface="Calibri" panose="020F0502020204030204" pitchFamily="34" charset="0"/>
              </a:rPr>
              <a:t>Sowing</a:t>
            </a: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marL="0" indent="0" algn="ctr">
              <a:lnSpc>
                <a:spcPct val="100000"/>
              </a:lnSpc>
              <a:spcBef>
                <a:spcPts val="1200"/>
              </a:spcBef>
              <a:buNone/>
            </a:pPr>
            <a:endParaRPr lang="en-US" sz="3300" b="1" dirty="0">
              <a:solidFill>
                <a:schemeClr val="bg1"/>
              </a:solidFill>
              <a:latin typeface="Calibri" panose="020F0502020204030204" pitchFamily="34" charset="0"/>
              <a:cs typeface="Calibri" panose="020F0502020204030204" pitchFamily="34" charset="0"/>
            </a:endParaRPr>
          </a:p>
          <a:p>
            <a:pPr>
              <a:lnSpc>
                <a:spcPct val="100000"/>
              </a:lnSpc>
              <a:spcBef>
                <a:spcPts val="600"/>
              </a:spcBef>
              <a:buClr>
                <a:schemeClr val="bg1"/>
              </a:buClr>
              <a:buFont typeface="Arial" panose="020B0604020202020204" pitchFamily="34" charset="0"/>
              <a:buChar char="•"/>
            </a:pPr>
            <a:r>
              <a:rPr lang="en-US" sz="3200" b="1" dirty="0">
                <a:solidFill>
                  <a:schemeClr val="bg1"/>
                </a:solidFill>
                <a:latin typeface="Calibri" panose="020F0502020204030204" pitchFamily="34" charset="0"/>
                <a:cs typeface="Calibri" panose="020F0502020204030204" pitchFamily="34" charset="0"/>
              </a:rPr>
              <a:t>Familiar Conditions</a:t>
            </a:r>
          </a:p>
          <a:p>
            <a:pPr>
              <a:lnSpc>
                <a:spcPct val="100000"/>
              </a:lnSpc>
              <a:spcBef>
                <a:spcPts val="600"/>
              </a:spcBef>
              <a:buClr>
                <a:schemeClr val="bg1"/>
              </a:buClr>
              <a:buFont typeface="Arial" panose="020B0604020202020204" pitchFamily="34" charset="0"/>
              <a:buChar char="•"/>
            </a:pPr>
            <a:r>
              <a:rPr lang="en-US" sz="3200" b="1" dirty="0">
                <a:solidFill>
                  <a:schemeClr val="bg1"/>
                </a:solidFill>
                <a:latin typeface="Calibri" panose="020F0502020204030204" pitchFamily="34" charset="0"/>
                <a:cs typeface="Calibri" panose="020F0502020204030204" pitchFamily="34" charset="0"/>
              </a:rPr>
              <a:t>Not All Sowing Has the Same Results</a:t>
            </a:r>
          </a:p>
          <a:p>
            <a:pPr marL="0" indent="0" algn="ctr">
              <a:lnSpc>
                <a:spcPct val="100000"/>
              </a:lnSpc>
              <a:spcBef>
                <a:spcPts val="600"/>
              </a:spcBef>
              <a:buClr>
                <a:schemeClr val="bg1"/>
              </a:buClr>
              <a:buNone/>
            </a:pPr>
            <a:r>
              <a:rPr lang="en-US" sz="2400" b="1" dirty="0">
                <a:solidFill>
                  <a:schemeClr val="bg1"/>
                </a:solidFill>
                <a:latin typeface="Calibri" panose="020F0502020204030204" pitchFamily="34" charset="0"/>
                <a:cs typeface="Calibri" panose="020F0502020204030204" pitchFamily="34" charset="0"/>
              </a:rPr>
              <a:t>Answers the Questions: </a:t>
            </a:r>
          </a:p>
          <a:p>
            <a:pPr marL="0" indent="0" algn="ctr">
              <a:lnSpc>
                <a:spcPct val="100000"/>
              </a:lnSpc>
              <a:spcBef>
                <a:spcPts val="600"/>
              </a:spcBef>
              <a:buClr>
                <a:schemeClr val="bg1"/>
              </a:buClr>
              <a:buNone/>
            </a:pPr>
            <a:r>
              <a:rPr lang="en-US" sz="2400" b="1" dirty="0">
                <a:solidFill>
                  <a:schemeClr val="bg1"/>
                </a:solidFill>
                <a:latin typeface="Calibri" panose="020F0502020204030204" pitchFamily="34" charset="0"/>
                <a:cs typeface="Calibri" panose="020F0502020204030204" pitchFamily="34" charset="0"/>
              </a:rPr>
              <a:t>“</a:t>
            </a:r>
            <a:r>
              <a:rPr lang="en-US" sz="2400" b="1" i="1" dirty="0">
                <a:solidFill>
                  <a:schemeClr val="bg1"/>
                </a:solidFill>
                <a:latin typeface="Calibri" panose="020F0502020204030204" pitchFamily="34" charset="0"/>
                <a:cs typeface="Calibri" panose="020F0502020204030204" pitchFamily="34" charset="0"/>
              </a:rPr>
              <a:t>Why Do Some Crops Grow?”</a:t>
            </a:r>
            <a:r>
              <a:rPr lang="en-US" sz="2400" b="1" dirty="0">
                <a:solidFill>
                  <a:schemeClr val="bg1"/>
                </a:solidFill>
                <a:latin typeface="Calibri" panose="020F0502020204030204" pitchFamily="34" charset="0"/>
                <a:cs typeface="Calibri" panose="020F0502020204030204" pitchFamily="34" charset="0"/>
              </a:rPr>
              <a:t> </a:t>
            </a:r>
          </a:p>
          <a:p>
            <a:pPr marL="0" indent="0" algn="ctr">
              <a:lnSpc>
                <a:spcPct val="100000"/>
              </a:lnSpc>
              <a:spcBef>
                <a:spcPts val="600"/>
              </a:spcBef>
              <a:buClr>
                <a:schemeClr val="bg1"/>
              </a:buClr>
              <a:buNone/>
            </a:pPr>
            <a:r>
              <a:rPr lang="en-US" sz="2400" b="1" i="1" dirty="0">
                <a:solidFill>
                  <a:schemeClr val="bg1"/>
                </a:solidFill>
                <a:latin typeface="Calibri" panose="020F0502020204030204" pitchFamily="34" charset="0"/>
                <a:cs typeface="Calibri" panose="020F0502020204030204" pitchFamily="34" charset="0"/>
              </a:rPr>
              <a:t>“Why  Doesn’t All Sowing Produce a Good Crop?</a:t>
            </a:r>
            <a:endParaRPr lang="en-US" sz="1600" b="1" i="1" dirty="0">
              <a:solidFill>
                <a:schemeClr val="bg1"/>
              </a:solidFill>
              <a:latin typeface="Calibri" panose="020F0502020204030204" pitchFamily="34" charset="0"/>
              <a:cs typeface="Calibri" panose="020F0502020204030204" pitchFamily="34" charset="0"/>
            </a:endParaRPr>
          </a:p>
          <a:p>
            <a:pPr marL="0" indent="0">
              <a:lnSpc>
                <a:spcPct val="100000"/>
              </a:lnSpc>
              <a:spcBef>
                <a:spcPts val="600"/>
              </a:spcBef>
              <a:buClr>
                <a:schemeClr val="bg1"/>
              </a:buClr>
              <a:buNone/>
            </a:pPr>
            <a:endParaRPr lang="en-US" sz="2000" b="1" dirty="0">
              <a:solidFill>
                <a:schemeClr val="bg1"/>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8DD7DA73-CD5C-6A48-8A26-77B2299B1931}"/>
              </a:ext>
            </a:extLst>
          </p:cNvPr>
          <p:cNvSpPr/>
          <p:nvPr/>
        </p:nvSpPr>
        <p:spPr>
          <a:xfrm>
            <a:off x="-4" y="6283920"/>
            <a:ext cx="9144000" cy="57406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55D43008-217A-D549-9D1F-1F05437A5F2B}"/>
              </a:ext>
            </a:extLst>
          </p:cNvPr>
          <p:cNvPicPr>
            <a:picLocks noChangeAspect="1"/>
          </p:cNvPicPr>
          <p:nvPr/>
        </p:nvPicPr>
        <p:blipFill>
          <a:blip r:embed="rId4"/>
          <a:stretch>
            <a:fillRect/>
          </a:stretch>
        </p:blipFill>
        <p:spPr>
          <a:xfrm>
            <a:off x="929898" y="3060681"/>
            <a:ext cx="2978150" cy="1981200"/>
          </a:xfrm>
          <a:prstGeom prst="rect">
            <a:avLst/>
          </a:prstGeom>
        </p:spPr>
      </p:pic>
      <p:sp>
        <p:nvSpPr>
          <p:cNvPr id="8" name="TextBox 7">
            <a:extLst>
              <a:ext uri="{FF2B5EF4-FFF2-40B4-BE49-F238E27FC236}">
                <a16:creationId xmlns:a16="http://schemas.microsoft.com/office/drawing/2014/main" id="{4C90341E-69A4-284E-AEB0-A19EF60D94C6}"/>
              </a:ext>
            </a:extLst>
          </p:cNvPr>
          <p:cNvSpPr txBox="1"/>
          <p:nvPr/>
        </p:nvSpPr>
        <p:spPr>
          <a:xfrm>
            <a:off x="802373" y="1578493"/>
            <a:ext cx="7543799"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The Parable</a:t>
            </a:r>
          </a:p>
        </p:txBody>
      </p:sp>
    </p:spTree>
    <p:extLst>
      <p:ext uri="{BB962C8B-B14F-4D97-AF65-F5344CB8AC3E}">
        <p14:creationId xmlns:p14="http://schemas.microsoft.com/office/powerpoint/2010/main" val="1439077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1000"/>
                                        <p:tgtEl>
                                          <p:spTgt spid="3">
                                            <p:txEl>
                                              <p:pRg st="5" end="5"/>
                                            </p:txEl>
                                          </p:spTgt>
                                        </p:tgtEl>
                                      </p:cBhvr>
                                    </p:animEffect>
                                    <p:anim calcmode="lin" valueType="num">
                                      <p:cBhvr>
                                        <p:cTn id="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Effect transition="in" filter="fade">
                                      <p:cBhvr>
                                        <p:cTn id="14" dur="1000"/>
                                        <p:tgtEl>
                                          <p:spTgt spid="3">
                                            <p:txEl>
                                              <p:pRg st="6" end="6"/>
                                            </p:txEl>
                                          </p:spTgt>
                                        </p:tgtEl>
                                      </p:cBhvr>
                                    </p:animEffect>
                                    <p:anim calcmode="lin" valueType="num">
                                      <p:cBhvr>
                                        <p:cTn id="1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fade">
                                      <p:cBhvr>
                                        <p:cTn id="21" dur="1000"/>
                                        <p:tgtEl>
                                          <p:spTgt spid="3">
                                            <p:txEl>
                                              <p:pRg st="7" end="7"/>
                                            </p:txEl>
                                          </p:spTgt>
                                        </p:tgtEl>
                                      </p:cBhvr>
                                    </p:animEffect>
                                    <p:anim calcmode="lin" valueType="num">
                                      <p:cBhvr>
                                        <p:cTn id="2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fade">
                                      <p:cBhvr>
                                        <p:cTn id="28" dur="1000"/>
                                        <p:tgtEl>
                                          <p:spTgt spid="3">
                                            <p:txEl>
                                              <p:pRg st="8" end="8"/>
                                            </p:txEl>
                                          </p:spTgt>
                                        </p:tgtEl>
                                      </p:cBhvr>
                                    </p:animEffect>
                                    <p:anim calcmode="lin" valueType="num">
                                      <p:cBhvr>
                                        <p:cTn id="2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Effect transition="in" filter="fade">
                                      <p:cBhvr>
                                        <p:cTn id="35" dur="1000"/>
                                        <p:tgtEl>
                                          <p:spTgt spid="3">
                                            <p:txEl>
                                              <p:pRg st="9" end="9"/>
                                            </p:txEl>
                                          </p:spTgt>
                                        </p:tgtEl>
                                      </p:cBhvr>
                                    </p:animEffect>
                                    <p:anim calcmode="lin" valueType="num">
                                      <p:cBhvr>
                                        <p:cTn id="36"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AnalogousFromRegularSeedLeftStep">
      <a:dk1>
        <a:srgbClr val="000000"/>
      </a:dk1>
      <a:lt1>
        <a:srgbClr val="FFFFFF"/>
      </a:lt1>
      <a:dk2>
        <a:srgbClr val="243641"/>
      </a:dk2>
      <a:lt2>
        <a:srgbClr val="E5E8E2"/>
      </a:lt2>
      <a:accent1>
        <a:srgbClr val="824DC3"/>
      </a:accent1>
      <a:accent2>
        <a:srgbClr val="5753BB"/>
      </a:accent2>
      <a:accent3>
        <a:srgbClr val="4D7AC3"/>
      </a:accent3>
      <a:accent4>
        <a:srgbClr val="3B9AB1"/>
      </a:accent4>
      <a:accent5>
        <a:srgbClr val="47B49C"/>
      </a:accent5>
      <a:accent6>
        <a:srgbClr val="3BB166"/>
      </a:accent6>
      <a:hlink>
        <a:srgbClr val="648F2F"/>
      </a:hlink>
      <a:folHlink>
        <a:srgbClr val="7F7F7F"/>
      </a:folHlink>
    </a:clrScheme>
    <a:fontScheme name="Savon">
      <a:majorFont>
        <a:latin typeface="Avenir Next LT Pro Light"/>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1813</TotalTime>
  <Words>1053</Words>
  <Application>Microsoft Macintosh PowerPoint</Application>
  <PresentationFormat>On-screen Show (4:3)</PresentationFormat>
  <Paragraphs>179</Paragraphs>
  <Slides>24</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Avenir Next LT Pro</vt:lpstr>
      <vt:lpstr>Avenir Next LT Pro Light</vt:lpstr>
      <vt:lpstr>Calibri</vt:lpstr>
      <vt:lpstr>Garamond</vt:lpstr>
      <vt:lpstr>SavonVTI</vt:lpstr>
      <vt:lpstr>Matthew 13:1-9</vt:lpstr>
      <vt:lpstr>Matthew 13:1-9</vt:lpstr>
      <vt:lpstr>Matthew 13:1-9</vt:lpstr>
      <vt:lpstr>Matthew 13:1-9</vt:lpstr>
      <vt:lpstr>PowerPoint Presentation</vt:lpstr>
      <vt:lpstr>The Parable of the Sower</vt:lpstr>
      <vt:lpstr>The Parable of the Sower</vt:lpstr>
      <vt:lpstr>The Parable of the Sower</vt:lpstr>
      <vt:lpstr>The Parable of the Sower</vt:lpstr>
      <vt:lpstr>The Parable of the Sower</vt:lpstr>
      <vt:lpstr>Matthew 13:18-23</vt:lpstr>
      <vt:lpstr>Matthew 13:18-23</vt:lpstr>
      <vt:lpstr>Matthew 13:18-23</vt:lpstr>
      <vt:lpstr>Matthew 13:18-23</vt:lpstr>
      <vt:lpstr>The Parable of the Sower</vt:lpstr>
      <vt:lpstr>The Parable of the Sower</vt:lpstr>
      <vt:lpstr>The Parable of the Sower</vt:lpstr>
      <vt:lpstr>The Parable of the Sower</vt:lpstr>
      <vt:lpstr>The Parable of the Sower</vt:lpstr>
      <vt:lpstr>The Parable of the Sower</vt:lpstr>
      <vt:lpstr>The Parable of the Sower</vt:lpstr>
      <vt:lpstr>The Parable of the Sower</vt:lpstr>
      <vt:lpstr>The Parable of the Sower</vt:lpstr>
      <vt:lpstr>The Parable of the Sower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Kyle Pope</dc:creator>
  <cp:lastModifiedBy>Kyle Pope</cp:lastModifiedBy>
  <cp:revision>64</cp:revision>
  <dcterms:created xsi:type="dcterms:W3CDTF">2020-03-24T03:08:18Z</dcterms:created>
  <dcterms:modified xsi:type="dcterms:W3CDTF">2020-03-25T21:02:57Z</dcterms:modified>
</cp:coreProperties>
</file>