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7" r:id="rId1"/>
  </p:sldMasterIdLst>
  <p:notesMasterIdLst>
    <p:notesMasterId r:id="rId30"/>
  </p:notes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8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216"/>
    <p:restoredTop sz="94697"/>
  </p:normalViewPr>
  <p:slideViewPr>
    <p:cSldViewPr snapToGrid="0" snapToObjects="1">
      <p:cViewPr varScale="1">
        <p:scale>
          <a:sx n="99" d="100"/>
          <a:sy n="99" d="100"/>
        </p:scale>
        <p:origin x="904" y="176"/>
      </p:cViewPr>
      <p:guideLst>
        <p:guide orient="horz" pos="2160"/>
        <p:guide pos="2880"/>
      </p:guideLst>
    </p:cSldViewPr>
  </p:slideViewPr>
  <p:outlineViewPr>
    <p:cViewPr>
      <p:scale>
        <a:sx n="85" d="100"/>
        <a:sy n="85" d="100"/>
      </p:scale>
      <p:origin x="-16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B56FD9-8533-BA40-BF1A-CE12020B7A78}" type="datetimeFigureOut">
              <a:rPr lang="en-US" smtClean="0"/>
              <a:pPr/>
              <a:t>3/22/20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D8EB78-91BF-2241-82AF-5AAF5217E4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6267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D8EB78-91BF-2241-82AF-5AAF5217E44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4340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D8EB78-91BF-2241-82AF-5AAF5217E446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5297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D8EB78-91BF-2241-82AF-5AAF5217E446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0031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D8EB78-91BF-2241-82AF-5AAF5217E446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0978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D8EB78-91BF-2241-82AF-5AAF5217E446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67004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D8EB78-91BF-2241-82AF-5AAF5217E446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41641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D8EB78-91BF-2241-82AF-5AAF5217E446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48426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D8EB78-91BF-2241-82AF-5AAF5217E446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48079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D8EB78-91BF-2241-82AF-5AAF5217E446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4924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D8EB78-91BF-2241-82AF-5AAF5217E446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77014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D8EB78-91BF-2241-82AF-5AAF5217E446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388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D8EB78-91BF-2241-82AF-5AAF5217E44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78034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D8EB78-91BF-2241-82AF-5AAF5217E446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9348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D8EB78-91BF-2241-82AF-5AAF5217E446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85781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D8EB78-91BF-2241-82AF-5AAF5217E446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24998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D8EB78-91BF-2241-82AF-5AAF5217E446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82455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D8EB78-91BF-2241-82AF-5AAF5217E446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86407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D8EB78-91BF-2241-82AF-5AAF5217E446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52882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D8EB78-91BF-2241-82AF-5AAF5217E446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128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D8EB78-91BF-2241-82AF-5AAF5217E446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20973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D8EB78-91BF-2241-82AF-5AAF5217E446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809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D8EB78-91BF-2241-82AF-5AAF5217E44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2528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D8EB78-91BF-2241-82AF-5AAF5217E44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9049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D8EB78-91BF-2241-82AF-5AAF5217E44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3577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D8EB78-91BF-2241-82AF-5AAF5217E44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2764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D8EB78-91BF-2241-82AF-5AAF5217E44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9867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D8EB78-91BF-2241-82AF-5AAF5217E44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8173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D8EB78-91BF-2241-82AF-5AAF5217E44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4300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 useBgFill="1">
        <p:nvSpPr>
          <p:cNvPr id="10" name="Rectangle 9"/>
          <p:cNvSpPr/>
          <p:nvPr/>
        </p:nvSpPr>
        <p:spPr>
          <a:xfrm>
            <a:off x="980903" y="1267730"/>
            <a:ext cx="7182197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085851" y="1411615"/>
            <a:ext cx="69723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3851910" y="1267730"/>
            <a:ext cx="144018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3937635" y="1267730"/>
            <a:ext cx="126873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1827" y="2244830"/>
            <a:ext cx="6700347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21827" y="4682065"/>
            <a:ext cx="6702635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189" indent="0" algn="ctr">
              <a:buNone/>
              <a:defRPr sz="1600"/>
            </a:lvl2pPr>
            <a:lvl3pPr marL="914377" indent="0" algn="ctr">
              <a:buNone/>
              <a:defRPr sz="16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3989070" y="1341256"/>
            <a:ext cx="116586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pPr/>
              <a:t>3/22/20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221827" y="5177408"/>
            <a:ext cx="4297721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6455191" y="5177408"/>
            <a:ext cx="1466985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0358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pPr/>
              <a:t>3/22/20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290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762000"/>
            <a:ext cx="177165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762000"/>
            <a:ext cx="60579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pPr/>
              <a:t>3/22/20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084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pPr/>
              <a:t>3/22/20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776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 useBgFill="1">
        <p:nvSpPr>
          <p:cNvPr id="23" name="Rectangle 22"/>
          <p:cNvSpPr/>
          <p:nvPr/>
        </p:nvSpPr>
        <p:spPr>
          <a:xfrm>
            <a:off x="980903" y="1267730"/>
            <a:ext cx="7182197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085851" y="1411615"/>
            <a:ext cx="69723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3851910" y="1267730"/>
            <a:ext cx="144018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1867" y="2275166"/>
            <a:ext cx="6700266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3937635" y="1267730"/>
            <a:ext cx="126873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1867" y="4682062"/>
            <a:ext cx="670483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597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18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989070" y="1344505"/>
            <a:ext cx="116586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pPr/>
              <a:t>3/22/20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21869" y="5177408"/>
            <a:ext cx="4245101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3379" y="5177408"/>
            <a:ext cx="1468754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3159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0100" y="2103120"/>
            <a:ext cx="34975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46320" y="2103120"/>
            <a:ext cx="34975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pPr/>
              <a:t>3/22/20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95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2386" y="2074334"/>
            <a:ext cx="349758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189" indent="0">
              <a:buNone/>
              <a:defRPr sz="18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2386" y="2792475"/>
            <a:ext cx="349758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44034" y="2074334"/>
            <a:ext cx="349758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189" indent="0">
              <a:buNone/>
              <a:defRPr sz="18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44034" y="2792474"/>
            <a:ext cx="349758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pPr/>
              <a:t>3/22/20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658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pPr/>
              <a:t>3/22/20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33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pPr/>
              <a:t>3/22/20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06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6089903" y="237744"/>
            <a:ext cx="2869947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6190995" y="374904"/>
            <a:ext cx="2667762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43651" y="607392"/>
            <a:ext cx="2371472" cy="1645920"/>
          </a:xfrm>
        </p:spPr>
        <p:txBody>
          <a:bodyPr anchor="b">
            <a:normAutofit/>
          </a:bodyPr>
          <a:lstStyle>
            <a:lvl1pPr algn="l" defTabSz="914377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350" y="609600"/>
            <a:ext cx="51435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43651" y="2336800"/>
            <a:ext cx="2371472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4191000" y="6035040"/>
            <a:ext cx="146685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pPr/>
              <a:t>3/22/20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514352" y="6035040"/>
            <a:ext cx="3438525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7797547" y="6035040"/>
            <a:ext cx="917576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960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6089903" y="237744"/>
            <a:ext cx="2869947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1451" y="237744"/>
            <a:ext cx="577215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246753" y="6035040"/>
            <a:ext cx="1553972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3/22/20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9487" y="6035040"/>
            <a:ext cx="3441002" cy="365760"/>
          </a:xfrm>
        </p:spPr>
        <p:txBody>
          <a:bodyPr/>
          <a:lstStyle>
            <a:lvl1pPr marL="0" algn="r" defTabSz="914377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97546" y="6035040"/>
            <a:ext cx="918972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6190995" y="374904"/>
            <a:ext cx="2667762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7938" y="603504"/>
            <a:ext cx="2358581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57938" y="2386584"/>
            <a:ext cx="2358581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80698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176022" y="237744"/>
            <a:ext cx="8791956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278892" y="374904"/>
            <a:ext cx="8586216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0100" y="642594"/>
            <a:ext cx="75438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0100" y="2103120"/>
            <a:ext cx="75438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42597" y="6035040"/>
            <a:ext cx="2169784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pPr/>
              <a:t>3/22/20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0100" y="6035040"/>
            <a:ext cx="436245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15250" y="6035040"/>
            <a:ext cx="62865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841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76" r:id="rId4"/>
    <p:sldLayoutId id="2147483677" r:id="rId5"/>
    <p:sldLayoutId id="2147483683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sldNum="0"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75" indent="-182875" algn="l" defTabSz="914377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indent="-182875" algn="l" defTabSz="914377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02" indent="-182875" algn="l" defTabSz="914377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15" indent="-182875" algn="l" defTabSz="914377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28" indent="-182875" algn="l" defTabSz="914377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99960" indent="-228594" algn="l" defTabSz="914377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899953" indent="-228594" algn="l" defTabSz="914377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99945" indent="-228594" algn="l" defTabSz="914377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499938" indent="-228594" algn="l" defTabSz="914377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CE318EA-F9E8-1D4A-867F-FE5998CDA76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90000"/>
          </a:blip>
          <a:srcRect t="9201" b="15800"/>
          <a:stretch/>
        </p:blipFill>
        <p:spPr>
          <a:xfrm>
            <a:off x="1" y="12"/>
            <a:ext cx="9144000" cy="6857989"/>
          </a:xfrm>
          <a:prstGeom prst="rect">
            <a:avLst/>
          </a:prstGeom>
        </p:spPr>
      </p:pic>
      <p:grpSp>
        <p:nvGrpSpPr>
          <p:cNvPr id="27" name="Group 26">
            <a:extLst>
              <a:ext uri="{FF2B5EF4-FFF2-40B4-BE49-F238E27FC236}">
                <a16:creationId xmlns:a16="http://schemas.microsoft.com/office/drawing/2014/main" id="{443B7B8F-CD3C-E94B-A063-6FED6CB9FF00}"/>
              </a:ext>
            </a:extLst>
          </p:cNvPr>
          <p:cNvGrpSpPr/>
          <p:nvPr/>
        </p:nvGrpSpPr>
        <p:grpSpPr>
          <a:xfrm>
            <a:off x="1" y="406400"/>
            <a:ext cx="9143998" cy="5164667"/>
            <a:chOff x="980903" y="1267730"/>
            <a:chExt cx="7182197" cy="430795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2722FBF-DE3A-D444-B4C6-BF0BFA1DCEF2}"/>
                </a:ext>
              </a:extLst>
            </p:cNvPr>
            <p:cNvSpPr/>
            <p:nvPr/>
          </p:nvSpPr>
          <p:spPr>
            <a:xfrm>
              <a:off x="980903" y="1267730"/>
              <a:ext cx="7182197" cy="4307950"/>
            </a:xfrm>
            <a:prstGeom prst="rect">
              <a:avLst/>
            </a:prstGeom>
            <a:solidFill>
              <a:schemeClr val="tx1"/>
            </a:solidFill>
            <a:ln w="6350" cap="flat" cmpd="sng" algn="ctr">
              <a:noFill/>
              <a:prstDash val="solid"/>
            </a:ln>
            <a:effectLst>
              <a:outerShdw blurRad="50800" algn="ctr" rotWithShape="0">
                <a:prstClr val="black">
                  <a:alpha val="66000"/>
                </a:prstClr>
              </a:outerShdw>
              <a:softEdge rad="0"/>
            </a:effec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5DA94D8-D3E3-AA42-9D2B-ECAFCA2A0839}"/>
                </a:ext>
              </a:extLst>
            </p:cNvPr>
            <p:cNvSpPr/>
            <p:nvPr/>
          </p:nvSpPr>
          <p:spPr>
            <a:xfrm>
              <a:off x="1085851" y="1411615"/>
              <a:ext cx="6972300" cy="4034770"/>
            </a:xfrm>
            <a:prstGeom prst="rect">
              <a:avLst/>
            </a:prstGeom>
            <a:noFill/>
            <a:ln w="6350" cap="sq" cmpd="sng" algn="ctr">
              <a:solidFill>
                <a:schemeClr val="bg1"/>
              </a:solidFill>
              <a:prstDash val="solid"/>
              <a:miter lim="800000"/>
            </a:ln>
            <a:effectLst/>
          </p:spPr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8BDAF8B5-42D7-D445-8E02-7BEB6A0BCFA5}"/>
                </a:ext>
              </a:extLst>
            </p:cNvPr>
            <p:cNvSpPr/>
            <p:nvPr/>
          </p:nvSpPr>
          <p:spPr>
            <a:xfrm>
              <a:off x="3851910" y="1267730"/>
              <a:ext cx="1440180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9C2B861C-DE98-2247-9014-98C662E5DA71}"/>
                </a:ext>
              </a:extLst>
            </p:cNvPr>
            <p:cNvGrpSpPr/>
            <p:nvPr/>
          </p:nvGrpSpPr>
          <p:grpSpPr>
            <a:xfrm>
              <a:off x="3937635" y="1267730"/>
              <a:ext cx="1268730" cy="615934"/>
              <a:chOff x="5250180" y="1267730"/>
              <a:chExt cx="1691640" cy="615934"/>
            </a:xfrm>
          </p:grpSpPr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A943412D-6FDB-474D-8AC8-35715500022D}"/>
                  </a:ext>
                </a:extLst>
              </p:cNvPr>
              <p:cNvCxnSpPr/>
              <p:nvPr/>
            </p:nvCxnSpPr>
            <p:spPr>
              <a:xfrm>
                <a:off x="5250180" y="1267730"/>
                <a:ext cx="0" cy="612648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096DFDD6-E694-064D-BEF3-52019B9F217D}"/>
                  </a:ext>
                </a:extLst>
              </p:cNvPr>
              <p:cNvCxnSpPr/>
              <p:nvPr/>
            </p:nvCxnSpPr>
            <p:spPr>
              <a:xfrm>
                <a:off x="6941820" y="1267730"/>
                <a:ext cx="0" cy="612648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AED82576-82A1-3940-8E11-312D79E91881}"/>
                  </a:ext>
                </a:extLst>
              </p:cNvPr>
              <p:cNvCxnSpPr/>
              <p:nvPr/>
            </p:nvCxnSpPr>
            <p:spPr>
              <a:xfrm>
                <a:off x="5250180" y="1883664"/>
                <a:ext cx="1691640" cy="0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CF90F0F-0CB4-9B4E-B72F-6CE420ADF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5571067"/>
            <a:ext cx="7700431" cy="1286921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Thessalonians 5:23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7069B-9632-D547-AA6C-240E847AB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098" y="1283398"/>
            <a:ext cx="7543800" cy="3949002"/>
          </a:xfrm>
        </p:spPr>
        <p:txBody>
          <a:bodyPr lIns="182880" rIns="365760" anchor="ctr">
            <a:no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“Now may the God of peace Himself sanctify you completely; and may your whole spirit, soul, and body be preserved blameless at the coming of our Lord Jesus Christ.”</a:t>
            </a:r>
            <a:endParaRPr lang="en-US" sz="3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1498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CE318EA-F9E8-1D4A-867F-FE5998CDA76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90000"/>
          </a:blip>
          <a:srcRect t="9201" b="15800"/>
          <a:stretch/>
        </p:blipFill>
        <p:spPr>
          <a:xfrm>
            <a:off x="1" y="12"/>
            <a:ext cx="9144000" cy="6857989"/>
          </a:xfrm>
          <a:prstGeom prst="rect">
            <a:avLst/>
          </a:prstGeom>
        </p:spPr>
      </p:pic>
      <p:grpSp>
        <p:nvGrpSpPr>
          <p:cNvPr id="27" name="Group 26">
            <a:extLst>
              <a:ext uri="{FF2B5EF4-FFF2-40B4-BE49-F238E27FC236}">
                <a16:creationId xmlns:a16="http://schemas.microsoft.com/office/drawing/2014/main" id="{443B7B8F-CD3C-E94B-A063-6FED6CB9FF00}"/>
              </a:ext>
            </a:extLst>
          </p:cNvPr>
          <p:cNvGrpSpPr/>
          <p:nvPr/>
        </p:nvGrpSpPr>
        <p:grpSpPr>
          <a:xfrm>
            <a:off x="1" y="406400"/>
            <a:ext cx="9143998" cy="5164667"/>
            <a:chOff x="980903" y="1267730"/>
            <a:chExt cx="7182197" cy="430795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2722FBF-DE3A-D444-B4C6-BF0BFA1DCEF2}"/>
                </a:ext>
              </a:extLst>
            </p:cNvPr>
            <p:cNvSpPr/>
            <p:nvPr/>
          </p:nvSpPr>
          <p:spPr>
            <a:xfrm>
              <a:off x="980903" y="1267730"/>
              <a:ext cx="7182197" cy="4307950"/>
            </a:xfrm>
            <a:prstGeom prst="rect">
              <a:avLst/>
            </a:prstGeom>
            <a:solidFill>
              <a:schemeClr val="tx1"/>
            </a:solidFill>
            <a:ln w="6350" cap="flat" cmpd="sng" algn="ctr">
              <a:noFill/>
              <a:prstDash val="solid"/>
            </a:ln>
            <a:effectLst>
              <a:outerShdw blurRad="50800" algn="ctr" rotWithShape="0">
                <a:prstClr val="black">
                  <a:alpha val="66000"/>
                </a:prstClr>
              </a:outerShdw>
              <a:softEdge rad="0"/>
            </a:effec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5DA94D8-D3E3-AA42-9D2B-ECAFCA2A0839}"/>
                </a:ext>
              </a:extLst>
            </p:cNvPr>
            <p:cNvSpPr/>
            <p:nvPr/>
          </p:nvSpPr>
          <p:spPr>
            <a:xfrm>
              <a:off x="1085851" y="1411615"/>
              <a:ext cx="6972300" cy="4034770"/>
            </a:xfrm>
            <a:prstGeom prst="rect">
              <a:avLst/>
            </a:prstGeom>
            <a:noFill/>
            <a:ln w="6350" cap="sq" cmpd="sng" algn="ctr">
              <a:solidFill>
                <a:schemeClr val="bg1"/>
              </a:solidFill>
              <a:prstDash val="solid"/>
              <a:miter lim="800000"/>
            </a:ln>
            <a:effectLst/>
          </p:spPr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8BDAF8B5-42D7-D445-8E02-7BEB6A0BCFA5}"/>
                </a:ext>
              </a:extLst>
            </p:cNvPr>
            <p:cNvSpPr/>
            <p:nvPr/>
          </p:nvSpPr>
          <p:spPr>
            <a:xfrm>
              <a:off x="3851910" y="1267730"/>
              <a:ext cx="1440180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9C2B861C-DE98-2247-9014-98C662E5DA71}"/>
                </a:ext>
              </a:extLst>
            </p:cNvPr>
            <p:cNvGrpSpPr/>
            <p:nvPr/>
          </p:nvGrpSpPr>
          <p:grpSpPr>
            <a:xfrm>
              <a:off x="3937635" y="1267730"/>
              <a:ext cx="1268730" cy="615934"/>
              <a:chOff x="5250180" y="1267730"/>
              <a:chExt cx="1691640" cy="615934"/>
            </a:xfrm>
          </p:grpSpPr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A943412D-6FDB-474D-8AC8-35715500022D}"/>
                  </a:ext>
                </a:extLst>
              </p:cNvPr>
              <p:cNvCxnSpPr/>
              <p:nvPr/>
            </p:nvCxnSpPr>
            <p:spPr>
              <a:xfrm>
                <a:off x="5250180" y="1267730"/>
                <a:ext cx="0" cy="612648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096DFDD6-E694-064D-BEF3-52019B9F217D}"/>
                  </a:ext>
                </a:extLst>
              </p:cNvPr>
              <p:cNvCxnSpPr/>
              <p:nvPr/>
            </p:nvCxnSpPr>
            <p:spPr>
              <a:xfrm>
                <a:off x="6941820" y="1267730"/>
                <a:ext cx="0" cy="612648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AED82576-82A1-3940-8E11-312D79E91881}"/>
                  </a:ext>
                </a:extLst>
              </p:cNvPr>
              <p:cNvCxnSpPr/>
              <p:nvPr/>
            </p:nvCxnSpPr>
            <p:spPr>
              <a:xfrm>
                <a:off x="5250180" y="1883664"/>
                <a:ext cx="1691640" cy="0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CF90F0F-0CB4-9B4E-B72F-6CE420ADF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5571067"/>
            <a:ext cx="7700431" cy="1286921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“Spirit, Soul, and Body”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7069B-9632-D547-AA6C-240E847AB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098" y="1283397"/>
            <a:ext cx="7543800" cy="3776283"/>
          </a:xfrm>
        </p:spPr>
        <p:txBody>
          <a:bodyPr lIns="182880" rIns="274320" anchor="ctr">
            <a:noAutofit/>
          </a:bodyPr>
          <a:lstStyle/>
          <a:p>
            <a:pPr marL="0" indent="0" algn="ctr">
              <a:buNone/>
            </a:pPr>
            <a:r>
              <a:rPr lang="el-GR" sz="4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ψυχή</a:t>
            </a:r>
            <a:r>
              <a:rPr lang="en-US" sz="6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600" b="1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psychē</a:t>
            </a:r>
            <a:r>
              <a:rPr lang="en-US" sz="46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= “soul”</a:t>
            </a:r>
          </a:p>
          <a:p>
            <a:pPr marL="0" indent="0" algn="ctr">
              <a:buNone/>
            </a:pPr>
            <a:r>
              <a:rPr lang="el-GR" sz="4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πνεῦμα</a:t>
            </a:r>
            <a:r>
              <a:rPr lang="en-US" sz="6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6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pneuma </a:t>
            </a:r>
            <a:r>
              <a:rPr lang="en-US" sz="4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= “spirit”</a:t>
            </a:r>
          </a:p>
        </p:txBody>
      </p:sp>
    </p:spTree>
    <p:extLst>
      <p:ext uri="{BB962C8B-B14F-4D97-AF65-F5344CB8AC3E}">
        <p14:creationId xmlns:p14="http://schemas.microsoft.com/office/powerpoint/2010/main" val="196589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CE318EA-F9E8-1D4A-867F-FE5998CDA76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90000"/>
          </a:blip>
          <a:srcRect t="9201" b="15800"/>
          <a:stretch/>
        </p:blipFill>
        <p:spPr>
          <a:xfrm>
            <a:off x="1" y="12"/>
            <a:ext cx="9144000" cy="6857989"/>
          </a:xfrm>
          <a:prstGeom prst="rect">
            <a:avLst/>
          </a:prstGeom>
        </p:spPr>
      </p:pic>
      <p:grpSp>
        <p:nvGrpSpPr>
          <p:cNvPr id="27" name="Group 26">
            <a:extLst>
              <a:ext uri="{FF2B5EF4-FFF2-40B4-BE49-F238E27FC236}">
                <a16:creationId xmlns:a16="http://schemas.microsoft.com/office/drawing/2014/main" id="{443B7B8F-CD3C-E94B-A063-6FED6CB9FF00}"/>
              </a:ext>
            </a:extLst>
          </p:cNvPr>
          <p:cNvGrpSpPr/>
          <p:nvPr/>
        </p:nvGrpSpPr>
        <p:grpSpPr>
          <a:xfrm>
            <a:off x="1" y="406400"/>
            <a:ext cx="9143998" cy="5164667"/>
            <a:chOff x="980903" y="1267730"/>
            <a:chExt cx="7182197" cy="430795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2722FBF-DE3A-D444-B4C6-BF0BFA1DCEF2}"/>
                </a:ext>
              </a:extLst>
            </p:cNvPr>
            <p:cNvSpPr/>
            <p:nvPr/>
          </p:nvSpPr>
          <p:spPr>
            <a:xfrm>
              <a:off x="980903" y="1267730"/>
              <a:ext cx="7182197" cy="4307950"/>
            </a:xfrm>
            <a:prstGeom prst="rect">
              <a:avLst/>
            </a:prstGeom>
            <a:solidFill>
              <a:schemeClr val="tx1"/>
            </a:solidFill>
            <a:ln w="6350" cap="flat" cmpd="sng" algn="ctr">
              <a:noFill/>
              <a:prstDash val="solid"/>
            </a:ln>
            <a:effectLst>
              <a:outerShdw blurRad="50800" algn="ctr" rotWithShape="0">
                <a:prstClr val="black">
                  <a:alpha val="66000"/>
                </a:prstClr>
              </a:outerShdw>
              <a:softEdge rad="0"/>
            </a:effec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5DA94D8-D3E3-AA42-9D2B-ECAFCA2A0839}"/>
                </a:ext>
              </a:extLst>
            </p:cNvPr>
            <p:cNvSpPr/>
            <p:nvPr/>
          </p:nvSpPr>
          <p:spPr>
            <a:xfrm>
              <a:off x="1085851" y="1411615"/>
              <a:ext cx="6972300" cy="4034770"/>
            </a:xfrm>
            <a:prstGeom prst="rect">
              <a:avLst/>
            </a:prstGeom>
            <a:noFill/>
            <a:ln w="6350" cap="sq" cmpd="sng" algn="ctr">
              <a:solidFill>
                <a:schemeClr val="bg1"/>
              </a:solidFill>
              <a:prstDash val="solid"/>
              <a:miter lim="800000"/>
            </a:ln>
            <a:effectLst/>
          </p:spPr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8BDAF8B5-42D7-D445-8E02-7BEB6A0BCFA5}"/>
                </a:ext>
              </a:extLst>
            </p:cNvPr>
            <p:cNvSpPr/>
            <p:nvPr/>
          </p:nvSpPr>
          <p:spPr>
            <a:xfrm>
              <a:off x="3851910" y="1267730"/>
              <a:ext cx="1440180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9C2B861C-DE98-2247-9014-98C662E5DA71}"/>
                </a:ext>
              </a:extLst>
            </p:cNvPr>
            <p:cNvGrpSpPr/>
            <p:nvPr/>
          </p:nvGrpSpPr>
          <p:grpSpPr>
            <a:xfrm>
              <a:off x="3937635" y="1267730"/>
              <a:ext cx="1268730" cy="615934"/>
              <a:chOff x="5250180" y="1267730"/>
              <a:chExt cx="1691640" cy="615934"/>
            </a:xfrm>
          </p:grpSpPr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A943412D-6FDB-474D-8AC8-35715500022D}"/>
                  </a:ext>
                </a:extLst>
              </p:cNvPr>
              <p:cNvCxnSpPr/>
              <p:nvPr/>
            </p:nvCxnSpPr>
            <p:spPr>
              <a:xfrm>
                <a:off x="5250180" y="1267730"/>
                <a:ext cx="0" cy="612648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096DFDD6-E694-064D-BEF3-52019B9F217D}"/>
                  </a:ext>
                </a:extLst>
              </p:cNvPr>
              <p:cNvCxnSpPr/>
              <p:nvPr/>
            </p:nvCxnSpPr>
            <p:spPr>
              <a:xfrm>
                <a:off x="6941820" y="1267730"/>
                <a:ext cx="0" cy="612648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AED82576-82A1-3940-8E11-312D79E91881}"/>
                  </a:ext>
                </a:extLst>
              </p:cNvPr>
              <p:cNvCxnSpPr/>
              <p:nvPr/>
            </p:nvCxnSpPr>
            <p:spPr>
              <a:xfrm>
                <a:off x="5250180" y="1883664"/>
                <a:ext cx="1691640" cy="0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CF90F0F-0CB4-9B4E-B72F-6CE420ADF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5571067"/>
            <a:ext cx="7700431" cy="1286921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“Spirit, Soul, and Body”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7069B-9632-D547-AA6C-240E847AB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098" y="1283397"/>
            <a:ext cx="7543800" cy="4152203"/>
          </a:xfrm>
        </p:spPr>
        <p:txBody>
          <a:bodyPr lIns="182880" rIns="182880" anchor="t">
            <a:noAutofit/>
          </a:bodyPr>
          <a:lstStyle/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Usually Used Synonymously</a:t>
            </a:r>
          </a:p>
          <a:p>
            <a:pPr marL="0" indent="0" algn="ctr">
              <a:buNone/>
            </a:pPr>
            <a:r>
              <a:rPr lang="en-US" sz="33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Both are said to live beyond death of the body (Matt. 10:28; Rev. 20:4; Jas. 2:26; </a:t>
            </a:r>
            <a:r>
              <a:rPr lang="en-US" sz="33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Ecc</a:t>
            </a:r>
            <a:r>
              <a:rPr lang="en-US" sz="33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12:7). </a:t>
            </a:r>
          </a:p>
          <a:p>
            <a:pPr marL="0" indent="0" algn="ctr">
              <a:buNone/>
            </a:pPr>
            <a:r>
              <a:rPr lang="en-US" sz="33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Occasionally, Scripture makes a slight distinction (cf. 1 Thess. 5:23).  </a:t>
            </a:r>
          </a:p>
        </p:txBody>
      </p:sp>
    </p:spTree>
    <p:extLst>
      <p:ext uri="{BB962C8B-B14F-4D97-AF65-F5344CB8AC3E}">
        <p14:creationId xmlns:p14="http://schemas.microsoft.com/office/powerpoint/2010/main" val="4267183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CE318EA-F9E8-1D4A-867F-FE5998CDA76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90000"/>
          </a:blip>
          <a:srcRect t="9201" b="15800"/>
          <a:stretch/>
        </p:blipFill>
        <p:spPr>
          <a:xfrm>
            <a:off x="1" y="12"/>
            <a:ext cx="9144000" cy="6857989"/>
          </a:xfrm>
          <a:prstGeom prst="rect">
            <a:avLst/>
          </a:prstGeom>
        </p:spPr>
      </p:pic>
      <p:grpSp>
        <p:nvGrpSpPr>
          <p:cNvPr id="27" name="Group 26">
            <a:extLst>
              <a:ext uri="{FF2B5EF4-FFF2-40B4-BE49-F238E27FC236}">
                <a16:creationId xmlns:a16="http://schemas.microsoft.com/office/drawing/2014/main" id="{443B7B8F-CD3C-E94B-A063-6FED6CB9FF00}"/>
              </a:ext>
            </a:extLst>
          </p:cNvPr>
          <p:cNvGrpSpPr/>
          <p:nvPr/>
        </p:nvGrpSpPr>
        <p:grpSpPr>
          <a:xfrm>
            <a:off x="1" y="406400"/>
            <a:ext cx="9143998" cy="5164667"/>
            <a:chOff x="980903" y="1267730"/>
            <a:chExt cx="7182197" cy="430795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2722FBF-DE3A-D444-B4C6-BF0BFA1DCEF2}"/>
                </a:ext>
              </a:extLst>
            </p:cNvPr>
            <p:cNvSpPr/>
            <p:nvPr/>
          </p:nvSpPr>
          <p:spPr>
            <a:xfrm>
              <a:off x="980903" y="1267730"/>
              <a:ext cx="7182197" cy="4307950"/>
            </a:xfrm>
            <a:prstGeom prst="rect">
              <a:avLst/>
            </a:prstGeom>
            <a:solidFill>
              <a:schemeClr val="tx1"/>
            </a:solidFill>
            <a:ln w="6350" cap="flat" cmpd="sng" algn="ctr">
              <a:noFill/>
              <a:prstDash val="solid"/>
            </a:ln>
            <a:effectLst>
              <a:outerShdw blurRad="50800" algn="ctr" rotWithShape="0">
                <a:prstClr val="black">
                  <a:alpha val="66000"/>
                </a:prstClr>
              </a:outerShdw>
              <a:softEdge rad="0"/>
            </a:effec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5DA94D8-D3E3-AA42-9D2B-ECAFCA2A0839}"/>
                </a:ext>
              </a:extLst>
            </p:cNvPr>
            <p:cNvSpPr/>
            <p:nvPr/>
          </p:nvSpPr>
          <p:spPr>
            <a:xfrm>
              <a:off x="1085851" y="1411615"/>
              <a:ext cx="6972300" cy="4034770"/>
            </a:xfrm>
            <a:prstGeom prst="rect">
              <a:avLst/>
            </a:prstGeom>
            <a:noFill/>
            <a:ln w="6350" cap="sq" cmpd="sng" algn="ctr">
              <a:solidFill>
                <a:schemeClr val="bg1"/>
              </a:solidFill>
              <a:prstDash val="solid"/>
              <a:miter lim="800000"/>
            </a:ln>
            <a:effectLst/>
          </p:spPr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8BDAF8B5-42D7-D445-8E02-7BEB6A0BCFA5}"/>
                </a:ext>
              </a:extLst>
            </p:cNvPr>
            <p:cNvSpPr/>
            <p:nvPr/>
          </p:nvSpPr>
          <p:spPr>
            <a:xfrm>
              <a:off x="3851910" y="1267730"/>
              <a:ext cx="1440180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9C2B861C-DE98-2247-9014-98C662E5DA71}"/>
                </a:ext>
              </a:extLst>
            </p:cNvPr>
            <p:cNvGrpSpPr/>
            <p:nvPr/>
          </p:nvGrpSpPr>
          <p:grpSpPr>
            <a:xfrm>
              <a:off x="3937635" y="1267730"/>
              <a:ext cx="1268730" cy="615934"/>
              <a:chOff x="5250180" y="1267730"/>
              <a:chExt cx="1691640" cy="615934"/>
            </a:xfrm>
          </p:grpSpPr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A943412D-6FDB-474D-8AC8-35715500022D}"/>
                  </a:ext>
                </a:extLst>
              </p:cNvPr>
              <p:cNvCxnSpPr/>
              <p:nvPr/>
            </p:nvCxnSpPr>
            <p:spPr>
              <a:xfrm>
                <a:off x="5250180" y="1267730"/>
                <a:ext cx="0" cy="612648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096DFDD6-E694-064D-BEF3-52019B9F217D}"/>
                  </a:ext>
                </a:extLst>
              </p:cNvPr>
              <p:cNvCxnSpPr/>
              <p:nvPr/>
            </p:nvCxnSpPr>
            <p:spPr>
              <a:xfrm>
                <a:off x="6941820" y="1267730"/>
                <a:ext cx="0" cy="612648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AED82576-82A1-3940-8E11-312D79E91881}"/>
                  </a:ext>
                </a:extLst>
              </p:cNvPr>
              <p:cNvCxnSpPr/>
              <p:nvPr/>
            </p:nvCxnSpPr>
            <p:spPr>
              <a:xfrm>
                <a:off x="5250180" y="1883664"/>
                <a:ext cx="1691640" cy="0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CF90F0F-0CB4-9B4E-B72F-6CE420ADF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5571067"/>
            <a:ext cx="7700431" cy="1286921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“Spirit, Soul, and Body”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7069B-9632-D547-AA6C-240E847AB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098" y="1455896"/>
            <a:ext cx="7543800" cy="3979704"/>
          </a:xfrm>
        </p:spPr>
        <p:txBody>
          <a:bodyPr lIns="182880" rIns="182880" anchor="t">
            <a:noAutofit/>
          </a:bodyPr>
          <a:lstStyle/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Hebrews 4:12</a:t>
            </a:r>
          </a:p>
          <a:p>
            <a:pPr marL="0" indent="0" algn="ctr">
              <a:buNone/>
            </a:pPr>
            <a:r>
              <a:rPr lang="en-US" sz="29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“For the word of God is living and powerful, and sharper than any two-edged sword, piercing even to the division of soul and spirit, and of joints and marrow, and is a discerner of the thoughts and intents of the heart.” </a:t>
            </a:r>
          </a:p>
        </p:txBody>
      </p:sp>
    </p:spTree>
    <p:extLst>
      <p:ext uri="{BB962C8B-B14F-4D97-AF65-F5344CB8AC3E}">
        <p14:creationId xmlns:p14="http://schemas.microsoft.com/office/powerpoint/2010/main" val="2259338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CE318EA-F9E8-1D4A-867F-FE5998CDA76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90000"/>
          </a:blip>
          <a:srcRect t="9201" b="15800"/>
          <a:stretch/>
        </p:blipFill>
        <p:spPr>
          <a:xfrm>
            <a:off x="1" y="12"/>
            <a:ext cx="9144000" cy="6857989"/>
          </a:xfrm>
          <a:prstGeom prst="rect">
            <a:avLst/>
          </a:prstGeom>
        </p:spPr>
      </p:pic>
      <p:grpSp>
        <p:nvGrpSpPr>
          <p:cNvPr id="27" name="Group 26">
            <a:extLst>
              <a:ext uri="{FF2B5EF4-FFF2-40B4-BE49-F238E27FC236}">
                <a16:creationId xmlns:a16="http://schemas.microsoft.com/office/drawing/2014/main" id="{443B7B8F-CD3C-E94B-A063-6FED6CB9FF00}"/>
              </a:ext>
            </a:extLst>
          </p:cNvPr>
          <p:cNvGrpSpPr/>
          <p:nvPr/>
        </p:nvGrpSpPr>
        <p:grpSpPr>
          <a:xfrm>
            <a:off x="1" y="406400"/>
            <a:ext cx="9143998" cy="5164667"/>
            <a:chOff x="980903" y="1267730"/>
            <a:chExt cx="7182197" cy="430795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2722FBF-DE3A-D444-B4C6-BF0BFA1DCEF2}"/>
                </a:ext>
              </a:extLst>
            </p:cNvPr>
            <p:cNvSpPr/>
            <p:nvPr/>
          </p:nvSpPr>
          <p:spPr>
            <a:xfrm>
              <a:off x="980903" y="1267730"/>
              <a:ext cx="7182197" cy="4307950"/>
            </a:xfrm>
            <a:prstGeom prst="rect">
              <a:avLst/>
            </a:prstGeom>
            <a:solidFill>
              <a:schemeClr val="tx1"/>
            </a:solidFill>
            <a:ln w="6350" cap="flat" cmpd="sng" algn="ctr">
              <a:noFill/>
              <a:prstDash val="solid"/>
            </a:ln>
            <a:effectLst>
              <a:outerShdw blurRad="50800" algn="ctr" rotWithShape="0">
                <a:prstClr val="black">
                  <a:alpha val="66000"/>
                </a:prstClr>
              </a:outerShdw>
              <a:softEdge rad="0"/>
            </a:effec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5DA94D8-D3E3-AA42-9D2B-ECAFCA2A0839}"/>
                </a:ext>
              </a:extLst>
            </p:cNvPr>
            <p:cNvSpPr/>
            <p:nvPr/>
          </p:nvSpPr>
          <p:spPr>
            <a:xfrm>
              <a:off x="1085851" y="1411615"/>
              <a:ext cx="6972300" cy="4034770"/>
            </a:xfrm>
            <a:prstGeom prst="rect">
              <a:avLst/>
            </a:prstGeom>
            <a:noFill/>
            <a:ln w="6350" cap="sq" cmpd="sng" algn="ctr">
              <a:solidFill>
                <a:schemeClr val="bg1"/>
              </a:solidFill>
              <a:prstDash val="solid"/>
              <a:miter lim="800000"/>
            </a:ln>
            <a:effectLst/>
          </p:spPr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8BDAF8B5-42D7-D445-8E02-7BEB6A0BCFA5}"/>
                </a:ext>
              </a:extLst>
            </p:cNvPr>
            <p:cNvSpPr/>
            <p:nvPr/>
          </p:nvSpPr>
          <p:spPr>
            <a:xfrm>
              <a:off x="3851910" y="1267730"/>
              <a:ext cx="1440180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9C2B861C-DE98-2247-9014-98C662E5DA71}"/>
                </a:ext>
              </a:extLst>
            </p:cNvPr>
            <p:cNvGrpSpPr/>
            <p:nvPr/>
          </p:nvGrpSpPr>
          <p:grpSpPr>
            <a:xfrm>
              <a:off x="3937635" y="1267730"/>
              <a:ext cx="1268730" cy="615934"/>
              <a:chOff x="5250180" y="1267730"/>
              <a:chExt cx="1691640" cy="615934"/>
            </a:xfrm>
          </p:grpSpPr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A943412D-6FDB-474D-8AC8-35715500022D}"/>
                  </a:ext>
                </a:extLst>
              </p:cNvPr>
              <p:cNvCxnSpPr/>
              <p:nvPr/>
            </p:nvCxnSpPr>
            <p:spPr>
              <a:xfrm>
                <a:off x="5250180" y="1267730"/>
                <a:ext cx="0" cy="612648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096DFDD6-E694-064D-BEF3-52019B9F217D}"/>
                  </a:ext>
                </a:extLst>
              </p:cNvPr>
              <p:cNvCxnSpPr/>
              <p:nvPr/>
            </p:nvCxnSpPr>
            <p:spPr>
              <a:xfrm>
                <a:off x="6941820" y="1267730"/>
                <a:ext cx="0" cy="612648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AED82576-82A1-3940-8E11-312D79E91881}"/>
                  </a:ext>
                </a:extLst>
              </p:cNvPr>
              <p:cNvCxnSpPr/>
              <p:nvPr/>
            </p:nvCxnSpPr>
            <p:spPr>
              <a:xfrm>
                <a:off x="5250180" y="1883664"/>
                <a:ext cx="1691640" cy="0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CF90F0F-0CB4-9B4E-B72F-6CE420ADF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5571067"/>
            <a:ext cx="7700431" cy="1286921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“Spirit, Soul, and Body”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7069B-9632-D547-AA6C-240E847AB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098" y="1438405"/>
            <a:ext cx="7543800" cy="3743195"/>
          </a:xfrm>
        </p:spPr>
        <p:txBody>
          <a:bodyPr lIns="182880" rIns="274320" anchor="ctr">
            <a:noAutofit/>
          </a:bodyPr>
          <a:lstStyle/>
          <a:p>
            <a:pPr marL="0" indent="0" algn="ctr">
              <a:buNone/>
            </a:pPr>
            <a:r>
              <a:rPr lang="en-US" sz="4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 is not teaching that a person has two inner beings.</a:t>
            </a:r>
          </a:p>
          <a:p>
            <a:pPr marL="0" indent="0" algn="ctr">
              <a:buNone/>
            </a:pPr>
            <a:r>
              <a:rPr lang="en-US" sz="39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Different aspects (or dispositions) of the same inner being</a:t>
            </a:r>
          </a:p>
        </p:txBody>
      </p:sp>
    </p:spTree>
    <p:extLst>
      <p:ext uri="{BB962C8B-B14F-4D97-AF65-F5344CB8AC3E}">
        <p14:creationId xmlns:p14="http://schemas.microsoft.com/office/powerpoint/2010/main" val="1461890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CE318EA-F9E8-1D4A-867F-FE5998CDA76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90000"/>
          </a:blip>
          <a:srcRect t="9201" b="15800"/>
          <a:stretch/>
        </p:blipFill>
        <p:spPr>
          <a:xfrm>
            <a:off x="1" y="12"/>
            <a:ext cx="9144000" cy="6857989"/>
          </a:xfrm>
          <a:prstGeom prst="rect">
            <a:avLst/>
          </a:prstGeom>
        </p:spPr>
      </p:pic>
      <p:grpSp>
        <p:nvGrpSpPr>
          <p:cNvPr id="27" name="Group 26">
            <a:extLst>
              <a:ext uri="{FF2B5EF4-FFF2-40B4-BE49-F238E27FC236}">
                <a16:creationId xmlns:a16="http://schemas.microsoft.com/office/drawing/2014/main" id="{443B7B8F-CD3C-E94B-A063-6FED6CB9FF00}"/>
              </a:ext>
            </a:extLst>
          </p:cNvPr>
          <p:cNvGrpSpPr/>
          <p:nvPr/>
        </p:nvGrpSpPr>
        <p:grpSpPr>
          <a:xfrm>
            <a:off x="1" y="406400"/>
            <a:ext cx="9143998" cy="5164667"/>
            <a:chOff x="980903" y="1267730"/>
            <a:chExt cx="7182197" cy="430795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2722FBF-DE3A-D444-B4C6-BF0BFA1DCEF2}"/>
                </a:ext>
              </a:extLst>
            </p:cNvPr>
            <p:cNvSpPr/>
            <p:nvPr/>
          </p:nvSpPr>
          <p:spPr>
            <a:xfrm>
              <a:off x="980903" y="1267730"/>
              <a:ext cx="7182197" cy="4307950"/>
            </a:xfrm>
            <a:prstGeom prst="rect">
              <a:avLst/>
            </a:prstGeom>
            <a:solidFill>
              <a:schemeClr val="tx1"/>
            </a:solidFill>
            <a:ln w="6350" cap="flat" cmpd="sng" algn="ctr">
              <a:noFill/>
              <a:prstDash val="solid"/>
            </a:ln>
            <a:effectLst>
              <a:outerShdw blurRad="50800" algn="ctr" rotWithShape="0">
                <a:prstClr val="black">
                  <a:alpha val="66000"/>
                </a:prstClr>
              </a:outerShdw>
              <a:softEdge rad="0"/>
            </a:effec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5DA94D8-D3E3-AA42-9D2B-ECAFCA2A0839}"/>
                </a:ext>
              </a:extLst>
            </p:cNvPr>
            <p:cNvSpPr/>
            <p:nvPr/>
          </p:nvSpPr>
          <p:spPr>
            <a:xfrm>
              <a:off x="1085851" y="1411615"/>
              <a:ext cx="6972300" cy="4034770"/>
            </a:xfrm>
            <a:prstGeom prst="rect">
              <a:avLst/>
            </a:prstGeom>
            <a:noFill/>
            <a:ln w="6350" cap="sq" cmpd="sng" algn="ctr">
              <a:solidFill>
                <a:schemeClr val="bg1"/>
              </a:solidFill>
              <a:prstDash val="solid"/>
              <a:miter lim="800000"/>
            </a:ln>
            <a:effectLst/>
          </p:spPr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8BDAF8B5-42D7-D445-8E02-7BEB6A0BCFA5}"/>
                </a:ext>
              </a:extLst>
            </p:cNvPr>
            <p:cNvSpPr/>
            <p:nvPr/>
          </p:nvSpPr>
          <p:spPr>
            <a:xfrm>
              <a:off x="3851910" y="1267730"/>
              <a:ext cx="1440180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9C2B861C-DE98-2247-9014-98C662E5DA71}"/>
                </a:ext>
              </a:extLst>
            </p:cNvPr>
            <p:cNvGrpSpPr/>
            <p:nvPr/>
          </p:nvGrpSpPr>
          <p:grpSpPr>
            <a:xfrm>
              <a:off x="3937635" y="1267730"/>
              <a:ext cx="1268730" cy="615934"/>
              <a:chOff x="5250180" y="1267730"/>
              <a:chExt cx="1691640" cy="615934"/>
            </a:xfrm>
          </p:grpSpPr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A943412D-6FDB-474D-8AC8-35715500022D}"/>
                  </a:ext>
                </a:extLst>
              </p:cNvPr>
              <p:cNvCxnSpPr/>
              <p:nvPr/>
            </p:nvCxnSpPr>
            <p:spPr>
              <a:xfrm>
                <a:off x="5250180" y="1267730"/>
                <a:ext cx="0" cy="612648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096DFDD6-E694-064D-BEF3-52019B9F217D}"/>
                  </a:ext>
                </a:extLst>
              </p:cNvPr>
              <p:cNvCxnSpPr/>
              <p:nvPr/>
            </p:nvCxnSpPr>
            <p:spPr>
              <a:xfrm>
                <a:off x="6941820" y="1267730"/>
                <a:ext cx="0" cy="612648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AED82576-82A1-3940-8E11-312D79E91881}"/>
                  </a:ext>
                </a:extLst>
              </p:cNvPr>
              <p:cNvCxnSpPr/>
              <p:nvPr/>
            </p:nvCxnSpPr>
            <p:spPr>
              <a:xfrm>
                <a:off x="5250180" y="1883664"/>
                <a:ext cx="1691640" cy="0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CF90F0F-0CB4-9B4E-B72F-6CE420ADF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5571067"/>
            <a:ext cx="7700431" cy="1286921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“Spirit, Soul, and Body”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7069B-9632-D547-AA6C-240E847AB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098" y="1283397"/>
            <a:ext cx="7543800" cy="3684843"/>
          </a:xfrm>
        </p:spPr>
        <p:txBody>
          <a:bodyPr lIns="182880" rIns="182880" anchor="ctr">
            <a:noAutofit/>
          </a:bodyPr>
          <a:lstStyle/>
          <a:p>
            <a:pPr marL="0" indent="0" algn="ctr">
              <a:buNone/>
            </a:pPr>
            <a:r>
              <a:rPr lang="en-US" sz="5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“Soul”</a:t>
            </a:r>
          </a:p>
          <a:p>
            <a:pPr marL="0" indent="0" algn="ctr">
              <a:buNone/>
            </a:pPr>
            <a:r>
              <a:rPr lang="en-US" sz="33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Aspect of the inner man which is inclined towards sensation and feeling </a:t>
            </a:r>
          </a:p>
        </p:txBody>
      </p:sp>
    </p:spTree>
    <p:extLst>
      <p:ext uri="{BB962C8B-B14F-4D97-AF65-F5344CB8AC3E}">
        <p14:creationId xmlns:p14="http://schemas.microsoft.com/office/powerpoint/2010/main" val="1805925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CE318EA-F9E8-1D4A-867F-FE5998CDA76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90000"/>
          </a:blip>
          <a:srcRect t="9201" b="15800"/>
          <a:stretch/>
        </p:blipFill>
        <p:spPr>
          <a:xfrm>
            <a:off x="1" y="12"/>
            <a:ext cx="9144000" cy="6857989"/>
          </a:xfrm>
          <a:prstGeom prst="rect">
            <a:avLst/>
          </a:prstGeom>
        </p:spPr>
      </p:pic>
      <p:grpSp>
        <p:nvGrpSpPr>
          <p:cNvPr id="27" name="Group 26">
            <a:extLst>
              <a:ext uri="{FF2B5EF4-FFF2-40B4-BE49-F238E27FC236}">
                <a16:creationId xmlns:a16="http://schemas.microsoft.com/office/drawing/2014/main" id="{443B7B8F-CD3C-E94B-A063-6FED6CB9FF00}"/>
              </a:ext>
            </a:extLst>
          </p:cNvPr>
          <p:cNvGrpSpPr/>
          <p:nvPr/>
        </p:nvGrpSpPr>
        <p:grpSpPr>
          <a:xfrm>
            <a:off x="1" y="406400"/>
            <a:ext cx="9143998" cy="5164667"/>
            <a:chOff x="980903" y="1267730"/>
            <a:chExt cx="7182197" cy="430795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2722FBF-DE3A-D444-B4C6-BF0BFA1DCEF2}"/>
                </a:ext>
              </a:extLst>
            </p:cNvPr>
            <p:cNvSpPr/>
            <p:nvPr/>
          </p:nvSpPr>
          <p:spPr>
            <a:xfrm>
              <a:off x="980903" y="1267730"/>
              <a:ext cx="7182197" cy="4307950"/>
            </a:xfrm>
            <a:prstGeom prst="rect">
              <a:avLst/>
            </a:prstGeom>
            <a:solidFill>
              <a:schemeClr val="tx1"/>
            </a:solidFill>
            <a:ln w="6350" cap="flat" cmpd="sng" algn="ctr">
              <a:noFill/>
              <a:prstDash val="solid"/>
            </a:ln>
            <a:effectLst>
              <a:outerShdw blurRad="50800" algn="ctr" rotWithShape="0">
                <a:prstClr val="black">
                  <a:alpha val="66000"/>
                </a:prstClr>
              </a:outerShdw>
              <a:softEdge rad="0"/>
            </a:effec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5DA94D8-D3E3-AA42-9D2B-ECAFCA2A0839}"/>
                </a:ext>
              </a:extLst>
            </p:cNvPr>
            <p:cNvSpPr/>
            <p:nvPr/>
          </p:nvSpPr>
          <p:spPr>
            <a:xfrm>
              <a:off x="1085851" y="1411615"/>
              <a:ext cx="6972300" cy="4034770"/>
            </a:xfrm>
            <a:prstGeom prst="rect">
              <a:avLst/>
            </a:prstGeom>
            <a:noFill/>
            <a:ln w="6350" cap="sq" cmpd="sng" algn="ctr">
              <a:solidFill>
                <a:schemeClr val="bg1"/>
              </a:solidFill>
              <a:prstDash val="solid"/>
              <a:miter lim="800000"/>
            </a:ln>
            <a:effectLst/>
          </p:spPr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8BDAF8B5-42D7-D445-8E02-7BEB6A0BCFA5}"/>
                </a:ext>
              </a:extLst>
            </p:cNvPr>
            <p:cNvSpPr/>
            <p:nvPr/>
          </p:nvSpPr>
          <p:spPr>
            <a:xfrm>
              <a:off x="3851910" y="1267730"/>
              <a:ext cx="1440180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9C2B861C-DE98-2247-9014-98C662E5DA71}"/>
                </a:ext>
              </a:extLst>
            </p:cNvPr>
            <p:cNvGrpSpPr/>
            <p:nvPr/>
          </p:nvGrpSpPr>
          <p:grpSpPr>
            <a:xfrm>
              <a:off x="3937635" y="1267730"/>
              <a:ext cx="1268730" cy="615934"/>
              <a:chOff x="5250180" y="1267730"/>
              <a:chExt cx="1691640" cy="615934"/>
            </a:xfrm>
          </p:grpSpPr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A943412D-6FDB-474D-8AC8-35715500022D}"/>
                  </a:ext>
                </a:extLst>
              </p:cNvPr>
              <p:cNvCxnSpPr/>
              <p:nvPr/>
            </p:nvCxnSpPr>
            <p:spPr>
              <a:xfrm>
                <a:off x="5250180" y="1267730"/>
                <a:ext cx="0" cy="612648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096DFDD6-E694-064D-BEF3-52019B9F217D}"/>
                  </a:ext>
                </a:extLst>
              </p:cNvPr>
              <p:cNvCxnSpPr/>
              <p:nvPr/>
            </p:nvCxnSpPr>
            <p:spPr>
              <a:xfrm>
                <a:off x="6941820" y="1267730"/>
                <a:ext cx="0" cy="612648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AED82576-82A1-3940-8E11-312D79E91881}"/>
                  </a:ext>
                </a:extLst>
              </p:cNvPr>
              <p:cNvCxnSpPr/>
              <p:nvPr/>
            </p:nvCxnSpPr>
            <p:spPr>
              <a:xfrm>
                <a:off x="5250180" y="1883664"/>
                <a:ext cx="1691640" cy="0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CF90F0F-0CB4-9B4E-B72F-6CE420ADF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5571067"/>
            <a:ext cx="7700431" cy="1286921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“Spirit, Soul, and Body”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7069B-9632-D547-AA6C-240E847AB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098" y="1283397"/>
            <a:ext cx="7543800" cy="3684843"/>
          </a:xfrm>
        </p:spPr>
        <p:txBody>
          <a:bodyPr lIns="182880" rIns="182880" anchor="ctr">
            <a:noAutofit/>
          </a:bodyPr>
          <a:lstStyle/>
          <a:p>
            <a:pPr marL="0" indent="0" algn="ctr">
              <a:buNone/>
            </a:pPr>
            <a:r>
              <a:rPr lang="en-US" sz="5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“Spirit”</a:t>
            </a:r>
          </a:p>
          <a:p>
            <a:pPr marL="0" indent="0" algn="ctr">
              <a:buNone/>
            </a:pPr>
            <a:r>
              <a:rPr lang="en-US" sz="33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Aspect of the inner man which looks towards and accepts the things of God</a:t>
            </a:r>
          </a:p>
        </p:txBody>
      </p:sp>
    </p:spTree>
    <p:extLst>
      <p:ext uri="{BB962C8B-B14F-4D97-AF65-F5344CB8AC3E}">
        <p14:creationId xmlns:p14="http://schemas.microsoft.com/office/powerpoint/2010/main" val="2418493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CE318EA-F9E8-1D4A-867F-FE5998CDA76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90000"/>
          </a:blip>
          <a:srcRect t="9201" b="15800"/>
          <a:stretch/>
        </p:blipFill>
        <p:spPr>
          <a:xfrm>
            <a:off x="1" y="12"/>
            <a:ext cx="9144000" cy="6857989"/>
          </a:xfrm>
          <a:prstGeom prst="rect">
            <a:avLst/>
          </a:prstGeom>
        </p:spPr>
      </p:pic>
      <p:grpSp>
        <p:nvGrpSpPr>
          <p:cNvPr id="27" name="Group 26">
            <a:extLst>
              <a:ext uri="{FF2B5EF4-FFF2-40B4-BE49-F238E27FC236}">
                <a16:creationId xmlns:a16="http://schemas.microsoft.com/office/drawing/2014/main" id="{443B7B8F-CD3C-E94B-A063-6FED6CB9FF00}"/>
              </a:ext>
            </a:extLst>
          </p:cNvPr>
          <p:cNvGrpSpPr/>
          <p:nvPr/>
        </p:nvGrpSpPr>
        <p:grpSpPr>
          <a:xfrm>
            <a:off x="1" y="406400"/>
            <a:ext cx="9143998" cy="5164667"/>
            <a:chOff x="980903" y="1267730"/>
            <a:chExt cx="7182197" cy="430795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2722FBF-DE3A-D444-B4C6-BF0BFA1DCEF2}"/>
                </a:ext>
              </a:extLst>
            </p:cNvPr>
            <p:cNvSpPr/>
            <p:nvPr/>
          </p:nvSpPr>
          <p:spPr>
            <a:xfrm>
              <a:off x="980903" y="1267730"/>
              <a:ext cx="7182197" cy="4307950"/>
            </a:xfrm>
            <a:prstGeom prst="rect">
              <a:avLst/>
            </a:prstGeom>
            <a:solidFill>
              <a:schemeClr val="tx1"/>
            </a:solidFill>
            <a:ln w="6350" cap="flat" cmpd="sng" algn="ctr">
              <a:noFill/>
              <a:prstDash val="solid"/>
            </a:ln>
            <a:effectLst>
              <a:outerShdw blurRad="50800" algn="ctr" rotWithShape="0">
                <a:prstClr val="black">
                  <a:alpha val="66000"/>
                </a:prstClr>
              </a:outerShdw>
              <a:softEdge rad="0"/>
            </a:effec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5DA94D8-D3E3-AA42-9D2B-ECAFCA2A0839}"/>
                </a:ext>
              </a:extLst>
            </p:cNvPr>
            <p:cNvSpPr/>
            <p:nvPr/>
          </p:nvSpPr>
          <p:spPr>
            <a:xfrm>
              <a:off x="1085851" y="1411615"/>
              <a:ext cx="6972300" cy="4034770"/>
            </a:xfrm>
            <a:prstGeom prst="rect">
              <a:avLst/>
            </a:prstGeom>
            <a:noFill/>
            <a:ln w="6350" cap="sq" cmpd="sng" algn="ctr">
              <a:solidFill>
                <a:schemeClr val="bg1"/>
              </a:solidFill>
              <a:prstDash val="solid"/>
              <a:miter lim="800000"/>
            </a:ln>
            <a:effectLst/>
          </p:spPr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8BDAF8B5-42D7-D445-8E02-7BEB6A0BCFA5}"/>
                </a:ext>
              </a:extLst>
            </p:cNvPr>
            <p:cNvSpPr/>
            <p:nvPr/>
          </p:nvSpPr>
          <p:spPr>
            <a:xfrm>
              <a:off x="3851910" y="1267730"/>
              <a:ext cx="1440180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9C2B861C-DE98-2247-9014-98C662E5DA71}"/>
                </a:ext>
              </a:extLst>
            </p:cNvPr>
            <p:cNvGrpSpPr/>
            <p:nvPr/>
          </p:nvGrpSpPr>
          <p:grpSpPr>
            <a:xfrm>
              <a:off x="3937635" y="1267730"/>
              <a:ext cx="1268730" cy="615934"/>
              <a:chOff x="5250180" y="1267730"/>
              <a:chExt cx="1691640" cy="615934"/>
            </a:xfrm>
          </p:grpSpPr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A943412D-6FDB-474D-8AC8-35715500022D}"/>
                  </a:ext>
                </a:extLst>
              </p:cNvPr>
              <p:cNvCxnSpPr/>
              <p:nvPr/>
            </p:nvCxnSpPr>
            <p:spPr>
              <a:xfrm>
                <a:off x="5250180" y="1267730"/>
                <a:ext cx="0" cy="612648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096DFDD6-E694-064D-BEF3-52019B9F217D}"/>
                  </a:ext>
                </a:extLst>
              </p:cNvPr>
              <p:cNvCxnSpPr/>
              <p:nvPr/>
            </p:nvCxnSpPr>
            <p:spPr>
              <a:xfrm>
                <a:off x="6941820" y="1267730"/>
                <a:ext cx="0" cy="612648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AED82576-82A1-3940-8E11-312D79E91881}"/>
                  </a:ext>
                </a:extLst>
              </p:cNvPr>
              <p:cNvCxnSpPr/>
              <p:nvPr/>
            </p:nvCxnSpPr>
            <p:spPr>
              <a:xfrm>
                <a:off x="5250180" y="1883664"/>
                <a:ext cx="1691640" cy="0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CF90F0F-0CB4-9B4E-B72F-6CE420ADF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5571067"/>
            <a:ext cx="7700431" cy="1286921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“Spirit, Soul, and Body”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7069B-9632-D547-AA6C-240E847AB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098" y="1283397"/>
            <a:ext cx="7543800" cy="3882963"/>
          </a:xfrm>
        </p:spPr>
        <p:txBody>
          <a:bodyPr lIns="182880" rIns="182880" anchor="t">
            <a:noAutofit/>
          </a:bodyPr>
          <a:lstStyle/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Seen in Two Adjectives</a:t>
            </a:r>
          </a:p>
          <a:p>
            <a:pPr marL="0" indent="0" algn="ctr">
              <a:buNone/>
            </a:pPr>
            <a:r>
              <a:rPr lang="en-US" sz="33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One who is </a:t>
            </a:r>
            <a:r>
              <a:rPr lang="en-US" sz="3300" b="1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pneumatikos</a:t>
            </a:r>
            <a:r>
              <a:rPr lang="en-US" sz="33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(usually translated “spiritual”), accepts the teachings of God and focuses on heaven (Rom. 8:6; 1 Cor. 3:1). </a:t>
            </a:r>
          </a:p>
        </p:txBody>
      </p:sp>
    </p:spTree>
    <p:extLst>
      <p:ext uri="{BB962C8B-B14F-4D97-AF65-F5344CB8AC3E}">
        <p14:creationId xmlns:p14="http://schemas.microsoft.com/office/powerpoint/2010/main" val="1378074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CE318EA-F9E8-1D4A-867F-FE5998CDA76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90000"/>
          </a:blip>
          <a:srcRect t="9201" b="15800"/>
          <a:stretch/>
        </p:blipFill>
        <p:spPr>
          <a:xfrm>
            <a:off x="1" y="12"/>
            <a:ext cx="9144000" cy="6857989"/>
          </a:xfrm>
          <a:prstGeom prst="rect">
            <a:avLst/>
          </a:prstGeom>
        </p:spPr>
      </p:pic>
      <p:grpSp>
        <p:nvGrpSpPr>
          <p:cNvPr id="27" name="Group 26">
            <a:extLst>
              <a:ext uri="{FF2B5EF4-FFF2-40B4-BE49-F238E27FC236}">
                <a16:creationId xmlns:a16="http://schemas.microsoft.com/office/drawing/2014/main" id="{443B7B8F-CD3C-E94B-A063-6FED6CB9FF00}"/>
              </a:ext>
            </a:extLst>
          </p:cNvPr>
          <p:cNvGrpSpPr/>
          <p:nvPr/>
        </p:nvGrpSpPr>
        <p:grpSpPr>
          <a:xfrm>
            <a:off x="1" y="406400"/>
            <a:ext cx="9143998" cy="5164667"/>
            <a:chOff x="980903" y="1267730"/>
            <a:chExt cx="7182197" cy="430795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2722FBF-DE3A-D444-B4C6-BF0BFA1DCEF2}"/>
                </a:ext>
              </a:extLst>
            </p:cNvPr>
            <p:cNvSpPr/>
            <p:nvPr/>
          </p:nvSpPr>
          <p:spPr>
            <a:xfrm>
              <a:off x="980903" y="1267730"/>
              <a:ext cx="7182197" cy="4307950"/>
            </a:xfrm>
            <a:prstGeom prst="rect">
              <a:avLst/>
            </a:prstGeom>
            <a:solidFill>
              <a:schemeClr val="tx1"/>
            </a:solidFill>
            <a:ln w="6350" cap="flat" cmpd="sng" algn="ctr">
              <a:noFill/>
              <a:prstDash val="solid"/>
            </a:ln>
            <a:effectLst>
              <a:outerShdw blurRad="50800" algn="ctr" rotWithShape="0">
                <a:prstClr val="black">
                  <a:alpha val="66000"/>
                </a:prstClr>
              </a:outerShdw>
              <a:softEdge rad="0"/>
            </a:effec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5DA94D8-D3E3-AA42-9D2B-ECAFCA2A0839}"/>
                </a:ext>
              </a:extLst>
            </p:cNvPr>
            <p:cNvSpPr/>
            <p:nvPr/>
          </p:nvSpPr>
          <p:spPr>
            <a:xfrm>
              <a:off x="1085851" y="1411615"/>
              <a:ext cx="6972300" cy="4034770"/>
            </a:xfrm>
            <a:prstGeom prst="rect">
              <a:avLst/>
            </a:prstGeom>
            <a:noFill/>
            <a:ln w="6350" cap="sq" cmpd="sng" algn="ctr">
              <a:solidFill>
                <a:schemeClr val="bg1"/>
              </a:solidFill>
              <a:prstDash val="solid"/>
              <a:miter lim="800000"/>
            </a:ln>
            <a:effectLst/>
          </p:spPr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8BDAF8B5-42D7-D445-8E02-7BEB6A0BCFA5}"/>
                </a:ext>
              </a:extLst>
            </p:cNvPr>
            <p:cNvSpPr/>
            <p:nvPr/>
          </p:nvSpPr>
          <p:spPr>
            <a:xfrm>
              <a:off x="3851910" y="1267730"/>
              <a:ext cx="1440180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9C2B861C-DE98-2247-9014-98C662E5DA71}"/>
                </a:ext>
              </a:extLst>
            </p:cNvPr>
            <p:cNvGrpSpPr/>
            <p:nvPr/>
          </p:nvGrpSpPr>
          <p:grpSpPr>
            <a:xfrm>
              <a:off x="3937635" y="1267730"/>
              <a:ext cx="1268730" cy="615934"/>
              <a:chOff x="5250180" y="1267730"/>
              <a:chExt cx="1691640" cy="615934"/>
            </a:xfrm>
          </p:grpSpPr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A943412D-6FDB-474D-8AC8-35715500022D}"/>
                  </a:ext>
                </a:extLst>
              </p:cNvPr>
              <p:cNvCxnSpPr/>
              <p:nvPr/>
            </p:nvCxnSpPr>
            <p:spPr>
              <a:xfrm>
                <a:off x="5250180" y="1267730"/>
                <a:ext cx="0" cy="612648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096DFDD6-E694-064D-BEF3-52019B9F217D}"/>
                  </a:ext>
                </a:extLst>
              </p:cNvPr>
              <p:cNvCxnSpPr/>
              <p:nvPr/>
            </p:nvCxnSpPr>
            <p:spPr>
              <a:xfrm>
                <a:off x="6941820" y="1267730"/>
                <a:ext cx="0" cy="612648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AED82576-82A1-3940-8E11-312D79E91881}"/>
                  </a:ext>
                </a:extLst>
              </p:cNvPr>
              <p:cNvCxnSpPr/>
              <p:nvPr/>
            </p:nvCxnSpPr>
            <p:spPr>
              <a:xfrm>
                <a:off x="5250180" y="1883664"/>
                <a:ext cx="1691640" cy="0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CF90F0F-0CB4-9B4E-B72F-6CE420ADF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5571067"/>
            <a:ext cx="7700431" cy="1286921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“Spirit, Soul, and Body”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7069B-9632-D547-AA6C-240E847AB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098" y="1283397"/>
            <a:ext cx="7543800" cy="3882963"/>
          </a:xfrm>
        </p:spPr>
        <p:txBody>
          <a:bodyPr lIns="182880" rIns="182880" anchor="t">
            <a:noAutofit/>
          </a:bodyPr>
          <a:lstStyle/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Seen in Two Adjectives</a:t>
            </a:r>
          </a:p>
          <a:p>
            <a:pPr marL="0" indent="0" algn="ctr">
              <a:buNone/>
            </a:pPr>
            <a:r>
              <a:rPr lang="en-US" sz="33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One who is </a:t>
            </a:r>
            <a:r>
              <a:rPr lang="en-US" sz="3300" b="1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psychikos</a:t>
            </a:r>
            <a:r>
              <a:rPr lang="en-US" sz="33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(usually translated “sensual” or “natural”) – lit. “soulish,” focuses on earthly things involving feeling and sensation (Jas. 3:15; Jude 19; 1 Cor. 2:14). </a:t>
            </a:r>
          </a:p>
        </p:txBody>
      </p:sp>
    </p:spTree>
    <p:extLst>
      <p:ext uri="{BB962C8B-B14F-4D97-AF65-F5344CB8AC3E}">
        <p14:creationId xmlns:p14="http://schemas.microsoft.com/office/powerpoint/2010/main" val="494515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CE318EA-F9E8-1D4A-867F-FE5998CDA76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90000"/>
          </a:blip>
          <a:srcRect t="9201" b="15800"/>
          <a:stretch/>
        </p:blipFill>
        <p:spPr>
          <a:xfrm>
            <a:off x="1" y="12"/>
            <a:ext cx="9144000" cy="6857989"/>
          </a:xfrm>
          <a:prstGeom prst="rect">
            <a:avLst/>
          </a:prstGeom>
        </p:spPr>
      </p:pic>
      <p:grpSp>
        <p:nvGrpSpPr>
          <p:cNvPr id="27" name="Group 26">
            <a:extLst>
              <a:ext uri="{FF2B5EF4-FFF2-40B4-BE49-F238E27FC236}">
                <a16:creationId xmlns:a16="http://schemas.microsoft.com/office/drawing/2014/main" id="{443B7B8F-CD3C-E94B-A063-6FED6CB9FF00}"/>
              </a:ext>
            </a:extLst>
          </p:cNvPr>
          <p:cNvGrpSpPr/>
          <p:nvPr/>
        </p:nvGrpSpPr>
        <p:grpSpPr>
          <a:xfrm>
            <a:off x="1" y="406400"/>
            <a:ext cx="9143998" cy="5164667"/>
            <a:chOff x="980903" y="1267730"/>
            <a:chExt cx="7182197" cy="430795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2722FBF-DE3A-D444-B4C6-BF0BFA1DCEF2}"/>
                </a:ext>
              </a:extLst>
            </p:cNvPr>
            <p:cNvSpPr/>
            <p:nvPr/>
          </p:nvSpPr>
          <p:spPr>
            <a:xfrm>
              <a:off x="980903" y="1267730"/>
              <a:ext cx="7182197" cy="4307950"/>
            </a:xfrm>
            <a:prstGeom prst="rect">
              <a:avLst/>
            </a:prstGeom>
            <a:solidFill>
              <a:schemeClr val="tx1"/>
            </a:solidFill>
            <a:ln w="6350" cap="flat" cmpd="sng" algn="ctr">
              <a:noFill/>
              <a:prstDash val="solid"/>
            </a:ln>
            <a:effectLst>
              <a:outerShdw blurRad="50800" algn="ctr" rotWithShape="0">
                <a:prstClr val="black">
                  <a:alpha val="66000"/>
                </a:prstClr>
              </a:outerShdw>
              <a:softEdge rad="0"/>
            </a:effec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5DA94D8-D3E3-AA42-9D2B-ECAFCA2A0839}"/>
                </a:ext>
              </a:extLst>
            </p:cNvPr>
            <p:cNvSpPr/>
            <p:nvPr/>
          </p:nvSpPr>
          <p:spPr>
            <a:xfrm>
              <a:off x="1085851" y="1411615"/>
              <a:ext cx="6972300" cy="4034770"/>
            </a:xfrm>
            <a:prstGeom prst="rect">
              <a:avLst/>
            </a:prstGeom>
            <a:noFill/>
            <a:ln w="6350" cap="sq" cmpd="sng" algn="ctr">
              <a:solidFill>
                <a:schemeClr val="bg1"/>
              </a:solidFill>
              <a:prstDash val="solid"/>
              <a:miter lim="800000"/>
            </a:ln>
            <a:effectLst/>
          </p:spPr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8BDAF8B5-42D7-D445-8E02-7BEB6A0BCFA5}"/>
                </a:ext>
              </a:extLst>
            </p:cNvPr>
            <p:cNvSpPr/>
            <p:nvPr/>
          </p:nvSpPr>
          <p:spPr>
            <a:xfrm>
              <a:off x="3851910" y="1267730"/>
              <a:ext cx="1440180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9C2B861C-DE98-2247-9014-98C662E5DA71}"/>
                </a:ext>
              </a:extLst>
            </p:cNvPr>
            <p:cNvGrpSpPr/>
            <p:nvPr/>
          </p:nvGrpSpPr>
          <p:grpSpPr>
            <a:xfrm>
              <a:off x="3937635" y="1267730"/>
              <a:ext cx="1268730" cy="615934"/>
              <a:chOff x="5250180" y="1267730"/>
              <a:chExt cx="1691640" cy="615934"/>
            </a:xfrm>
          </p:grpSpPr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A943412D-6FDB-474D-8AC8-35715500022D}"/>
                  </a:ext>
                </a:extLst>
              </p:cNvPr>
              <p:cNvCxnSpPr/>
              <p:nvPr/>
            </p:nvCxnSpPr>
            <p:spPr>
              <a:xfrm>
                <a:off x="5250180" y="1267730"/>
                <a:ext cx="0" cy="612648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096DFDD6-E694-064D-BEF3-52019B9F217D}"/>
                  </a:ext>
                </a:extLst>
              </p:cNvPr>
              <p:cNvCxnSpPr/>
              <p:nvPr/>
            </p:nvCxnSpPr>
            <p:spPr>
              <a:xfrm>
                <a:off x="6941820" y="1267730"/>
                <a:ext cx="0" cy="612648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AED82576-82A1-3940-8E11-312D79E91881}"/>
                  </a:ext>
                </a:extLst>
              </p:cNvPr>
              <p:cNvCxnSpPr/>
              <p:nvPr/>
            </p:nvCxnSpPr>
            <p:spPr>
              <a:xfrm>
                <a:off x="5250180" y="1883664"/>
                <a:ext cx="1691640" cy="0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CF90F0F-0CB4-9B4E-B72F-6CE420ADF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5571067"/>
            <a:ext cx="7700431" cy="1286921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“Spirit, Soul, and Body”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7069B-9632-D547-AA6C-240E847AB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098" y="1438405"/>
            <a:ext cx="7543800" cy="3743195"/>
          </a:xfrm>
        </p:spPr>
        <p:txBody>
          <a:bodyPr lIns="182880" rIns="274320" anchor="ctr">
            <a:noAutofit/>
          </a:bodyPr>
          <a:lstStyle/>
          <a:p>
            <a:pPr marL="0" indent="0" algn="ctr">
              <a:buNone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Similar to the description of the “fleshly” (or “carnal”) person (Rom. 8:5-8), but a “soulish” individual may address aspects of his inner man, but more on the basis of what he “feels is right” rather than what God has revealed.</a:t>
            </a:r>
          </a:p>
        </p:txBody>
      </p:sp>
    </p:spTree>
    <p:extLst>
      <p:ext uri="{BB962C8B-B14F-4D97-AF65-F5344CB8AC3E}">
        <p14:creationId xmlns:p14="http://schemas.microsoft.com/office/powerpoint/2010/main" val="2663636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CE318EA-F9E8-1D4A-867F-FE5998CDA76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90000"/>
          </a:blip>
          <a:srcRect t="9201" b="15800"/>
          <a:stretch/>
        </p:blipFill>
        <p:spPr>
          <a:xfrm>
            <a:off x="1" y="12"/>
            <a:ext cx="9144000" cy="6857989"/>
          </a:xfrm>
          <a:prstGeom prst="rect">
            <a:avLst/>
          </a:prstGeom>
        </p:spPr>
      </p:pic>
      <p:grpSp>
        <p:nvGrpSpPr>
          <p:cNvPr id="27" name="Group 26">
            <a:extLst>
              <a:ext uri="{FF2B5EF4-FFF2-40B4-BE49-F238E27FC236}">
                <a16:creationId xmlns:a16="http://schemas.microsoft.com/office/drawing/2014/main" id="{443B7B8F-CD3C-E94B-A063-6FED6CB9FF00}"/>
              </a:ext>
            </a:extLst>
          </p:cNvPr>
          <p:cNvGrpSpPr/>
          <p:nvPr/>
        </p:nvGrpSpPr>
        <p:grpSpPr>
          <a:xfrm>
            <a:off x="1" y="406400"/>
            <a:ext cx="9143998" cy="5164667"/>
            <a:chOff x="980903" y="1267730"/>
            <a:chExt cx="7182197" cy="430795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2722FBF-DE3A-D444-B4C6-BF0BFA1DCEF2}"/>
                </a:ext>
              </a:extLst>
            </p:cNvPr>
            <p:cNvSpPr/>
            <p:nvPr/>
          </p:nvSpPr>
          <p:spPr>
            <a:xfrm>
              <a:off x="980903" y="1267730"/>
              <a:ext cx="7182197" cy="4307950"/>
            </a:xfrm>
            <a:prstGeom prst="rect">
              <a:avLst/>
            </a:prstGeom>
            <a:solidFill>
              <a:schemeClr val="tx1"/>
            </a:solidFill>
            <a:ln w="6350" cap="flat" cmpd="sng" algn="ctr">
              <a:noFill/>
              <a:prstDash val="solid"/>
            </a:ln>
            <a:effectLst>
              <a:outerShdw blurRad="50800" algn="ctr" rotWithShape="0">
                <a:prstClr val="black">
                  <a:alpha val="66000"/>
                </a:prstClr>
              </a:outerShdw>
              <a:softEdge rad="0"/>
            </a:effec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5DA94D8-D3E3-AA42-9D2B-ECAFCA2A0839}"/>
                </a:ext>
              </a:extLst>
            </p:cNvPr>
            <p:cNvSpPr/>
            <p:nvPr/>
          </p:nvSpPr>
          <p:spPr>
            <a:xfrm>
              <a:off x="1085851" y="1411615"/>
              <a:ext cx="6972300" cy="4034770"/>
            </a:xfrm>
            <a:prstGeom prst="rect">
              <a:avLst/>
            </a:prstGeom>
            <a:noFill/>
            <a:ln w="6350" cap="sq" cmpd="sng" algn="ctr">
              <a:solidFill>
                <a:schemeClr val="bg1"/>
              </a:solidFill>
              <a:prstDash val="solid"/>
              <a:miter lim="800000"/>
            </a:ln>
            <a:effectLst/>
          </p:spPr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8BDAF8B5-42D7-D445-8E02-7BEB6A0BCFA5}"/>
                </a:ext>
              </a:extLst>
            </p:cNvPr>
            <p:cNvSpPr/>
            <p:nvPr/>
          </p:nvSpPr>
          <p:spPr>
            <a:xfrm>
              <a:off x="3851910" y="1267730"/>
              <a:ext cx="1440180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9C2B861C-DE98-2247-9014-98C662E5DA71}"/>
                </a:ext>
              </a:extLst>
            </p:cNvPr>
            <p:cNvGrpSpPr/>
            <p:nvPr/>
          </p:nvGrpSpPr>
          <p:grpSpPr>
            <a:xfrm>
              <a:off x="3937635" y="1267730"/>
              <a:ext cx="1268730" cy="615934"/>
              <a:chOff x="5250180" y="1267730"/>
              <a:chExt cx="1691640" cy="615934"/>
            </a:xfrm>
          </p:grpSpPr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A943412D-6FDB-474D-8AC8-35715500022D}"/>
                  </a:ext>
                </a:extLst>
              </p:cNvPr>
              <p:cNvCxnSpPr/>
              <p:nvPr/>
            </p:nvCxnSpPr>
            <p:spPr>
              <a:xfrm>
                <a:off x="5250180" y="1267730"/>
                <a:ext cx="0" cy="612648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096DFDD6-E694-064D-BEF3-52019B9F217D}"/>
                  </a:ext>
                </a:extLst>
              </p:cNvPr>
              <p:cNvCxnSpPr/>
              <p:nvPr/>
            </p:nvCxnSpPr>
            <p:spPr>
              <a:xfrm>
                <a:off x="6941820" y="1267730"/>
                <a:ext cx="0" cy="612648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AED82576-82A1-3940-8E11-312D79E91881}"/>
                  </a:ext>
                </a:extLst>
              </p:cNvPr>
              <p:cNvCxnSpPr/>
              <p:nvPr/>
            </p:nvCxnSpPr>
            <p:spPr>
              <a:xfrm>
                <a:off x="5250180" y="1883664"/>
                <a:ext cx="1691640" cy="0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CF90F0F-0CB4-9B4E-B72F-6CE420ADF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5571067"/>
            <a:ext cx="7700431" cy="1286921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“Spirit, Soul, and Body”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7069B-9632-D547-AA6C-240E847AB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098" y="1438405"/>
            <a:ext cx="7543800" cy="3743195"/>
          </a:xfrm>
        </p:spPr>
        <p:txBody>
          <a:bodyPr lIns="182880" rIns="274320" anchor="ctr">
            <a:noAutofit/>
          </a:bodyPr>
          <a:lstStyle/>
          <a:p>
            <a:pPr marL="0" indent="0" algn="ctr">
              <a:buNone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Our present physical body is described as a “soulish” (NKJV “natural”) body—it is alive and animated by the inner man. On the other hand, the resurrection body will be “spiritual” (1 Cor. 15:44-46). </a:t>
            </a:r>
          </a:p>
        </p:txBody>
      </p:sp>
    </p:spTree>
    <p:extLst>
      <p:ext uri="{BB962C8B-B14F-4D97-AF65-F5344CB8AC3E}">
        <p14:creationId xmlns:p14="http://schemas.microsoft.com/office/powerpoint/2010/main" val="2483013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CE318EA-F9E8-1D4A-867F-FE5998CDA76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90000"/>
          </a:blip>
          <a:srcRect t="9201" b="15800"/>
          <a:stretch/>
        </p:blipFill>
        <p:spPr>
          <a:xfrm>
            <a:off x="1" y="12"/>
            <a:ext cx="9144000" cy="6857989"/>
          </a:xfrm>
          <a:prstGeom prst="rect">
            <a:avLst/>
          </a:prstGeom>
        </p:spPr>
      </p:pic>
      <p:grpSp>
        <p:nvGrpSpPr>
          <p:cNvPr id="27" name="Group 26">
            <a:extLst>
              <a:ext uri="{FF2B5EF4-FFF2-40B4-BE49-F238E27FC236}">
                <a16:creationId xmlns:a16="http://schemas.microsoft.com/office/drawing/2014/main" id="{443B7B8F-CD3C-E94B-A063-6FED6CB9FF00}"/>
              </a:ext>
            </a:extLst>
          </p:cNvPr>
          <p:cNvGrpSpPr/>
          <p:nvPr/>
        </p:nvGrpSpPr>
        <p:grpSpPr>
          <a:xfrm>
            <a:off x="1" y="406400"/>
            <a:ext cx="9143998" cy="5164667"/>
            <a:chOff x="980903" y="1267730"/>
            <a:chExt cx="7182197" cy="430795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2722FBF-DE3A-D444-B4C6-BF0BFA1DCEF2}"/>
                </a:ext>
              </a:extLst>
            </p:cNvPr>
            <p:cNvSpPr/>
            <p:nvPr/>
          </p:nvSpPr>
          <p:spPr>
            <a:xfrm>
              <a:off x="980903" y="1267730"/>
              <a:ext cx="7182197" cy="4307950"/>
            </a:xfrm>
            <a:prstGeom prst="rect">
              <a:avLst/>
            </a:prstGeom>
            <a:solidFill>
              <a:schemeClr val="tx1"/>
            </a:solidFill>
            <a:ln w="6350" cap="flat" cmpd="sng" algn="ctr">
              <a:noFill/>
              <a:prstDash val="solid"/>
            </a:ln>
            <a:effectLst>
              <a:outerShdw blurRad="50800" algn="ctr" rotWithShape="0">
                <a:prstClr val="black">
                  <a:alpha val="66000"/>
                </a:prstClr>
              </a:outerShdw>
              <a:softEdge rad="0"/>
            </a:effec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5DA94D8-D3E3-AA42-9D2B-ECAFCA2A0839}"/>
                </a:ext>
              </a:extLst>
            </p:cNvPr>
            <p:cNvSpPr/>
            <p:nvPr/>
          </p:nvSpPr>
          <p:spPr>
            <a:xfrm>
              <a:off x="1085851" y="1411615"/>
              <a:ext cx="6972300" cy="4034770"/>
            </a:xfrm>
            <a:prstGeom prst="rect">
              <a:avLst/>
            </a:prstGeom>
            <a:noFill/>
            <a:ln w="6350" cap="sq" cmpd="sng" algn="ctr">
              <a:solidFill>
                <a:schemeClr val="bg1"/>
              </a:solidFill>
              <a:prstDash val="solid"/>
              <a:miter lim="800000"/>
            </a:ln>
            <a:effectLst/>
          </p:spPr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8BDAF8B5-42D7-D445-8E02-7BEB6A0BCFA5}"/>
                </a:ext>
              </a:extLst>
            </p:cNvPr>
            <p:cNvSpPr/>
            <p:nvPr/>
          </p:nvSpPr>
          <p:spPr>
            <a:xfrm>
              <a:off x="3851910" y="1267730"/>
              <a:ext cx="1440180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9C2B861C-DE98-2247-9014-98C662E5DA71}"/>
                </a:ext>
              </a:extLst>
            </p:cNvPr>
            <p:cNvGrpSpPr/>
            <p:nvPr/>
          </p:nvGrpSpPr>
          <p:grpSpPr>
            <a:xfrm>
              <a:off x="3937635" y="1267730"/>
              <a:ext cx="1268730" cy="615934"/>
              <a:chOff x="5250180" y="1267730"/>
              <a:chExt cx="1691640" cy="615934"/>
            </a:xfrm>
          </p:grpSpPr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A943412D-6FDB-474D-8AC8-35715500022D}"/>
                  </a:ext>
                </a:extLst>
              </p:cNvPr>
              <p:cNvCxnSpPr/>
              <p:nvPr/>
            </p:nvCxnSpPr>
            <p:spPr>
              <a:xfrm>
                <a:off x="5250180" y="1267730"/>
                <a:ext cx="0" cy="612648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096DFDD6-E694-064D-BEF3-52019B9F217D}"/>
                  </a:ext>
                </a:extLst>
              </p:cNvPr>
              <p:cNvCxnSpPr/>
              <p:nvPr/>
            </p:nvCxnSpPr>
            <p:spPr>
              <a:xfrm>
                <a:off x="6941820" y="1267730"/>
                <a:ext cx="0" cy="612648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AED82576-82A1-3940-8E11-312D79E91881}"/>
                  </a:ext>
                </a:extLst>
              </p:cNvPr>
              <p:cNvCxnSpPr/>
              <p:nvPr/>
            </p:nvCxnSpPr>
            <p:spPr>
              <a:xfrm>
                <a:off x="5250180" y="1883664"/>
                <a:ext cx="1691640" cy="0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CF90F0F-0CB4-9B4E-B72F-6CE420ADF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5571067"/>
            <a:ext cx="7700431" cy="1286921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“Spirit, Soul, and Body”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7069B-9632-D547-AA6C-240E847AB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098" y="1283397"/>
            <a:ext cx="7543800" cy="4152203"/>
          </a:xfrm>
        </p:spPr>
        <p:txBody>
          <a:bodyPr lIns="182880" rIns="274320" anchor="ctr">
            <a:noAutofit/>
          </a:bodyPr>
          <a:lstStyle/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is the distinction between these three parts of human nature?</a:t>
            </a:r>
            <a:endParaRPr lang="en-US" sz="4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072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CE318EA-F9E8-1D4A-867F-FE5998CDA76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90000"/>
          </a:blip>
          <a:srcRect t="9201" b="15800"/>
          <a:stretch/>
        </p:blipFill>
        <p:spPr>
          <a:xfrm>
            <a:off x="1" y="12"/>
            <a:ext cx="9144000" cy="6857989"/>
          </a:xfrm>
          <a:prstGeom prst="rect">
            <a:avLst/>
          </a:prstGeom>
        </p:spPr>
      </p:pic>
      <p:grpSp>
        <p:nvGrpSpPr>
          <p:cNvPr id="27" name="Group 26">
            <a:extLst>
              <a:ext uri="{FF2B5EF4-FFF2-40B4-BE49-F238E27FC236}">
                <a16:creationId xmlns:a16="http://schemas.microsoft.com/office/drawing/2014/main" id="{443B7B8F-CD3C-E94B-A063-6FED6CB9FF00}"/>
              </a:ext>
            </a:extLst>
          </p:cNvPr>
          <p:cNvGrpSpPr/>
          <p:nvPr/>
        </p:nvGrpSpPr>
        <p:grpSpPr>
          <a:xfrm>
            <a:off x="1" y="406400"/>
            <a:ext cx="9143998" cy="5164667"/>
            <a:chOff x="980903" y="1267730"/>
            <a:chExt cx="7182197" cy="430795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2722FBF-DE3A-D444-B4C6-BF0BFA1DCEF2}"/>
                </a:ext>
              </a:extLst>
            </p:cNvPr>
            <p:cNvSpPr/>
            <p:nvPr/>
          </p:nvSpPr>
          <p:spPr>
            <a:xfrm>
              <a:off x="980903" y="1267730"/>
              <a:ext cx="7182197" cy="4307950"/>
            </a:xfrm>
            <a:prstGeom prst="rect">
              <a:avLst/>
            </a:prstGeom>
            <a:solidFill>
              <a:schemeClr val="tx1"/>
            </a:solidFill>
            <a:ln w="6350" cap="flat" cmpd="sng" algn="ctr">
              <a:noFill/>
              <a:prstDash val="solid"/>
            </a:ln>
            <a:effectLst>
              <a:outerShdw blurRad="50800" algn="ctr" rotWithShape="0">
                <a:prstClr val="black">
                  <a:alpha val="66000"/>
                </a:prstClr>
              </a:outerShdw>
              <a:softEdge rad="0"/>
            </a:effec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5DA94D8-D3E3-AA42-9D2B-ECAFCA2A0839}"/>
                </a:ext>
              </a:extLst>
            </p:cNvPr>
            <p:cNvSpPr/>
            <p:nvPr/>
          </p:nvSpPr>
          <p:spPr>
            <a:xfrm>
              <a:off x="1085851" y="1411615"/>
              <a:ext cx="6972300" cy="4034770"/>
            </a:xfrm>
            <a:prstGeom prst="rect">
              <a:avLst/>
            </a:prstGeom>
            <a:noFill/>
            <a:ln w="6350" cap="sq" cmpd="sng" algn="ctr">
              <a:solidFill>
                <a:schemeClr val="bg1"/>
              </a:solidFill>
              <a:prstDash val="solid"/>
              <a:miter lim="800000"/>
            </a:ln>
            <a:effectLst/>
          </p:spPr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8BDAF8B5-42D7-D445-8E02-7BEB6A0BCFA5}"/>
                </a:ext>
              </a:extLst>
            </p:cNvPr>
            <p:cNvSpPr/>
            <p:nvPr/>
          </p:nvSpPr>
          <p:spPr>
            <a:xfrm>
              <a:off x="3851910" y="1267730"/>
              <a:ext cx="1440180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9C2B861C-DE98-2247-9014-98C662E5DA71}"/>
                </a:ext>
              </a:extLst>
            </p:cNvPr>
            <p:cNvGrpSpPr/>
            <p:nvPr/>
          </p:nvGrpSpPr>
          <p:grpSpPr>
            <a:xfrm>
              <a:off x="3937635" y="1267730"/>
              <a:ext cx="1268730" cy="615934"/>
              <a:chOff x="5250180" y="1267730"/>
              <a:chExt cx="1691640" cy="615934"/>
            </a:xfrm>
          </p:grpSpPr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A943412D-6FDB-474D-8AC8-35715500022D}"/>
                  </a:ext>
                </a:extLst>
              </p:cNvPr>
              <p:cNvCxnSpPr/>
              <p:nvPr/>
            </p:nvCxnSpPr>
            <p:spPr>
              <a:xfrm>
                <a:off x="5250180" y="1267730"/>
                <a:ext cx="0" cy="612648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096DFDD6-E694-064D-BEF3-52019B9F217D}"/>
                  </a:ext>
                </a:extLst>
              </p:cNvPr>
              <p:cNvCxnSpPr/>
              <p:nvPr/>
            </p:nvCxnSpPr>
            <p:spPr>
              <a:xfrm>
                <a:off x="6941820" y="1267730"/>
                <a:ext cx="0" cy="612648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AED82576-82A1-3940-8E11-312D79E91881}"/>
                  </a:ext>
                </a:extLst>
              </p:cNvPr>
              <p:cNvCxnSpPr/>
              <p:nvPr/>
            </p:nvCxnSpPr>
            <p:spPr>
              <a:xfrm>
                <a:off x="5250180" y="1883664"/>
                <a:ext cx="1691640" cy="0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CF90F0F-0CB4-9B4E-B72F-6CE420ADF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5571067"/>
            <a:ext cx="7700431" cy="1286921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“Spirit, Soul, and Body”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7069B-9632-D547-AA6C-240E847AB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098" y="1438405"/>
            <a:ext cx="7543800" cy="3743195"/>
          </a:xfrm>
        </p:spPr>
        <p:txBody>
          <a:bodyPr lIns="182880" rIns="274320" anchor="ctr">
            <a:noAutofit/>
          </a:bodyPr>
          <a:lstStyle/>
          <a:p>
            <a:pPr marL="0" indent="0" algn="ctr">
              <a:buNone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 is not speaking of the disembodied spirit. Rather, the resurrection body will be animated by an inner man directed toward and fashioned after the “Father of Spirits”—God (Heb. 12:9). </a:t>
            </a:r>
          </a:p>
        </p:txBody>
      </p:sp>
    </p:spTree>
    <p:extLst>
      <p:ext uri="{BB962C8B-B14F-4D97-AF65-F5344CB8AC3E}">
        <p14:creationId xmlns:p14="http://schemas.microsoft.com/office/powerpoint/2010/main" val="4227029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CE318EA-F9E8-1D4A-867F-FE5998CDA76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90000"/>
          </a:blip>
          <a:srcRect t="9201" b="15800"/>
          <a:stretch/>
        </p:blipFill>
        <p:spPr>
          <a:xfrm>
            <a:off x="1" y="12"/>
            <a:ext cx="9144000" cy="6857989"/>
          </a:xfrm>
          <a:prstGeom prst="rect">
            <a:avLst/>
          </a:prstGeom>
        </p:spPr>
      </p:pic>
      <p:grpSp>
        <p:nvGrpSpPr>
          <p:cNvPr id="27" name="Group 26">
            <a:extLst>
              <a:ext uri="{FF2B5EF4-FFF2-40B4-BE49-F238E27FC236}">
                <a16:creationId xmlns:a16="http://schemas.microsoft.com/office/drawing/2014/main" id="{443B7B8F-CD3C-E94B-A063-6FED6CB9FF00}"/>
              </a:ext>
            </a:extLst>
          </p:cNvPr>
          <p:cNvGrpSpPr/>
          <p:nvPr/>
        </p:nvGrpSpPr>
        <p:grpSpPr>
          <a:xfrm>
            <a:off x="1" y="406400"/>
            <a:ext cx="9143998" cy="5164667"/>
            <a:chOff x="980903" y="1267730"/>
            <a:chExt cx="7182197" cy="430795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2722FBF-DE3A-D444-B4C6-BF0BFA1DCEF2}"/>
                </a:ext>
              </a:extLst>
            </p:cNvPr>
            <p:cNvSpPr/>
            <p:nvPr/>
          </p:nvSpPr>
          <p:spPr>
            <a:xfrm>
              <a:off x="980903" y="1267730"/>
              <a:ext cx="7182197" cy="4307950"/>
            </a:xfrm>
            <a:prstGeom prst="rect">
              <a:avLst/>
            </a:prstGeom>
            <a:solidFill>
              <a:schemeClr val="tx1"/>
            </a:solidFill>
            <a:ln w="6350" cap="flat" cmpd="sng" algn="ctr">
              <a:noFill/>
              <a:prstDash val="solid"/>
            </a:ln>
            <a:effectLst>
              <a:outerShdw blurRad="50800" algn="ctr" rotWithShape="0">
                <a:prstClr val="black">
                  <a:alpha val="66000"/>
                </a:prstClr>
              </a:outerShdw>
              <a:softEdge rad="0"/>
            </a:effec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5DA94D8-D3E3-AA42-9D2B-ECAFCA2A0839}"/>
                </a:ext>
              </a:extLst>
            </p:cNvPr>
            <p:cNvSpPr/>
            <p:nvPr/>
          </p:nvSpPr>
          <p:spPr>
            <a:xfrm>
              <a:off x="1085851" y="1411615"/>
              <a:ext cx="6972300" cy="4034770"/>
            </a:xfrm>
            <a:prstGeom prst="rect">
              <a:avLst/>
            </a:prstGeom>
            <a:noFill/>
            <a:ln w="6350" cap="sq" cmpd="sng" algn="ctr">
              <a:solidFill>
                <a:schemeClr val="bg1"/>
              </a:solidFill>
              <a:prstDash val="solid"/>
              <a:miter lim="800000"/>
            </a:ln>
            <a:effectLst/>
          </p:spPr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8BDAF8B5-42D7-D445-8E02-7BEB6A0BCFA5}"/>
                </a:ext>
              </a:extLst>
            </p:cNvPr>
            <p:cNvSpPr/>
            <p:nvPr/>
          </p:nvSpPr>
          <p:spPr>
            <a:xfrm>
              <a:off x="3851910" y="1267730"/>
              <a:ext cx="1440180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9C2B861C-DE98-2247-9014-98C662E5DA71}"/>
                </a:ext>
              </a:extLst>
            </p:cNvPr>
            <p:cNvGrpSpPr/>
            <p:nvPr/>
          </p:nvGrpSpPr>
          <p:grpSpPr>
            <a:xfrm>
              <a:off x="3937635" y="1267730"/>
              <a:ext cx="1268730" cy="615934"/>
              <a:chOff x="5250180" y="1267730"/>
              <a:chExt cx="1691640" cy="615934"/>
            </a:xfrm>
          </p:grpSpPr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A943412D-6FDB-474D-8AC8-35715500022D}"/>
                  </a:ext>
                </a:extLst>
              </p:cNvPr>
              <p:cNvCxnSpPr/>
              <p:nvPr/>
            </p:nvCxnSpPr>
            <p:spPr>
              <a:xfrm>
                <a:off x="5250180" y="1267730"/>
                <a:ext cx="0" cy="612648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096DFDD6-E694-064D-BEF3-52019B9F217D}"/>
                  </a:ext>
                </a:extLst>
              </p:cNvPr>
              <p:cNvCxnSpPr/>
              <p:nvPr/>
            </p:nvCxnSpPr>
            <p:spPr>
              <a:xfrm>
                <a:off x="6941820" y="1267730"/>
                <a:ext cx="0" cy="612648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AED82576-82A1-3940-8E11-312D79E91881}"/>
                  </a:ext>
                </a:extLst>
              </p:cNvPr>
              <p:cNvCxnSpPr/>
              <p:nvPr/>
            </p:nvCxnSpPr>
            <p:spPr>
              <a:xfrm>
                <a:off x="5250180" y="1883664"/>
                <a:ext cx="1691640" cy="0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CF90F0F-0CB4-9B4E-B72F-6CE420ADF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5571067"/>
            <a:ext cx="7700431" cy="1286921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“Spirit, Soul, and Body”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7069B-9632-D547-AA6C-240E847AB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098" y="1438405"/>
            <a:ext cx="7543800" cy="3660537"/>
          </a:xfrm>
        </p:spPr>
        <p:txBody>
          <a:bodyPr lIns="182880" rIns="274320" anchor="ctr">
            <a:noAutofit/>
          </a:bodyPr>
          <a:lstStyle/>
          <a:p>
            <a:pPr marL="0" indent="0" algn="ctr">
              <a:buNone/>
            </a:pPr>
            <a:r>
              <a:rPr lang="en-US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Again, Scripture does not always make a distinction between the “soul” and the “spirit,” but when it does it addresses the focus of a person’s disposition. </a:t>
            </a:r>
          </a:p>
          <a:p>
            <a:pPr marL="0" indent="0" algn="ctr">
              <a:buNone/>
            </a:pPr>
            <a:r>
              <a:rPr lang="en-US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Christian must live his or her life focusing on the things of God as they are revealed to us in Scripture. </a:t>
            </a:r>
          </a:p>
        </p:txBody>
      </p:sp>
    </p:spTree>
    <p:extLst>
      <p:ext uri="{BB962C8B-B14F-4D97-AF65-F5344CB8AC3E}">
        <p14:creationId xmlns:p14="http://schemas.microsoft.com/office/powerpoint/2010/main" val="4210669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CE318EA-F9E8-1D4A-867F-FE5998CDA76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90000"/>
          </a:blip>
          <a:srcRect t="9201" b="15800"/>
          <a:stretch/>
        </p:blipFill>
        <p:spPr>
          <a:xfrm>
            <a:off x="1" y="12"/>
            <a:ext cx="9144000" cy="6857989"/>
          </a:xfrm>
          <a:prstGeom prst="rect">
            <a:avLst/>
          </a:prstGeom>
        </p:spPr>
      </p:pic>
      <p:grpSp>
        <p:nvGrpSpPr>
          <p:cNvPr id="27" name="Group 26">
            <a:extLst>
              <a:ext uri="{FF2B5EF4-FFF2-40B4-BE49-F238E27FC236}">
                <a16:creationId xmlns:a16="http://schemas.microsoft.com/office/drawing/2014/main" id="{443B7B8F-CD3C-E94B-A063-6FED6CB9FF00}"/>
              </a:ext>
            </a:extLst>
          </p:cNvPr>
          <p:cNvGrpSpPr/>
          <p:nvPr/>
        </p:nvGrpSpPr>
        <p:grpSpPr>
          <a:xfrm>
            <a:off x="1" y="406400"/>
            <a:ext cx="9143998" cy="5164667"/>
            <a:chOff x="980903" y="1267730"/>
            <a:chExt cx="7182197" cy="430795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2722FBF-DE3A-D444-B4C6-BF0BFA1DCEF2}"/>
                </a:ext>
              </a:extLst>
            </p:cNvPr>
            <p:cNvSpPr/>
            <p:nvPr/>
          </p:nvSpPr>
          <p:spPr>
            <a:xfrm>
              <a:off x="980903" y="1267730"/>
              <a:ext cx="7182197" cy="4307950"/>
            </a:xfrm>
            <a:prstGeom prst="rect">
              <a:avLst/>
            </a:prstGeom>
            <a:solidFill>
              <a:schemeClr val="tx1"/>
            </a:solidFill>
            <a:ln w="6350" cap="flat" cmpd="sng" algn="ctr">
              <a:noFill/>
              <a:prstDash val="solid"/>
            </a:ln>
            <a:effectLst>
              <a:outerShdw blurRad="50800" algn="ctr" rotWithShape="0">
                <a:prstClr val="black">
                  <a:alpha val="66000"/>
                </a:prstClr>
              </a:outerShdw>
              <a:softEdge rad="0"/>
            </a:effec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5DA94D8-D3E3-AA42-9D2B-ECAFCA2A0839}"/>
                </a:ext>
              </a:extLst>
            </p:cNvPr>
            <p:cNvSpPr/>
            <p:nvPr/>
          </p:nvSpPr>
          <p:spPr>
            <a:xfrm>
              <a:off x="1085851" y="1411615"/>
              <a:ext cx="6972300" cy="4034770"/>
            </a:xfrm>
            <a:prstGeom prst="rect">
              <a:avLst/>
            </a:prstGeom>
            <a:noFill/>
            <a:ln w="6350" cap="sq" cmpd="sng" algn="ctr">
              <a:solidFill>
                <a:schemeClr val="bg1"/>
              </a:solidFill>
              <a:prstDash val="solid"/>
              <a:miter lim="800000"/>
            </a:ln>
            <a:effectLst/>
          </p:spPr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8BDAF8B5-42D7-D445-8E02-7BEB6A0BCFA5}"/>
                </a:ext>
              </a:extLst>
            </p:cNvPr>
            <p:cNvSpPr/>
            <p:nvPr/>
          </p:nvSpPr>
          <p:spPr>
            <a:xfrm>
              <a:off x="3851910" y="1267730"/>
              <a:ext cx="1440180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9C2B861C-DE98-2247-9014-98C662E5DA71}"/>
                </a:ext>
              </a:extLst>
            </p:cNvPr>
            <p:cNvGrpSpPr/>
            <p:nvPr/>
          </p:nvGrpSpPr>
          <p:grpSpPr>
            <a:xfrm>
              <a:off x="3937635" y="1267730"/>
              <a:ext cx="1268730" cy="615934"/>
              <a:chOff x="5250180" y="1267730"/>
              <a:chExt cx="1691640" cy="615934"/>
            </a:xfrm>
          </p:grpSpPr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A943412D-6FDB-474D-8AC8-35715500022D}"/>
                  </a:ext>
                </a:extLst>
              </p:cNvPr>
              <p:cNvCxnSpPr/>
              <p:nvPr/>
            </p:nvCxnSpPr>
            <p:spPr>
              <a:xfrm>
                <a:off x="5250180" y="1267730"/>
                <a:ext cx="0" cy="612648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096DFDD6-E694-064D-BEF3-52019B9F217D}"/>
                  </a:ext>
                </a:extLst>
              </p:cNvPr>
              <p:cNvCxnSpPr/>
              <p:nvPr/>
            </p:nvCxnSpPr>
            <p:spPr>
              <a:xfrm>
                <a:off x="6941820" y="1267730"/>
                <a:ext cx="0" cy="612648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AED82576-82A1-3940-8E11-312D79E91881}"/>
                  </a:ext>
                </a:extLst>
              </p:cNvPr>
              <p:cNvCxnSpPr/>
              <p:nvPr/>
            </p:nvCxnSpPr>
            <p:spPr>
              <a:xfrm>
                <a:off x="5250180" y="1883664"/>
                <a:ext cx="1691640" cy="0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CF90F0F-0CB4-9B4E-B72F-6CE420ADF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5571067"/>
            <a:ext cx="7700431" cy="1286921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“Spirit, Soul, and Body”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7069B-9632-D547-AA6C-240E847AB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098" y="1438405"/>
            <a:ext cx="7543800" cy="3831019"/>
          </a:xfrm>
        </p:spPr>
        <p:txBody>
          <a:bodyPr lIns="182880" rIns="274320" anchor="ctr">
            <a:noAutofit/>
          </a:bodyPr>
          <a:lstStyle/>
          <a:p>
            <a:pPr marL="0" indent="0" algn="ctr">
              <a:buNone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That is being “spiritually minded” (Rom. 8:6). It is not enough to simply live by our feelings. </a:t>
            </a:r>
          </a:p>
          <a:p>
            <a:pPr marL="0" indent="0" algn="ctr">
              <a:buNone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That is allowing our inner focus to be “sensual” (or “soulish”) rather than “spiritual.” </a:t>
            </a:r>
          </a:p>
        </p:txBody>
      </p:sp>
    </p:spTree>
    <p:extLst>
      <p:ext uri="{BB962C8B-B14F-4D97-AF65-F5344CB8AC3E}">
        <p14:creationId xmlns:p14="http://schemas.microsoft.com/office/powerpoint/2010/main" val="985137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CE318EA-F9E8-1D4A-867F-FE5998CDA76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90000"/>
          </a:blip>
          <a:srcRect t="9201" b="15800"/>
          <a:stretch/>
        </p:blipFill>
        <p:spPr>
          <a:xfrm>
            <a:off x="1" y="12"/>
            <a:ext cx="9144000" cy="6857989"/>
          </a:xfrm>
          <a:prstGeom prst="rect">
            <a:avLst/>
          </a:prstGeom>
        </p:spPr>
      </p:pic>
      <p:grpSp>
        <p:nvGrpSpPr>
          <p:cNvPr id="27" name="Group 26">
            <a:extLst>
              <a:ext uri="{FF2B5EF4-FFF2-40B4-BE49-F238E27FC236}">
                <a16:creationId xmlns:a16="http://schemas.microsoft.com/office/drawing/2014/main" id="{443B7B8F-CD3C-E94B-A063-6FED6CB9FF00}"/>
              </a:ext>
            </a:extLst>
          </p:cNvPr>
          <p:cNvGrpSpPr/>
          <p:nvPr/>
        </p:nvGrpSpPr>
        <p:grpSpPr>
          <a:xfrm>
            <a:off x="1" y="406400"/>
            <a:ext cx="9143998" cy="5164667"/>
            <a:chOff x="980903" y="1267730"/>
            <a:chExt cx="7182197" cy="430795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2722FBF-DE3A-D444-B4C6-BF0BFA1DCEF2}"/>
                </a:ext>
              </a:extLst>
            </p:cNvPr>
            <p:cNvSpPr/>
            <p:nvPr/>
          </p:nvSpPr>
          <p:spPr>
            <a:xfrm>
              <a:off x="980903" y="1267730"/>
              <a:ext cx="7182197" cy="4307950"/>
            </a:xfrm>
            <a:prstGeom prst="rect">
              <a:avLst/>
            </a:prstGeom>
            <a:solidFill>
              <a:schemeClr val="tx1"/>
            </a:solidFill>
            <a:ln w="6350" cap="flat" cmpd="sng" algn="ctr">
              <a:noFill/>
              <a:prstDash val="solid"/>
            </a:ln>
            <a:effectLst>
              <a:outerShdw blurRad="50800" algn="ctr" rotWithShape="0">
                <a:prstClr val="black">
                  <a:alpha val="66000"/>
                </a:prstClr>
              </a:outerShdw>
              <a:softEdge rad="0"/>
            </a:effec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5DA94D8-D3E3-AA42-9D2B-ECAFCA2A0839}"/>
                </a:ext>
              </a:extLst>
            </p:cNvPr>
            <p:cNvSpPr/>
            <p:nvPr/>
          </p:nvSpPr>
          <p:spPr>
            <a:xfrm>
              <a:off x="1085851" y="1411615"/>
              <a:ext cx="6972300" cy="4034770"/>
            </a:xfrm>
            <a:prstGeom prst="rect">
              <a:avLst/>
            </a:prstGeom>
            <a:noFill/>
            <a:ln w="6350" cap="sq" cmpd="sng" algn="ctr">
              <a:solidFill>
                <a:schemeClr val="bg1"/>
              </a:solidFill>
              <a:prstDash val="solid"/>
              <a:miter lim="800000"/>
            </a:ln>
            <a:effectLst/>
          </p:spPr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8BDAF8B5-42D7-D445-8E02-7BEB6A0BCFA5}"/>
                </a:ext>
              </a:extLst>
            </p:cNvPr>
            <p:cNvSpPr/>
            <p:nvPr/>
          </p:nvSpPr>
          <p:spPr>
            <a:xfrm>
              <a:off x="3851910" y="1267730"/>
              <a:ext cx="1440180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9C2B861C-DE98-2247-9014-98C662E5DA71}"/>
                </a:ext>
              </a:extLst>
            </p:cNvPr>
            <p:cNvGrpSpPr/>
            <p:nvPr/>
          </p:nvGrpSpPr>
          <p:grpSpPr>
            <a:xfrm>
              <a:off x="3937635" y="1267730"/>
              <a:ext cx="1268730" cy="615934"/>
              <a:chOff x="5250180" y="1267730"/>
              <a:chExt cx="1691640" cy="615934"/>
            </a:xfrm>
          </p:grpSpPr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A943412D-6FDB-474D-8AC8-35715500022D}"/>
                  </a:ext>
                </a:extLst>
              </p:cNvPr>
              <p:cNvCxnSpPr/>
              <p:nvPr/>
            </p:nvCxnSpPr>
            <p:spPr>
              <a:xfrm>
                <a:off x="5250180" y="1267730"/>
                <a:ext cx="0" cy="612648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096DFDD6-E694-064D-BEF3-52019B9F217D}"/>
                  </a:ext>
                </a:extLst>
              </p:cNvPr>
              <p:cNvCxnSpPr/>
              <p:nvPr/>
            </p:nvCxnSpPr>
            <p:spPr>
              <a:xfrm>
                <a:off x="6941820" y="1267730"/>
                <a:ext cx="0" cy="612648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AED82576-82A1-3940-8E11-312D79E91881}"/>
                  </a:ext>
                </a:extLst>
              </p:cNvPr>
              <p:cNvCxnSpPr/>
              <p:nvPr/>
            </p:nvCxnSpPr>
            <p:spPr>
              <a:xfrm>
                <a:off x="5250180" y="1883664"/>
                <a:ext cx="1691640" cy="0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CF90F0F-0CB4-9B4E-B72F-6CE420ADF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5571067"/>
            <a:ext cx="7700431" cy="1286921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“Spirit, Soul, and Body”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7069B-9632-D547-AA6C-240E847AB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098" y="1455896"/>
            <a:ext cx="7543800" cy="3658545"/>
          </a:xfrm>
        </p:spPr>
        <p:txBody>
          <a:bodyPr lIns="182880" rIns="182880" anchor="ctr">
            <a:noAutofit/>
          </a:bodyPr>
          <a:lstStyle/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Thessalonians 5:23</a:t>
            </a:r>
          </a:p>
          <a:p>
            <a:pPr marL="0" indent="0" algn="ctr">
              <a:buNone/>
            </a:pPr>
            <a:r>
              <a:rPr lang="en-US" sz="29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“Now may the God of peace Himself sanctify you completely; and may your whole spirit, soul, and body be preserved blameless at the coming of our Lord Jesus Christ.”</a:t>
            </a:r>
          </a:p>
        </p:txBody>
      </p:sp>
    </p:spTree>
    <p:extLst>
      <p:ext uri="{BB962C8B-B14F-4D97-AF65-F5344CB8AC3E}">
        <p14:creationId xmlns:p14="http://schemas.microsoft.com/office/powerpoint/2010/main" val="2270836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CE318EA-F9E8-1D4A-867F-FE5998CDA76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90000"/>
          </a:blip>
          <a:srcRect t="9201" b="15800"/>
          <a:stretch/>
        </p:blipFill>
        <p:spPr>
          <a:xfrm>
            <a:off x="1" y="12"/>
            <a:ext cx="9144000" cy="6857989"/>
          </a:xfrm>
          <a:prstGeom prst="rect">
            <a:avLst/>
          </a:prstGeom>
        </p:spPr>
      </p:pic>
      <p:grpSp>
        <p:nvGrpSpPr>
          <p:cNvPr id="27" name="Group 26">
            <a:extLst>
              <a:ext uri="{FF2B5EF4-FFF2-40B4-BE49-F238E27FC236}">
                <a16:creationId xmlns:a16="http://schemas.microsoft.com/office/drawing/2014/main" id="{443B7B8F-CD3C-E94B-A063-6FED6CB9FF00}"/>
              </a:ext>
            </a:extLst>
          </p:cNvPr>
          <p:cNvGrpSpPr/>
          <p:nvPr/>
        </p:nvGrpSpPr>
        <p:grpSpPr>
          <a:xfrm>
            <a:off x="1" y="406400"/>
            <a:ext cx="9143998" cy="5164667"/>
            <a:chOff x="980903" y="1267730"/>
            <a:chExt cx="7182197" cy="430795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2722FBF-DE3A-D444-B4C6-BF0BFA1DCEF2}"/>
                </a:ext>
              </a:extLst>
            </p:cNvPr>
            <p:cNvSpPr/>
            <p:nvPr/>
          </p:nvSpPr>
          <p:spPr>
            <a:xfrm>
              <a:off x="980903" y="1267730"/>
              <a:ext cx="7182197" cy="4307950"/>
            </a:xfrm>
            <a:prstGeom prst="rect">
              <a:avLst/>
            </a:prstGeom>
            <a:solidFill>
              <a:schemeClr val="tx1"/>
            </a:solidFill>
            <a:ln w="6350" cap="flat" cmpd="sng" algn="ctr">
              <a:noFill/>
              <a:prstDash val="solid"/>
            </a:ln>
            <a:effectLst>
              <a:outerShdw blurRad="50800" algn="ctr" rotWithShape="0">
                <a:prstClr val="black">
                  <a:alpha val="66000"/>
                </a:prstClr>
              </a:outerShdw>
              <a:softEdge rad="0"/>
            </a:effec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5DA94D8-D3E3-AA42-9D2B-ECAFCA2A0839}"/>
                </a:ext>
              </a:extLst>
            </p:cNvPr>
            <p:cNvSpPr/>
            <p:nvPr/>
          </p:nvSpPr>
          <p:spPr>
            <a:xfrm>
              <a:off x="1085851" y="1411615"/>
              <a:ext cx="6972300" cy="4034770"/>
            </a:xfrm>
            <a:prstGeom prst="rect">
              <a:avLst/>
            </a:prstGeom>
            <a:noFill/>
            <a:ln w="6350" cap="sq" cmpd="sng" algn="ctr">
              <a:solidFill>
                <a:schemeClr val="bg1"/>
              </a:solidFill>
              <a:prstDash val="solid"/>
              <a:miter lim="800000"/>
            </a:ln>
            <a:effectLst/>
          </p:spPr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8BDAF8B5-42D7-D445-8E02-7BEB6A0BCFA5}"/>
                </a:ext>
              </a:extLst>
            </p:cNvPr>
            <p:cNvSpPr/>
            <p:nvPr/>
          </p:nvSpPr>
          <p:spPr>
            <a:xfrm>
              <a:off x="3851910" y="1267730"/>
              <a:ext cx="1440180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9C2B861C-DE98-2247-9014-98C662E5DA71}"/>
                </a:ext>
              </a:extLst>
            </p:cNvPr>
            <p:cNvGrpSpPr/>
            <p:nvPr/>
          </p:nvGrpSpPr>
          <p:grpSpPr>
            <a:xfrm>
              <a:off x="3937635" y="1267730"/>
              <a:ext cx="1268730" cy="615934"/>
              <a:chOff x="5250180" y="1267730"/>
              <a:chExt cx="1691640" cy="615934"/>
            </a:xfrm>
          </p:grpSpPr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A943412D-6FDB-474D-8AC8-35715500022D}"/>
                  </a:ext>
                </a:extLst>
              </p:cNvPr>
              <p:cNvCxnSpPr/>
              <p:nvPr/>
            </p:nvCxnSpPr>
            <p:spPr>
              <a:xfrm>
                <a:off x="5250180" y="1267730"/>
                <a:ext cx="0" cy="612648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096DFDD6-E694-064D-BEF3-52019B9F217D}"/>
                  </a:ext>
                </a:extLst>
              </p:cNvPr>
              <p:cNvCxnSpPr/>
              <p:nvPr/>
            </p:nvCxnSpPr>
            <p:spPr>
              <a:xfrm>
                <a:off x="6941820" y="1267730"/>
                <a:ext cx="0" cy="612648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AED82576-82A1-3940-8E11-312D79E91881}"/>
                  </a:ext>
                </a:extLst>
              </p:cNvPr>
              <p:cNvCxnSpPr/>
              <p:nvPr/>
            </p:nvCxnSpPr>
            <p:spPr>
              <a:xfrm>
                <a:off x="5250180" y="1883664"/>
                <a:ext cx="1691640" cy="0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CF90F0F-0CB4-9B4E-B72F-6CE420ADF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5571067"/>
            <a:ext cx="7700431" cy="1286921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“Spirit, Soul, and Body”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7069B-9632-D547-AA6C-240E847AB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098" y="1283397"/>
            <a:ext cx="7543800" cy="3784549"/>
          </a:xfrm>
        </p:spPr>
        <p:txBody>
          <a:bodyPr lIns="182880" rIns="182880" anchor="ctr">
            <a:noAutofit/>
          </a:bodyPr>
          <a:lstStyle/>
          <a:p>
            <a:pPr marL="0" indent="0" algn="ctr">
              <a:buNone/>
            </a:pPr>
            <a:r>
              <a:rPr lang="en-US" sz="4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It is a prayer that the saints in Thessalonica will submit all aspects of their being to the Lord.</a:t>
            </a:r>
          </a:p>
        </p:txBody>
      </p:sp>
    </p:spTree>
    <p:extLst>
      <p:ext uri="{BB962C8B-B14F-4D97-AF65-F5344CB8AC3E}">
        <p14:creationId xmlns:p14="http://schemas.microsoft.com/office/powerpoint/2010/main" val="507711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CE318EA-F9E8-1D4A-867F-FE5998CDA76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90000"/>
          </a:blip>
          <a:srcRect t="9201" b="15800"/>
          <a:stretch/>
        </p:blipFill>
        <p:spPr>
          <a:xfrm>
            <a:off x="1" y="12"/>
            <a:ext cx="9144000" cy="6857989"/>
          </a:xfrm>
          <a:prstGeom prst="rect">
            <a:avLst/>
          </a:prstGeom>
        </p:spPr>
      </p:pic>
      <p:grpSp>
        <p:nvGrpSpPr>
          <p:cNvPr id="27" name="Group 26">
            <a:extLst>
              <a:ext uri="{FF2B5EF4-FFF2-40B4-BE49-F238E27FC236}">
                <a16:creationId xmlns:a16="http://schemas.microsoft.com/office/drawing/2014/main" id="{443B7B8F-CD3C-E94B-A063-6FED6CB9FF00}"/>
              </a:ext>
            </a:extLst>
          </p:cNvPr>
          <p:cNvGrpSpPr/>
          <p:nvPr/>
        </p:nvGrpSpPr>
        <p:grpSpPr>
          <a:xfrm>
            <a:off x="1" y="406400"/>
            <a:ext cx="9143998" cy="5164667"/>
            <a:chOff x="980903" y="1267730"/>
            <a:chExt cx="7182197" cy="430795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2722FBF-DE3A-D444-B4C6-BF0BFA1DCEF2}"/>
                </a:ext>
              </a:extLst>
            </p:cNvPr>
            <p:cNvSpPr/>
            <p:nvPr/>
          </p:nvSpPr>
          <p:spPr>
            <a:xfrm>
              <a:off x="980903" y="1267730"/>
              <a:ext cx="7182197" cy="4307950"/>
            </a:xfrm>
            <a:prstGeom prst="rect">
              <a:avLst/>
            </a:prstGeom>
            <a:solidFill>
              <a:schemeClr val="tx1"/>
            </a:solidFill>
            <a:ln w="6350" cap="flat" cmpd="sng" algn="ctr">
              <a:noFill/>
              <a:prstDash val="solid"/>
            </a:ln>
            <a:effectLst>
              <a:outerShdw blurRad="50800" algn="ctr" rotWithShape="0">
                <a:prstClr val="black">
                  <a:alpha val="66000"/>
                </a:prstClr>
              </a:outerShdw>
              <a:softEdge rad="0"/>
            </a:effec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5DA94D8-D3E3-AA42-9D2B-ECAFCA2A0839}"/>
                </a:ext>
              </a:extLst>
            </p:cNvPr>
            <p:cNvSpPr/>
            <p:nvPr/>
          </p:nvSpPr>
          <p:spPr>
            <a:xfrm>
              <a:off x="1085851" y="1411615"/>
              <a:ext cx="6972300" cy="4034770"/>
            </a:xfrm>
            <a:prstGeom prst="rect">
              <a:avLst/>
            </a:prstGeom>
            <a:noFill/>
            <a:ln w="6350" cap="sq" cmpd="sng" algn="ctr">
              <a:solidFill>
                <a:schemeClr val="bg1"/>
              </a:solidFill>
              <a:prstDash val="solid"/>
              <a:miter lim="800000"/>
            </a:ln>
            <a:effectLst/>
          </p:spPr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8BDAF8B5-42D7-D445-8E02-7BEB6A0BCFA5}"/>
                </a:ext>
              </a:extLst>
            </p:cNvPr>
            <p:cNvSpPr/>
            <p:nvPr/>
          </p:nvSpPr>
          <p:spPr>
            <a:xfrm>
              <a:off x="3851910" y="1267730"/>
              <a:ext cx="1440180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9C2B861C-DE98-2247-9014-98C662E5DA71}"/>
                </a:ext>
              </a:extLst>
            </p:cNvPr>
            <p:cNvGrpSpPr/>
            <p:nvPr/>
          </p:nvGrpSpPr>
          <p:grpSpPr>
            <a:xfrm>
              <a:off x="3937635" y="1267730"/>
              <a:ext cx="1268730" cy="615934"/>
              <a:chOff x="5250180" y="1267730"/>
              <a:chExt cx="1691640" cy="615934"/>
            </a:xfrm>
          </p:grpSpPr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A943412D-6FDB-474D-8AC8-35715500022D}"/>
                  </a:ext>
                </a:extLst>
              </p:cNvPr>
              <p:cNvCxnSpPr/>
              <p:nvPr/>
            </p:nvCxnSpPr>
            <p:spPr>
              <a:xfrm>
                <a:off x="5250180" y="1267730"/>
                <a:ext cx="0" cy="612648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096DFDD6-E694-064D-BEF3-52019B9F217D}"/>
                  </a:ext>
                </a:extLst>
              </p:cNvPr>
              <p:cNvCxnSpPr/>
              <p:nvPr/>
            </p:nvCxnSpPr>
            <p:spPr>
              <a:xfrm>
                <a:off x="6941820" y="1267730"/>
                <a:ext cx="0" cy="612648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AED82576-82A1-3940-8E11-312D79E91881}"/>
                  </a:ext>
                </a:extLst>
              </p:cNvPr>
              <p:cNvCxnSpPr/>
              <p:nvPr/>
            </p:nvCxnSpPr>
            <p:spPr>
              <a:xfrm>
                <a:off x="5250180" y="1883664"/>
                <a:ext cx="1691640" cy="0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CF90F0F-0CB4-9B4E-B72F-6CE420ADF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5571067"/>
            <a:ext cx="7700431" cy="1286921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“Spirit, Soul, and Body”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7069B-9632-D547-AA6C-240E847AB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098" y="1283397"/>
            <a:ext cx="7543800" cy="4152203"/>
          </a:xfrm>
        </p:spPr>
        <p:txBody>
          <a:bodyPr lIns="182880" rIns="182880" anchor="t">
            <a:noAutofit/>
          </a:bodyPr>
          <a:lstStyle/>
          <a:p>
            <a:pPr marL="0" indent="0" algn="ctr">
              <a:buNone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life of obedience and self-control yields our body to the Lord’s preservation of it blameless at His coming. </a:t>
            </a:r>
          </a:p>
          <a:p>
            <a:pPr marL="0" indent="0" algn="ctr">
              <a:buNone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Directing our emotions and sensations to- wards wholesome blameless attitudes and desires yields the soul to the Lord’s preservation of it on the Day of Judgment.</a:t>
            </a:r>
          </a:p>
        </p:txBody>
      </p:sp>
    </p:spTree>
    <p:extLst>
      <p:ext uri="{BB962C8B-B14F-4D97-AF65-F5344CB8AC3E}">
        <p14:creationId xmlns:p14="http://schemas.microsoft.com/office/powerpoint/2010/main" val="61606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CE318EA-F9E8-1D4A-867F-FE5998CDA76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90000"/>
          </a:blip>
          <a:srcRect t="9201" b="15800"/>
          <a:stretch/>
        </p:blipFill>
        <p:spPr>
          <a:xfrm>
            <a:off x="1" y="12"/>
            <a:ext cx="9144000" cy="6857989"/>
          </a:xfrm>
          <a:prstGeom prst="rect">
            <a:avLst/>
          </a:prstGeom>
        </p:spPr>
      </p:pic>
      <p:grpSp>
        <p:nvGrpSpPr>
          <p:cNvPr id="27" name="Group 26">
            <a:extLst>
              <a:ext uri="{FF2B5EF4-FFF2-40B4-BE49-F238E27FC236}">
                <a16:creationId xmlns:a16="http://schemas.microsoft.com/office/drawing/2014/main" id="{443B7B8F-CD3C-E94B-A063-6FED6CB9FF00}"/>
              </a:ext>
            </a:extLst>
          </p:cNvPr>
          <p:cNvGrpSpPr/>
          <p:nvPr/>
        </p:nvGrpSpPr>
        <p:grpSpPr>
          <a:xfrm>
            <a:off x="1" y="406400"/>
            <a:ext cx="9143998" cy="5164667"/>
            <a:chOff x="980903" y="1267730"/>
            <a:chExt cx="7182197" cy="430795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2722FBF-DE3A-D444-B4C6-BF0BFA1DCEF2}"/>
                </a:ext>
              </a:extLst>
            </p:cNvPr>
            <p:cNvSpPr/>
            <p:nvPr/>
          </p:nvSpPr>
          <p:spPr>
            <a:xfrm>
              <a:off x="980903" y="1267730"/>
              <a:ext cx="7182197" cy="4307950"/>
            </a:xfrm>
            <a:prstGeom prst="rect">
              <a:avLst/>
            </a:prstGeom>
            <a:solidFill>
              <a:schemeClr val="tx1"/>
            </a:solidFill>
            <a:ln w="6350" cap="flat" cmpd="sng" algn="ctr">
              <a:noFill/>
              <a:prstDash val="solid"/>
            </a:ln>
            <a:effectLst>
              <a:outerShdw blurRad="50800" algn="ctr" rotWithShape="0">
                <a:prstClr val="black">
                  <a:alpha val="66000"/>
                </a:prstClr>
              </a:outerShdw>
              <a:softEdge rad="0"/>
            </a:effec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5DA94D8-D3E3-AA42-9D2B-ECAFCA2A0839}"/>
                </a:ext>
              </a:extLst>
            </p:cNvPr>
            <p:cNvSpPr/>
            <p:nvPr/>
          </p:nvSpPr>
          <p:spPr>
            <a:xfrm>
              <a:off x="1085851" y="1411615"/>
              <a:ext cx="6972300" cy="4034770"/>
            </a:xfrm>
            <a:prstGeom prst="rect">
              <a:avLst/>
            </a:prstGeom>
            <a:noFill/>
            <a:ln w="6350" cap="sq" cmpd="sng" algn="ctr">
              <a:solidFill>
                <a:schemeClr val="bg1"/>
              </a:solidFill>
              <a:prstDash val="solid"/>
              <a:miter lim="800000"/>
            </a:ln>
            <a:effectLst/>
          </p:spPr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8BDAF8B5-42D7-D445-8E02-7BEB6A0BCFA5}"/>
                </a:ext>
              </a:extLst>
            </p:cNvPr>
            <p:cNvSpPr/>
            <p:nvPr/>
          </p:nvSpPr>
          <p:spPr>
            <a:xfrm>
              <a:off x="3851910" y="1267730"/>
              <a:ext cx="1440180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9C2B861C-DE98-2247-9014-98C662E5DA71}"/>
                </a:ext>
              </a:extLst>
            </p:cNvPr>
            <p:cNvGrpSpPr/>
            <p:nvPr/>
          </p:nvGrpSpPr>
          <p:grpSpPr>
            <a:xfrm>
              <a:off x="3937635" y="1267730"/>
              <a:ext cx="1268730" cy="615934"/>
              <a:chOff x="5250180" y="1267730"/>
              <a:chExt cx="1691640" cy="615934"/>
            </a:xfrm>
          </p:grpSpPr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A943412D-6FDB-474D-8AC8-35715500022D}"/>
                  </a:ext>
                </a:extLst>
              </p:cNvPr>
              <p:cNvCxnSpPr/>
              <p:nvPr/>
            </p:nvCxnSpPr>
            <p:spPr>
              <a:xfrm>
                <a:off x="5250180" y="1267730"/>
                <a:ext cx="0" cy="612648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096DFDD6-E694-064D-BEF3-52019B9F217D}"/>
                  </a:ext>
                </a:extLst>
              </p:cNvPr>
              <p:cNvCxnSpPr/>
              <p:nvPr/>
            </p:nvCxnSpPr>
            <p:spPr>
              <a:xfrm>
                <a:off x="6941820" y="1267730"/>
                <a:ext cx="0" cy="612648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AED82576-82A1-3940-8E11-312D79E91881}"/>
                  </a:ext>
                </a:extLst>
              </p:cNvPr>
              <p:cNvCxnSpPr/>
              <p:nvPr/>
            </p:nvCxnSpPr>
            <p:spPr>
              <a:xfrm>
                <a:off x="5250180" y="1883664"/>
                <a:ext cx="1691640" cy="0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CF90F0F-0CB4-9B4E-B72F-6CE420ADF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5571067"/>
            <a:ext cx="7700431" cy="1286921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“Spirit, Soul, and Body”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7069B-9632-D547-AA6C-240E847AB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098" y="1283397"/>
            <a:ext cx="7543800" cy="4152203"/>
          </a:xfrm>
        </p:spPr>
        <p:txBody>
          <a:bodyPr lIns="182880" rIns="182880" anchor="ctr">
            <a:noAutofit/>
          </a:bodyPr>
          <a:lstStyle/>
          <a:p>
            <a:pPr marL="0" indent="0" algn="ctr">
              <a:buNone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Setting our minds on the things revealed by the Spirit of God (Rom. 8:5) and aspiring towards things which are heavenly and “spiritual” in nature yields the spirit to the Lord’s preservation it blameless as well. </a:t>
            </a:r>
          </a:p>
        </p:txBody>
      </p:sp>
    </p:spTree>
    <p:extLst>
      <p:ext uri="{BB962C8B-B14F-4D97-AF65-F5344CB8AC3E}">
        <p14:creationId xmlns:p14="http://schemas.microsoft.com/office/powerpoint/2010/main" val="2113037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CE318EA-F9E8-1D4A-867F-FE5998CDA76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90000"/>
          </a:blip>
          <a:srcRect t="9201" b="15800"/>
          <a:stretch/>
        </p:blipFill>
        <p:spPr>
          <a:xfrm>
            <a:off x="1" y="12"/>
            <a:ext cx="9144000" cy="6857989"/>
          </a:xfrm>
          <a:prstGeom prst="rect">
            <a:avLst/>
          </a:prstGeom>
        </p:spPr>
      </p:pic>
      <p:grpSp>
        <p:nvGrpSpPr>
          <p:cNvPr id="27" name="Group 26">
            <a:extLst>
              <a:ext uri="{FF2B5EF4-FFF2-40B4-BE49-F238E27FC236}">
                <a16:creationId xmlns:a16="http://schemas.microsoft.com/office/drawing/2014/main" id="{443B7B8F-CD3C-E94B-A063-6FED6CB9FF00}"/>
              </a:ext>
            </a:extLst>
          </p:cNvPr>
          <p:cNvGrpSpPr/>
          <p:nvPr/>
        </p:nvGrpSpPr>
        <p:grpSpPr>
          <a:xfrm>
            <a:off x="1" y="406400"/>
            <a:ext cx="9143998" cy="5164667"/>
            <a:chOff x="980903" y="1267730"/>
            <a:chExt cx="7182197" cy="430795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2722FBF-DE3A-D444-B4C6-BF0BFA1DCEF2}"/>
                </a:ext>
              </a:extLst>
            </p:cNvPr>
            <p:cNvSpPr/>
            <p:nvPr/>
          </p:nvSpPr>
          <p:spPr>
            <a:xfrm>
              <a:off x="980903" y="1267730"/>
              <a:ext cx="7182197" cy="4307950"/>
            </a:xfrm>
            <a:prstGeom prst="rect">
              <a:avLst/>
            </a:prstGeom>
            <a:solidFill>
              <a:schemeClr val="tx1"/>
            </a:solidFill>
            <a:ln w="6350" cap="flat" cmpd="sng" algn="ctr">
              <a:noFill/>
              <a:prstDash val="solid"/>
            </a:ln>
            <a:effectLst>
              <a:outerShdw blurRad="50800" algn="ctr" rotWithShape="0">
                <a:prstClr val="black">
                  <a:alpha val="66000"/>
                </a:prstClr>
              </a:outerShdw>
              <a:softEdge rad="0"/>
            </a:effec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5DA94D8-D3E3-AA42-9D2B-ECAFCA2A0839}"/>
                </a:ext>
              </a:extLst>
            </p:cNvPr>
            <p:cNvSpPr/>
            <p:nvPr/>
          </p:nvSpPr>
          <p:spPr>
            <a:xfrm>
              <a:off x="1085851" y="1411615"/>
              <a:ext cx="6972300" cy="4034770"/>
            </a:xfrm>
            <a:prstGeom prst="rect">
              <a:avLst/>
            </a:prstGeom>
            <a:noFill/>
            <a:ln w="6350" cap="sq" cmpd="sng" algn="ctr">
              <a:solidFill>
                <a:schemeClr val="bg1"/>
              </a:solidFill>
              <a:prstDash val="solid"/>
              <a:miter lim="800000"/>
            </a:ln>
            <a:effectLst/>
          </p:spPr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8BDAF8B5-42D7-D445-8E02-7BEB6A0BCFA5}"/>
                </a:ext>
              </a:extLst>
            </p:cNvPr>
            <p:cNvSpPr/>
            <p:nvPr/>
          </p:nvSpPr>
          <p:spPr>
            <a:xfrm>
              <a:off x="3851910" y="1267730"/>
              <a:ext cx="1440180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9C2B861C-DE98-2247-9014-98C662E5DA71}"/>
                </a:ext>
              </a:extLst>
            </p:cNvPr>
            <p:cNvGrpSpPr/>
            <p:nvPr/>
          </p:nvGrpSpPr>
          <p:grpSpPr>
            <a:xfrm>
              <a:off x="3937635" y="1267730"/>
              <a:ext cx="1268730" cy="615934"/>
              <a:chOff x="5250180" y="1267730"/>
              <a:chExt cx="1691640" cy="615934"/>
            </a:xfrm>
          </p:grpSpPr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A943412D-6FDB-474D-8AC8-35715500022D}"/>
                  </a:ext>
                </a:extLst>
              </p:cNvPr>
              <p:cNvCxnSpPr/>
              <p:nvPr/>
            </p:nvCxnSpPr>
            <p:spPr>
              <a:xfrm>
                <a:off x="5250180" y="1267730"/>
                <a:ext cx="0" cy="612648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096DFDD6-E694-064D-BEF3-52019B9F217D}"/>
                  </a:ext>
                </a:extLst>
              </p:cNvPr>
              <p:cNvCxnSpPr/>
              <p:nvPr/>
            </p:nvCxnSpPr>
            <p:spPr>
              <a:xfrm>
                <a:off x="6941820" y="1267730"/>
                <a:ext cx="0" cy="612648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AED82576-82A1-3940-8E11-312D79E91881}"/>
                  </a:ext>
                </a:extLst>
              </p:cNvPr>
              <p:cNvCxnSpPr/>
              <p:nvPr/>
            </p:nvCxnSpPr>
            <p:spPr>
              <a:xfrm>
                <a:off x="5250180" y="1883664"/>
                <a:ext cx="1691640" cy="0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CF90F0F-0CB4-9B4E-B72F-6CE420ADF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5571067"/>
            <a:ext cx="7700431" cy="1286921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“Spirit, Soul, and Body”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7069B-9632-D547-AA6C-240E847AB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098" y="1283398"/>
            <a:ext cx="7543800" cy="3955030"/>
          </a:xfrm>
        </p:spPr>
        <p:txBody>
          <a:bodyPr lIns="182880" rIns="182880" anchor="ctr">
            <a:no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When all parts of our makeup are in submission to God in Christ, the Lord’s coming with bring about the preservation of the inner man unto a new and glorious body blameless before Him in the age to come.</a:t>
            </a:r>
          </a:p>
        </p:txBody>
      </p:sp>
    </p:spTree>
    <p:extLst>
      <p:ext uri="{BB962C8B-B14F-4D97-AF65-F5344CB8AC3E}">
        <p14:creationId xmlns:p14="http://schemas.microsoft.com/office/powerpoint/2010/main" val="408117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CE318EA-F9E8-1D4A-867F-FE5998CDA76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90000"/>
          </a:blip>
          <a:srcRect t="9201" b="15800"/>
          <a:stretch/>
        </p:blipFill>
        <p:spPr>
          <a:xfrm>
            <a:off x="1" y="12"/>
            <a:ext cx="9144000" cy="6857989"/>
          </a:xfrm>
          <a:prstGeom prst="rect">
            <a:avLst/>
          </a:prstGeom>
        </p:spPr>
      </p:pic>
      <p:grpSp>
        <p:nvGrpSpPr>
          <p:cNvPr id="27" name="Group 26">
            <a:extLst>
              <a:ext uri="{FF2B5EF4-FFF2-40B4-BE49-F238E27FC236}">
                <a16:creationId xmlns:a16="http://schemas.microsoft.com/office/drawing/2014/main" id="{443B7B8F-CD3C-E94B-A063-6FED6CB9FF00}"/>
              </a:ext>
            </a:extLst>
          </p:cNvPr>
          <p:cNvGrpSpPr/>
          <p:nvPr/>
        </p:nvGrpSpPr>
        <p:grpSpPr>
          <a:xfrm>
            <a:off x="1" y="406400"/>
            <a:ext cx="9143998" cy="5164667"/>
            <a:chOff x="980903" y="1267730"/>
            <a:chExt cx="7182197" cy="430795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2722FBF-DE3A-D444-B4C6-BF0BFA1DCEF2}"/>
                </a:ext>
              </a:extLst>
            </p:cNvPr>
            <p:cNvSpPr/>
            <p:nvPr/>
          </p:nvSpPr>
          <p:spPr>
            <a:xfrm>
              <a:off x="980903" y="1267730"/>
              <a:ext cx="7182197" cy="4307950"/>
            </a:xfrm>
            <a:prstGeom prst="rect">
              <a:avLst/>
            </a:prstGeom>
            <a:solidFill>
              <a:schemeClr val="tx1"/>
            </a:solidFill>
            <a:ln w="6350" cap="flat" cmpd="sng" algn="ctr">
              <a:noFill/>
              <a:prstDash val="solid"/>
            </a:ln>
            <a:effectLst>
              <a:outerShdw blurRad="50800" algn="ctr" rotWithShape="0">
                <a:prstClr val="black">
                  <a:alpha val="66000"/>
                </a:prstClr>
              </a:outerShdw>
              <a:softEdge rad="0"/>
            </a:effec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5DA94D8-D3E3-AA42-9D2B-ECAFCA2A0839}"/>
                </a:ext>
              </a:extLst>
            </p:cNvPr>
            <p:cNvSpPr/>
            <p:nvPr/>
          </p:nvSpPr>
          <p:spPr>
            <a:xfrm>
              <a:off x="1085851" y="1411615"/>
              <a:ext cx="6972300" cy="4034770"/>
            </a:xfrm>
            <a:prstGeom prst="rect">
              <a:avLst/>
            </a:prstGeom>
            <a:noFill/>
            <a:ln w="6350" cap="sq" cmpd="sng" algn="ctr">
              <a:solidFill>
                <a:schemeClr val="bg1"/>
              </a:solidFill>
              <a:prstDash val="solid"/>
              <a:miter lim="800000"/>
            </a:ln>
            <a:effectLst/>
          </p:spPr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8BDAF8B5-42D7-D445-8E02-7BEB6A0BCFA5}"/>
                </a:ext>
              </a:extLst>
            </p:cNvPr>
            <p:cNvSpPr/>
            <p:nvPr/>
          </p:nvSpPr>
          <p:spPr>
            <a:xfrm>
              <a:off x="3851910" y="1267730"/>
              <a:ext cx="1440180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9C2B861C-DE98-2247-9014-98C662E5DA71}"/>
                </a:ext>
              </a:extLst>
            </p:cNvPr>
            <p:cNvGrpSpPr/>
            <p:nvPr/>
          </p:nvGrpSpPr>
          <p:grpSpPr>
            <a:xfrm>
              <a:off x="3937635" y="1267730"/>
              <a:ext cx="1268730" cy="615934"/>
              <a:chOff x="5250180" y="1267730"/>
              <a:chExt cx="1691640" cy="615934"/>
            </a:xfrm>
          </p:grpSpPr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A943412D-6FDB-474D-8AC8-35715500022D}"/>
                  </a:ext>
                </a:extLst>
              </p:cNvPr>
              <p:cNvCxnSpPr/>
              <p:nvPr/>
            </p:nvCxnSpPr>
            <p:spPr>
              <a:xfrm>
                <a:off x="5250180" y="1267730"/>
                <a:ext cx="0" cy="612648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096DFDD6-E694-064D-BEF3-52019B9F217D}"/>
                  </a:ext>
                </a:extLst>
              </p:cNvPr>
              <p:cNvCxnSpPr/>
              <p:nvPr/>
            </p:nvCxnSpPr>
            <p:spPr>
              <a:xfrm>
                <a:off x="6941820" y="1267730"/>
                <a:ext cx="0" cy="612648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AED82576-82A1-3940-8E11-312D79E91881}"/>
                  </a:ext>
                </a:extLst>
              </p:cNvPr>
              <p:cNvCxnSpPr/>
              <p:nvPr/>
            </p:nvCxnSpPr>
            <p:spPr>
              <a:xfrm>
                <a:off x="5250180" y="1883664"/>
                <a:ext cx="1691640" cy="0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CF90F0F-0CB4-9B4E-B72F-6CE420ADF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5571067"/>
            <a:ext cx="7700431" cy="1286921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“Spirit, Soul, and Body”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7069B-9632-D547-AA6C-240E847AB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098" y="1455896"/>
            <a:ext cx="7543800" cy="3658545"/>
          </a:xfrm>
        </p:spPr>
        <p:txBody>
          <a:bodyPr lIns="182880" rIns="182880" anchor="ctr">
            <a:noAutofit/>
          </a:bodyPr>
          <a:lstStyle/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Thessalonians 5:23</a:t>
            </a:r>
          </a:p>
          <a:p>
            <a:pPr marL="0" indent="0" algn="ctr">
              <a:buNone/>
            </a:pPr>
            <a:r>
              <a:rPr lang="en-US" sz="29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“Now may the God of peace Himself sanctify you completely; and may your whole spirit, soul, and body be preserved blameless at the coming of our Lord Jesus Christ.”</a:t>
            </a:r>
          </a:p>
        </p:txBody>
      </p:sp>
    </p:spTree>
    <p:extLst>
      <p:ext uri="{BB962C8B-B14F-4D97-AF65-F5344CB8AC3E}">
        <p14:creationId xmlns:p14="http://schemas.microsoft.com/office/powerpoint/2010/main" val="3077000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CE318EA-F9E8-1D4A-867F-FE5998CDA76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90000"/>
          </a:blip>
          <a:srcRect t="9201" b="15800"/>
          <a:stretch/>
        </p:blipFill>
        <p:spPr>
          <a:xfrm>
            <a:off x="1" y="12"/>
            <a:ext cx="9144000" cy="6857989"/>
          </a:xfrm>
          <a:prstGeom prst="rect">
            <a:avLst/>
          </a:prstGeom>
        </p:spPr>
      </p:pic>
      <p:grpSp>
        <p:nvGrpSpPr>
          <p:cNvPr id="27" name="Group 26">
            <a:extLst>
              <a:ext uri="{FF2B5EF4-FFF2-40B4-BE49-F238E27FC236}">
                <a16:creationId xmlns:a16="http://schemas.microsoft.com/office/drawing/2014/main" id="{443B7B8F-CD3C-E94B-A063-6FED6CB9FF00}"/>
              </a:ext>
            </a:extLst>
          </p:cNvPr>
          <p:cNvGrpSpPr/>
          <p:nvPr/>
        </p:nvGrpSpPr>
        <p:grpSpPr>
          <a:xfrm>
            <a:off x="1" y="406400"/>
            <a:ext cx="9143998" cy="5164667"/>
            <a:chOff x="980903" y="1267730"/>
            <a:chExt cx="7182197" cy="430795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2722FBF-DE3A-D444-B4C6-BF0BFA1DCEF2}"/>
                </a:ext>
              </a:extLst>
            </p:cNvPr>
            <p:cNvSpPr/>
            <p:nvPr/>
          </p:nvSpPr>
          <p:spPr>
            <a:xfrm>
              <a:off x="980903" y="1267730"/>
              <a:ext cx="7182197" cy="4307950"/>
            </a:xfrm>
            <a:prstGeom prst="rect">
              <a:avLst/>
            </a:prstGeom>
            <a:solidFill>
              <a:schemeClr val="tx1"/>
            </a:solidFill>
            <a:ln w="6350" cap="flat" cmpd="sng" algn="ctr">
              <a:noFill/>
              <a:prstDash val="solid"/>
            </a:ln>
            <a:effectLst>
              <a:outerShdw blurRad="50800" algn="ctr" rotWithShape="0">
                <a:prstClr val="black">
                  <a:alpha val="66000"/>
                </a:prstClr>
              </a:outerShdw>
              <a:softEdge rad="0"/>
            </a:effec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5DA94D8-D3E3-AA42-9D2B-ECAFCA2A0839}"/>
                </a:ext>
              </a:extLst>
            </p:cNvPr>
            <p:cNvSpPr/>
            <p:nvPr/>
          </p:nvSpPr>
          <p:spPr>
            <a:xfrm>
              <a:off x="1085851" y="1411615"/>
              <a:ext cx="6972300" cy="4034770"/>
            </a:xfrm>
            <a:prstGeom prst="rect">
              <a:avLst/>
            </a:prstGeom>
            <a:noFill/>
            <a:ln w="6350" cap="sq" cmpd="sng" algn="ctr">
              <a:solidFill>
                <a:schemeClr val="bg1"/>
              </a:solidFill>
              <a:prstDash val="solid"/>
              <a:miter lim="800000"/>
            </a:ln>
            <a:effectLst/>
          </p:spPr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8BDAF8B5-42D7-D445-8E02-7BEB6A0BCFA5}"/>
                </a:ext>
              </a:extLst>
            </p:cNvPr>
            <p:cNvSpPr/>
            <p:nvPr/>
          </p:nvSpPr>
          <p:spPr>
            <a:xfrm>
              <a:off x="3851910" y="1267730"/>
              <a:ext cx="1440180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9C2B861C-DE98-2247-9014-98C662E5DA71}"/>
                </a:ext>
              </a:extLst>
            </p:cNvPr>
            <p:cNvGrpSpPr/>
            <p:nvPr/>
          </p:nvGrpSpPr>
          <p:grpSpPr>
            <a:xfrm>
              <a:off x="3937635" y="1267730"/>
              <a:ext cx="1268730" cy="615934"/>
              <a:chOff x="5250180" y="1267730"/>
              <a:chExt cx="1691640" cy="615934"/>
            </a:xfrm>
          </p:grpSpPr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A943412D-6FDB-474D-8AC8-35715500022D}"/>
                  </a:ext>
                </a:extLst>
              </p:cNvPr>
              <p:cNvCxnSpPr/>
              <p:nvPr/>
            </p:nvCxnSpPr>
            <p:spPr>
              <a:xfrm>
                <a:off x="5250180" y="1267730"/>
                <a:ext cx="0" cy="612648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096DFDD6-E694-064D-BEF3-52019B9F217D}"/>
                  </a:ext>
                </a:extLst>
              </p:cNvPr>
              <p:cNvCxnSpPr/>
              <p:nvPr/>
            </p:nvCxnSpPr>
            <p:spPr>
              <a:xfrm>
                <a:off x="6941820" y="1267730"/>
                <a:ext cx="0" cy="612648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AED82576-82A1-3940-8E11-312D79E91881}"/>
                  </a:ext>
                </a:extLst>
              </p:cNvPr>
              <p:cNvCxnSpPr/>
              <p:nvPr/>
            </p:nvCxnSpPr>
            <p:spPr>
              <a:xfrm>
                <a:off x="5250180" y="1883664"/>
                <a:ext cx="1691640" cy="0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CF90F0F-0CB4-9B4E-B72F-6CE420ADF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5571067"/>
            <a:ext cx="7700431" cy="1286921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“Spirit, Soul, and Body”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7069B-9632-D547-AA6C-240E847AB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098" y="1283397"/>
            <a:ext cx="7543800" cy="4152203"/>
          </a:xfrm>
        </p:spPr>
        <p:txBody>
          <a:bodyPr lIns="182880" rIns="182880" anchor="t">
            <a:noAutofit/>
          </a:bodyPr>
          <a:lstStyle/>
          <a:p>
            <a:pPr marL="0" indent="0" algn="ctr">
              <a:buNone/>
            </a:pPr>
            <a:r>
              <a:rPr lang="en-US" sz="5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“Body”</a:t>
            </a:r>
          </a:p>
          <a:p>
            <a:pPr marL="0" indent="0" algn="ctr">
              <a:buNone/>
            </a:pPr>
            <a:r>
              <a:rPr lang="en-US" sz="4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external, visible, and material part of a human being. </a:t>
            </a:r>
          </a:p>
        </p:txBody>
      </p:sp>
    </p:spTree>
    <p:extLst>
      <p:ext uri="{BB962C8B-B14F-4D97-AF65-F5344CB8AC3E}">
        <p14:creationId xmlns:p14="http://schemas.microsoft.com/office/powerpoint/2010/main" val="923648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CE318EA-F9E8-1D4A-867F-FE5998CDA76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90000"/>
          </a:blip>
          <a:srcRect t="9201" b="15800"/>
          <a:stretch/>
        </p:blipFill>
        <p:spPr>
          <a:xfrm>
            <a:off x="1" y="12"/>
            <a:ext cx="9144000" cy="6857989"/>
          </a:xfrm>
          <a:prstGeom prst="rect">
            <a:avLst/>
          </a:prstGeom>
        </p:spPr>
      </p:pic>
      <p:grpSp>
        <p:nvGrpSpPr>
          <p:cNvPr id="27" name="Group 26">
            <a:extLst>
              <a:ext uri="{FF2B5EF4-FFF2-40B4-BE49-F238E27FC236}">
                <a16:creationId xmlns:a16="http://schemas.microsoft.com/office/drawing/2014/main" id="{443B7B8F-CD3C-E94B-A063-6FED6CB9FF00}"/>
              </a:ext>
            </a:extLst>
          </p:cNvPr>
          <p:cNvGrpSpPr/>
          <p:nvPr/>
        </p:nvGrpSpPr>
        <p:grpSpPr>
          <a:xfrm>
            <a:off x="1" y="406400"/>
            <a:ext cx="9143998" cy="5164667"/>
            <a:chOff x="980903" y="1267730"/>
            <a:chExt cx="7182197" cy="430795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2722FBF-DE3A-D444-B4C6-BF0BFA1DCEF2}"/>
                </a:ext>
              </a:extLst>
            </p:cNvPr>
            <p:cNvSpPr/>
            <p:nvPr/>
          </p:nvSpPr>
          <p:spPr>
            <a:xfrm>
              <a:off x="980903" y="1267730"/>
              <a:ext cx="7182197" cy="4307950"/>
            </a:xfrm>
            <a:prstGeom prst="rect">
              <a:avLst/>
            </a:prstGeom>
            <a:solidFill>
              <a:schemeClr val="tx1"/>
            </a:solidFill>
            <a:ln w="6350" cap="flat" cmpd="sng" algn="ctr">
              <a:noFill/>
              <a:prstDash val="solid"/>
            </a:ln>
            <a:effectLst>
              <a:outerShdw blurRad="50800" algn="ctr" rotWithShape="0">
                <a:prstClr val="black">
                  <a:alpha val="66000"/>
                </a:prstClr>
              </a:outerShdw>
              <a:softEdge rad="0"/>
            </a:effec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5DA94D8-D3E3-AA42-9D2B-ECAFCA2A0839}"/>
                </a:ext>
              </a:extLst>
            </p:cNvPr>
            <p:cNvSpPr/>
            <p:nvPr/>
          </p:nvSpPr>
          <p:spPr>
            <a:xfrm>
              <a:off x="1085851" y="1411615"/>
              <a:ext cx="6972300" cy="4034770"/>
            </a:xfrm>
            <a:prstGeom prst="rect">
              <a:avLst/>
            </a:prstGeom>
            <a:noFill/>
            <a:ln w="6350" cap="sq" cmpd="sng" algn="ctr">
              <a:solidFill>
                <a:schemeClr val="bg1"/>
              </a:solidFill>
              <a:prstDash val="solid"/>
              <a:miter lim="800000"/>
            </a:ln>
            <a:effectLst/>
          </p:spPr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8BDAF8B5-42D7-D445-8E02-7BEB6A0BCFA5}"/>
                </a:ext>
              </a:extLst>
            </p:cNvPr>
            <p:cNvSpPr/>
            <p:nvPr/>
          </p:nvSpPr>
          <p:spPr>
            <a:xfrm>
              <a:off x="3851910" y="1267730"/>
              <a:ext cx="1440180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9C2B861C-DE98-2247-9014-98C662E5DA71}"/>
                </a:ext>
              </a:extLst>
            </p:cNvPr>
            <p:cNvGrpSpPr/>
            <p:nvPr/>
          </p:nvGrpSpPr>
          <p:grpSpPr>
            <a:xfrm>
              <a:off x="3937635" y="1267730"/>
              <a:ext cx="1268730" cy="615934"/>
              <a:chOff x="5250180" y="1267730"/>
              <a:chExt cx="1691640" cy="615934"/>
            </a:xfrm>
          </p:grpSpPr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A943412D-6FDB-474D-8AC8-35715500022D}"/>
                  </a:ext>
                </a:extLst>
              </p:cNvPr>
              <p:cNvCxnSpPr/>
              <p:nvPr/>
            </p:nvCxnSpPr>
            <p:spPr>
              <a:xfrm>
                <a:off x="5250180" y="1267730"/>
                <a:ext cx="0" cy="612648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096DFDD6-E694-064D-BEF3-52019B9F217D}"/>
                  </a:ext>
                </a:extLst>
              </p:cNvPr>
              <p:cNvCxnSpPr/>
              <p:nvPr/>
            </p:nvCxnSpPr>
            <p:spPr>
              <a:xfrm>
                <a:off x="6941820" y="1267730"/>
                <a:ext cx="0" cy="612648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AED82576-82A1-3940-8E11-312D79E91881}"/>
                  </a:ext>
                </a:extLst>
              </p:cNvPr>
              <p:cNvCxnSpPr/>
              <p:nvPr/>
            </p:nvCxnSpPr>
            <p:spPr>
              <a:xfrm>
                <a:off x="5250180" y="1883664"/>
                <a:ext cx="1691640" cy="0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CF90F0F-0CB4-9B4E-B72F-6CE420ADF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5571067"/>
            <a:ext cx="7700431" cy="1286921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“Spirit, Soul, and Body”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7069B-9632-D547-AA6C-240E847AB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098" y="1283397"/>
            <a:ext cx="7543800" cy="4152203"/>
          </a:xfrm>
        </p:spPr>
        <p:txBody>
          <a:bodyPr lIns="182880" rIns="182880" anchor="t">
            <a:noAutofit/>
          </a:bodyPr>
          <a:lstStyle/>
          <a:p>
            <a:pPr marL="0" indent="0" algn="ctr">
              <a:buNone/>
            </a:pPr>
            <a:r>
              <a:rPr lang="en-US" sz="5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“Body”</a:t>
            </a:r>
          </a:p>
          <a:p>
            <a:pPr marL="0" indent="0" algn="ctr">
              <a:buNone/>
            </a:pPr>
            <a:r>
              <a:rPr lang="en-US" sz="33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It was fashioned by God from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33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dust (Gen. 2:7a). </a:t>
            </a:r>
          </a:p>
          <a:p>
            <a:pPr marL="0" indent="0" algn="ctr">
              <a:buNone/>
            </a:pPr>
            <a:r>
              <a:rPr lang="en-US" sz="33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When a person dies it returns to dust (Gen. 3:19; Job 34:15; Ps. 104:29; </a:t>
            </a:r>
            <a:r>
              <a:rPr lang="en-US" sz="33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Ecc</a:t>
            </a:r>
            <a:r>
              <a:rPr lang="en-US" sz="33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3:20; 12:7). </a:t>
            </a:r>
          </a:p>
        </p:txBody>
      </p:sp>
    </p:spTree>
    <p:extLst>
      <p:ext uri="{BB962C8B-B14F-4D97-AF65-F5344CB8AC3E}">
        <p14:creationId xmlns:p14="http://schemas.microsoft.com/office/powerpoint/2010/main" val="3738336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CE318EA-F9E8-1D4A-867F-FE5998CDA76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90000"/>
          </a:blip>
          <a:srcRect t="9201" b="15800"/>
          <a:stretch/>
        </p:blipFill>
        <p:spPr>
          <a:xfrm>
            <a:off x="1" y="12"/>
            <a:ext cx="9144000" cy="6857989"/>
          </a:xfrm>
          <a:prstGeom prst="rect">
            <a:avLst/>
          </a:prstGeom>
        </p:spPr>
      </p:pic>
      <p:grpSp>
        <p:nvGrpSpPr>
          <p:cNvPr id="27" name="Group 26">
            <a:extLst>
              <a:ext uri="{FF2B5EF4-FFF2-40B4-BE49-F238E27FC236}">
                <a16:creationId xmlns:a16="http://schemas.microsoft.com/office/drawing/2014/main" id="{443B7B8F-CD3C-E94B-A063-6FED6CB9FF00}"/>
              </a:ext>
            </a:extLst>
          </p:cNvPr>
          <p:cNvGrpSpPr/>
          <p:nvPr/>
        </p:nvGrpSpPr>
        <p:grpSpPr>
          <a:xfrm>
            <a:off x="1" y="406400"/>
            <a:ext cx="9143998" cy="5164667"/>
            <a:chOff x="980903" y="1267730"/>
            <a:chExt cx="7182197" cy="430795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2722FBF-DE3A-D444-B4C6-BF0BFA1DCEF2}"/>
                </a:ext>
              </a:extLst>
            </p:cNvPr>
            <p:cNvSpPr/>
            <p:nvPr/>
          </p:nvSpPr>
          <p:spPr>
            <a:xfrm>
              <a:off x="980903" y="1267730"/>
              <a:ext cx="7182197" cy="4307950"/>
            </a:xfrm>
            <a:prstGeom prst="rect">
              <a:avLst/>
            </a:prstGeom>
            <a:solidFill>
              <a:schemeClr val="tx1"/>
            </a:solidFill>
            <a:ln w="6350" cap="flat" cmpd="sng" algn="ctr">
              <a:noFill/>
              <a:prstDash val="solid"/>
            </a:ln>
            <a:effectLst>
              <a:outerShdw blurRad="50800" algn="ctr" rotWithShape="0">
                <a:prstClr val="black">
                  <a:alpha val="66000"/>
                </a:prstClr>
              </a:outerShdw>
              <a:softEdge rad="0"/>
            </a:effec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5DA94D8-D3E3-AA42-9D2B-ECAFCA2A0839}"/>
                </a:ext>
              </a:extLst>
            </p:cNvPr>
            <p:cNvSpPr/>
            <p:nvPr/>
          </p:nvSpPr>
          <p:spPr>
            <a:xfrm>
              <a:off x="1085851" y="1411615"/>
              <a:ext cx="6972300" cy="4034770"/>
            </a:xfrm>
            <a:prstGeom prst="rect">
              <a:avLst/>
            </a:prstGeom>
            <a:noFill/>
            <a:ln w="6350" cap="sq" cmpd="sng" algn="ctr">
              <a:solidFill>
                <a:schemeClr val="bg1"/>
              </a:solidFill>
              <a:prstDash val="solid"/>
              <a:miter lim="800000"/>
            </a:ln>
            <a:effectLst/>
          </p:spPr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8BDAF8B5-42D7-D445-8E02-7BEB6A0BCFA5}"/>
                </a:ext>
              </a:extLst>
            </p:cNvPr>
            <p:cNvSpPr/>
            <p:nvPr/>
          </p:nvSpPr>
          <p:spPr>
            <a:xfrm>
              <a:off x="3851910" y="1267730"/>
              <a:ext cx="1440180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9C2B861C-DE98-2247-9014-98C662E5DA71}"/>
                </a:ext>
              </a:extLst>
            </p:cNvPr>
            <p:cNvGrpSpPr/>
            <p:nvPr/>
          </p:nvGrpSpPr>
          <p:grpSpPr>
            <a:xfrm>
              <a:off x="3937635" y="1267730"/>
              <a:ext cx="1268730" cy="615934"/>
              <a:chOff x="5250180" y="1267730"/>
              <a:chExt cx="1691640" cy="615934"/>
            </a:xfrm>
          </p:grpSpPr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A943412D-6FDB-474D-8AC8-35715500022D}"/>
                  </a:ext>
                </a:extLst>
              </p:cNvPr>
              <p:cNvCxnSpPr/>
              <p:nvPr/>
            </p:nvCxnSpPr>
            <p:spPr>
              <a:xfrm>
                <a:off x="5250180" y="1267730"/>
                <a:ext cx="0" cy="612648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096DFDD6-E694-064D-BEF3-52019B9F217D}"/>
                  </a:ext>
                </a:extLst>
              </p:cNvPr>
              <p:cNvCxnSpPr/>
              <p:nvPr/>
            </p:nvCxnSpPr>
            <p:spPr>
              <a:xfrm>
                <a:off x="6941820" y="1267730"/>
                <a:ext cx="0" cy="612648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AED82576-82A1-3940-8E11-312D79E91881}"/>
                  </a:ext>
                </a:extLst>
              </p:cNvPr>
              <p:cNvCxnSpPr/>
              <p:nvPr/>
            </p:nvCxnSpPr>
            <p:spPr>
              <a:xfrm>
                <a:off x="5250180" y="1883664"/>
                <a:ext cx="1691640" cy="0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CF90F0F-0CB4-9B4E-B72F-6CE420ADF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5571067"/>
            <a:ext cx="7700431" cy="1286921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“Spirit, Soul, and Body”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7069B-9632-D547-AA6C-240E847AB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098" y="1283397"/>
            <a:ext cx="7543800" cy="4152203"/>
          </a:xfrm>
        </p:spPr>
        <p:txBody>
          <a:bodyPr lIns="182880" rIns="274320" anchor="ctr">
            <a:noAutofit/>
          </a:bodyPr>
          <a:lstStyle/>
          <a:p>
            <a:pPr marL="0" indent="0" algn="ctr">
              <a:buNone/>
            </a:pP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is the distinction between the internal, unseen, and non-material parts of human nature?</a:t>
            </a:r>
            <a:endParaRPr lang="en-US" sz="45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9175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CE318EA-F9E8-1D4A-867F-FE5998CDA76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90000"/>
          </a:blip>
          <a:srcRect t="9201" b="15800"/>
          <a:stretch/>
        </p:blipFill>
        <p:spPr>
          <a:xfrm>
            <a:off x="1" y="12"/>
            <a:ext cx="9144000" cy="6857989"/>
          </a:xfrm>
          <a:prstGeom prst="rect">
            <a:avLst/>
          </a:prstGeom>
        </p:spPr>
      </p:pic>
      <p:grpSp>
        <p:nvGrpSpPr>
          <p:cNvPr id="27" name="Group 26">
            <a:extLst>
              <a:ext uri="{FF2B5EF4-FFF2-40B4-BE49-F238E27FC236}">
                <a16:creationId xmlns:a16="http://schemas.microsoft.com/office/drawing/2014/main" id="{443B7B8F-CD3C-E94B-A063-6FED6CB9FF00}"/>
              </a:ext>
            </a:extLst>
          </p:cNvPr>
          <p:cNvGrpSpPr/>
          <p:nvPr/>
        </p:nvGrpSpPr>
        <p:grpSpPr>
          <a:xfrm>
            <a:off x="1" y="406400"/>
            <a:ext cx="9143998" cy="5164667"/>
            <a:chOff x="980903" y="1267730"/>
            <a:chExt cx="7182197" cy="430795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2722FBF-DE3A-D444-B4C6-BF0BFA1DCEF2}"/>
                </a:ext>
              </a:extLst>
            </p:cNvPr>
            <p:cNvSpPr/>
            <p:nvPr/>
          </p:nvSpPr>
          <p:spPr>
            <a:xfrm>
              <a:off x="980903" y="1267730"/>
              <a:ext cx="7182197" cy="4307950"/>
            </a:xfrm>
            <a:prstGeom prst="rect">
              <a:avLst/>
            </a:prstGeom>
            <a:solidFill>
              <a:schemeClr val="tx1"/>
            </a:solidFill>
            <a:ln w="6350" cap="flat" cmpd="sng" algn="ctr">
              <a:noFill/>
              <a:prstDash val="solid"/>
            </a:ln>
            <a:effectLst>
              <a:outerShdw blurRad="50800" algn="ctr" rotWithShape="0">
                <a:prstClr val="black">
                  <a:alpha val="66000"/>
                </a:prstClr>
              </a:outerShdw>
              <a:softEdge rad="0"/>
            </a:effec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5DA94D8-D3E3-AA42-9D2B-ECAFCA2A0839}"/>
                </a:ext>
              </a:extLst>
            </p:cNvPr>
            <p:cNvSpPr/>
            <p:nvPr/>
          </p:nvSpPr>
          <p:spPr>
            <a:xfrm>
              <a:off x="1085851" y="1411615"/>
              <a:ext cx="6972300" cy="4034770"/>
            </a:xfrm>
            <a:prstGeom prst="rect">
              <a:avLst/>
            </a:prstGeom>
            <a:noFill/>
            <a:ln w="6350" cap="sq" cmpd="sng" algn="ctr">
              <a:solidFill>
                <a:schemeClr val="bg1"/>
              </a:solidFill>
              <a:prstDash val="solid"/>
              <a:miter lim="800000"/>
            </a:ln>
            <a:effectLst/>
          </p:spPr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8BDAF8B5-42D7-D445-8E02-7BEB6A0BCFA5}"/>
                </a:ext>
              </a:extLst>
            </p:cNvPr>
            <p:cNvSpPr/>
            <p:nvPr/>
          </p:nvSpPr>
          <p:spPr>
            <a:xfrm>
              <a:off x="3851910" y="1267730"/>
              <a:ext cx="1440180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9C2B861C-DE98-2247-9014-98C662E5DA71}"/>
                </a:ext>
              </a:extLst>
            </p:cNvPr>
            <p:cNvGrpSpPr/>
            <p:nvPr/>
          </p:nvGrpSpPr>
          <p:grpSpPr>
            <a:xfrm>
              <a:off x="3937635" y="1267730"/>
              <a:ext cx="1268730" cy="615934"/>
              <a:chOff x="5250180" y="1267730"/>
              <a:chExt cx="1691640" cy="615934"/>
            </a:xfrm>
          </p:grpSpPr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A943412D-6FDB-474D-8AC8-35715500022D}"/>
                  </a:ext>
                </a:extLst>
              </p:cNvPr>
              <p:cNvCxnSpPr/>
              <p:nvPr/>
            </p:nvCxnSpPr>
            <p:spPr>
              <a:xfrm>
                <a:off x="5250180" y="1267730"/>
                <a:ext cx="0" cy="612648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096DFDD6-E694-064D-BEF3-52019B9F217D}"/>
                  </a:ext>
                </a:extLst>
              </p:cNvPr>
              <p:cNvCxnSpPr/>
              <p:nvPr/>
            </p:nvCxnSpPr>
            <p:spPr>
              <a:xfrm>
                <a:off x="6941820" y="1267730"/>
                <a:ext cx="0" cy="612648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AED82576-82A1-3940-8E11-312D79E91881}"/>
                  </a:ext>
                </a:extLst>
              </p:cNvPr>
              <p:cNvCxnSpPr/>
              <p:nvPr/>
            </p:nvCxnSpPr>
            <p:spPr>
              <a:xfrm>
                <a:off x="5250180" y="1883664"/>
                <a:ext cx="1691640" cy="0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CF90F0F-0CB4-9B4E-B72F-6CE420ADF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5571067"/>
            <a:ext cx="7700431" cy="1286921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“Spirit, Soul, and Body”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7069B-9632-D547-AA6C-240E847AB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098" y="1283397"/>
            <a:ext cx="7543800" cy="4152203"/>
          </a:xfrm>
        </p:spPr>
        <p:txBody>
          <a:bodyPr lIns="182880" rIns="182880" anchor="t">
            <a:noAutofit/>
          </a:bodyPr>
          <a:lstStyle/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Inner Person</a:t>
            </a:r>
          </a:p>
          <a:p>
            <a:pPr marL="0" indent="0" algn="ctr">
              <a:buNone/>
            </a:pPr>
            <a:r>
              <a:rPr lang="en-US" sz="33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God breathed into this body of dust that which gives life (Gen. 2:7b). </a:t>
            </a:r>
          </a:p>
          <a:p>
            <a:pPr marL="0" indent="0" algn="ctr">
              <a:buNone/>
            </a:pPr>
            <a:r>
              <a:rPr lang="en-US" sz="33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Without this inner, unseen and non-material part a person is dead (Jas. 2:26; </a:t>
            </a:r>
            <a:r>
              <a:rPr lang="en-US" sz="33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Ecc</a:t>
            </a:r>
            <a:r>
              <a:rPr lang="en-US" sz="33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12:7).  </a:t>
            </a:r>
          </a:p>
        </p:txBody>
      </p:sp>
    </p:spTree>
    <p:extLst>
      <p:ext uri="{BB962C8B-B14F-4D97-AF65-F5344CB8AC3E}">
        <p14:creationId xmlns:p14="http://schemas.microsoft.com/office/powerpoint/2010/main" val="1346770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CE318EA-F9E8-1D4A-867F-FE5998CDA76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90000"/>
          </a:blip>
          <a:srcRect t="9201" b="15800"/>
          <a:stretch/>
        </p:blipFill>
        <p:spPr>
          <a:xfrm>
            <a:off x="1" y="12"/>
            <a:ext cx="9144000" cy="6857989"/>
          </a:xfrm>
          <a:prstGeom prst="rect">
            <a:avLst/>
          </a:prstGeom>
        </p:spPr>
      </p:pic>
      <p:grpSp>
        <p:nvGrpSpPr>
          <p:cNvPr id="27" name="Group 26">
            <a:extLst>
              <a:ext uri="{FF2B5EF4-FFF2-40B4-BE49-F238E27FC236}">
                <a16:creationId xmlns:a16="http://schemas.microsoft.com/office/drawing/2014/main" id="{443B7B8F-CD3C-E94B-A063-6FED6CB9FF00}"/>
              </a:ext>
            </a:extLst>
          </p:cNvPr>
          <p:cNvGrpSpPr/>
          <p:nvPr/>
        </p:nvGrpSpPr>
        <p:grpSpPr>
          <a:xfrm>
            <a:off x="1" y="406400"/>
            <a:ext cx="9143998" cy="5164667"/>
            <a:chOff x="980903" y="1267730"/>
            <a:chExt cx="7182197" cy="430795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2722FBF-DE3A-D444-B4C6-BF0BFA1DCEF2}"/>
                </a:ext>
              </a:extLst>
            </p:cNvPr>
            <p:cNvSpPr/>
            <p:nvPr/>
          </p:nvSpPr>
          <p:spPr>
            <a:xfrm>
              <a:off x="980903" y="1267730"/>
              <a:ext cx="7182197" cy="4307950"/>
            </a:xfrm>
            <a:prstGeom prst="rect">
              <a:avLst/>
            </a:prstGeom>
            <a:solidFill>
              <a:schemeClr val="tx1"/>
            </a:solidFill>
            <a:ln w="6350" cap="flat" cmpd="sng" algn="ctr">
              <a:noFill/>
              <a:prstDash val="solid"/>
            </a:ln>
            <a:effectLst>
              <a:outerShdw blurRad="50800" algn="ctr" rotWithShape="0">
                <a:prstClr val="black">
                  <a:alpha val="66000"/>
                </a:prstClr>
              </a:outerShdw>
              <a:softEdge rad="0"/>
            </a:effec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5DA94D8-D3E3-AA42-9D2B-ECAFCA2A0839}"/>
                </a:ext>
              </a:extLst>
            </p:cNvPr>
            <p:cNvSpPr/>
            <p:nvPr/>
          </p:nvSpPr>
          <p:spPr>
            <a:xfrm>
              <a:off x="1085851" y="1411615"/>
              <a:ext cx="6972300" cy="4034770"/>
            </a:xfrm>
            <a:prstGeom prst="rect">
              <a:avLst/>
            </a:prstGeom>
            <a:noFill/>
            <a:ln w="6350" cap="sq" cmpd="sng" algn="ctr">
              <a:solidFill>
                <a:schemeClr val="bg1"/>
              </a:solidFill>
              <a:prstDash val="solid"/>
              <a:miter lim="800000"/>
            </a:ln>
            <a:effectLst/>
          </p:spPr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8BDAF8B5-42D7-D445-8E02-7BEB6A0BCFA5}"/>
                </a:ext>
              </a:extLst>
            </p:cNvPr>
            <p:cNvSpPr/>
            <p:nvPr/>
          </p:nvSpPr>
          <p:spPr>
            <a:xfrm>
              <a:off x="3851910" y="1267730"/>
              <a:ext cx="1440180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9C2B861C-DE98-2247-9014-98C662E5DA71}"/>
                </a:ext>
              </a:extLst>
            </p:cNvPr>
            <p:cNvGrpSpPr/>
            <p:nvPr/>
          </p:nvGrpSpPr>
          <p:grpSpPr>
            <a:xfrm>
              <a:off x="3937635" y="1267730"/>
              <a:ext cx="1268730" cy="615934"/>
              <a:chOff x="5250180" y="1267730"/>
              <a:chExt cx="1691640" cy="615934"/>
            </a:xfrm>
          </p:grpSpPr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A943412D-6FDB-474D-8AC8-35715500022D}"/>
                  </a:ext>
                </a:extLst>
              </p:cNvPr>
              <p:cNvCxnSpPr/>
              <p:nvPr/>
            </p:nvCxnSpPr>
            <p:spPr>
              <a:xfrm>
                <a:off x="5250180" y="1267730"/>
                <a:ext cx="0" cy="612648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096DFDD6-E694-064D-BEF3-52019B9F217D}"/>
                  </a:ext>
                </a:extLst>
              </p:cNvPr>
              <p:cNvCxnSpPr/>
              <p:nvPr/>
            </p:nvCxnSpPr>
            <p:spPr>
              <a:xfrm>
                <a:off x="6941820" y="1267730"/>
                <a:ext cx="0" cy="612648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AED82576-82A1-3940-8E11-312D79E91881}"/>
                  </a:ext>
                </a:extLst>
              </p:cNvPr>
              <p:cNvCxnSpPr/>
              <p:nvPr/>
            </p:nvCxnSpPr>
            <p:spPr>
              <a:xfrm>
                <a:off x="5250180" y="1883664"/>
                <a:ext cx="1691640" cy="0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CF90F0F-0CB4-9B4E-B72F-6CE420ADF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5571067"/>
            <a:ext cx="7700431" cy="1286921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“Spirit, Soul, and Body”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7069B-9632-D547-AA6C-240E847AB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098" y="1283397"/>
            <a:ext cx="7543800" cy="4152203"/>
          </a:xfrm>
        </p:spPr>
        <p:txBody>
          <a:bodyPr lIns="182880" rIns="274320" anchor="ctr">
            <a:noAutofit/>
          </a:bodyPr>
          <a:lstStyle/>
          <a:p>
            <a:pPr marL="0" indent="0" algn="ctr">
              <a:buNone/>
            </a:pP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Definition of Death:</a:t>
            </a:r>
          </a:p>
          <a:p>
            <a:pPr marL="0" indent="0" algn="ctr">
              <a:buNone/>
            </a:pP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Separation of body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from the spirit</a:t>
            </a:r>
            <a:endParaRPr lang="en-US" sz="45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264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CE318EA-F9E8-1D4A-867F-FE5998CDA76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90000"/>
          </a:blip>
          <a:srcRect t="9201" b="15800"/>
          <a:stretch/>
        </p:blipFill>
        <p:spPr>
          <a:xfrm>
            <a:off x="1" y="12"/>
            <a:ext cx="9144000" cy="6857989"/>
          </a:xfrm>
          <a:prstGeom prst="rect">
            <a:avLst/>
          </a:prstGeom>
        </p:spPr>
      </p:pic>
      <p:grpSp>
        <p:nvGrpSpPr>
          <p:cNvPr id="27" name="Group 26">
            <a:extLst>
              <a:ext uri="{FF2B5EF4-FFF2-40B4-BE49-F238E27FC236}">
                <a16:creationId xmlns:a16="http://schemas.microsoft.com/office/drawing/2014/main" id="{443B7B8F-CD3C-E94B-A063-6FED6CB9FF00}"/>
              </a:ext>
            </a:extLst>
          </p:cNvPr>
          <p:cNvGrpSpPr/>
          <p:nvPr/>
        </p:nvGrpSpPr>
        <p:grpSpPr>
          <a:xfrm>
            <a:off x="1" y="406400"/>
            <a:ext cx="9143998" cy="5164667"/>
            <a:chOff x="980903" y="1267730"/>
            <a:chExt cx="7182197" cy="430795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2722FBF-DE3A-D444-B4C6-BF0BFA1DCEF2}"/>
                </a:ext>
              </a:extLst>
            </p:cNvPr>
            <p:cNvSpPr/>
            <p:nvPr/>
          </p:nvSpPr>
          <p:spPr>
            <a:xfrm>
              <a:off x="980903" y="1267730"/>
              <a:ext cx="7182197" cy="4307950"/>
            </a:xfrm>
            <a:prstGeom prst="rect">
              <a:avLst/>
            </a:prstGeom>
            <a:solidFill>
              <a:schemeClr val="tx1"/>
            </a:solidFill>
            <a:ln w="6350" cap="flat" cmpd="sng" algn="ctr">
              <a:noFill/>
              <a:prstDash val="solid"/>
            </a:ln>
            <a:effectLst>
              <a:outerShdw blurRad="50800" algn="ctr" rotWithShape="0">
                <a:prstClr val="black">
                  <a:alpha val="66000"/>
                </a:prstClr>
              </a:outerShdw>
              <a:softEdge rad="0"/>
            </a:effec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5DA94D8-D3E3-AA42-9D2B-ECAFCA2A0839}"/>
                </a:ext>
              </a:extLst>
            </p:cNvPr>
            <p:cNvSpPr/>
            <p:nvPr/>
          </p:nvSpPr>
          <p:spPr>
            <a:xfrm>
              <a:off x="1085851" y="1411615"/>
              <a:ext cx="6972300" cy="4034770"/>
            </a:xfrm>
            <a:prstGeom prst="rect">
              <a:avLst/>
            </a:prstGeom>
            <a:noFill/>
            <a:ln w="6350" cap="sq" cmpd="sng" algn="ctr">
              <a:solidFill>
                <a:schemeClr val="bg1"/>
              </a:solidFill>
              <a:prstDash val="solid"/>
              <a:miter lim="800000"/>
            </a:ln>
            <a:effectLst/>
          </p:spPr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8BDAF8B5-42D7-D445-8E02-7BEB6A0BCFA5}"/>
                </a:ext>
              </a:extLst>
            </p:cNvPr>
            <p:cNvSpPr/>
            <p:nvPr/>
          </p:nvSpPr>
          <p:spPr>
            <a:xfrm>
              <a:off x="3851910" y="1267730"/>
              <a:ext cx="1440180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9C2B861C-DE98-2247-9014-98C662E5DA71}"/>
                </a:ext>
              </a:extLst>
            </p:cNvPr>
            <p:cNvGrpSpPr/>
            <p:nvPr/>
          </p:nvGrpSpPr>
          <p:grpSpPr>
            <a:xfrm>
              <a:off x="3937635" y="1267730"/>
              <a:ext cx="1268730" cy="615934"/>
              <a:chOff x="5250180" y="1267730"/>
              <a:chExt cx="1691640" cy="615934"/>
            </a:xfrm>
          </p:grpSpPr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A943412D-6FDB-474D-8AC8-35715500022D}"/>
                  </a:ext>
                </a:extLst>
              </p:cNvPr>
              <p:cNvCxnSpPr/>
              <p:nvPr/>
            </p:nvCxnSpPr>
            <p:spPr>
              <a:xfrm>
                <a:off x="5250180" y="1267730"/>
                <a:ext cx="0" cy="612648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096DFDD6-E694-064D-BEF3-52019B9F217D}"/>
                  </a:ext>
                </a:extLst>
              </p:cNvPr>
              <p:cNvCxnSpPr/>
              <p:nvPr/>
            </p:nvCxnSpPr>
            <p:spPr>
              <a:xfrm>
                <a:off x="6941820" y="1267730"/>
                <a:ext cx="0" cy="612648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AED82576-82A1-3940-8E11-312D79E91881}"/>
                  </a:ext>
                </a:extLst>
              </p:cNvPr>
              <p:cNvCxnSpPr/>
              <p:nvPr/>
            </p:nvCxnSpPr>
            <p:spPr>
              <a:xfrm>
                <a:off x="5250180" y="1883664"/>
                <a:ext cx="1691640" cy="0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CF90F0F-0CB4-9B4E-B72F-6CE420ADF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5571067"/>
            <a:ext cx="7700431" cy="1286921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“Spirit, Soul, and Body”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7069B-9632-D547-AA6C-240E847AB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098" y="1283397"/>
            <a:ext cx="7543800" cy="3776283"/>
          </a:xfrm>
        </p:spPr>
        <p:txBody>
          <a:bodyPr lIns="182880" rIns="274320" anchor="ctr">
            <a:noAutofit/>
          </a:bodyPr>
          <a:lstStyle/>
          <a:p>
            <a:pPr marL="0" indent="0" algn="ctr">
              <a:buNone/>
            </a:pPr>
            <a:r>
              <a:rPr lang="he-IL" sz="6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נ</a:t>
            </a:r>
            <a:r>
              <a:rPr lang="he-IL" sz="6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ֶפֶשׁ</a:t>
            </a:r>
            <a:r>
              <a:rPr lang="en-US" sz="6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nephesh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indent="0" algn="ctr">
              <a:spcAft>
                <a:spcPts val="600"/>
              </a:spcAft>
              <a:buNone/>
            </a:pPr>
            <a:r>
              <a:rPr lang="en-US" sz="3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Usually translated “soul”</a:t>
            </a:r>
          </a:p>
          <a:p>
            <a:pPr marL="0" indent="0" algn="ctr">
              <a:buNone/>
            </a:pPr>
            <a:r>
              <a:rPr lang="en-US" sz="3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One’s life, breath, and seat of appetites </a:t>
            </a:r>
            <a:endParaRPr lang="en-US" sz="3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895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CE318EA-F9E8-1D4A-867F-FE5998CDA76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90000"/>
          </a:blip>
          <a:srcRect t="9201" b="15800"/>
          <a:stretch/>
        </p:blipFill>
        <p:spPr>
          <a:xfrm>
            <a:off x="1" y="12"/>
            <a:ext cx="9144000" cy="6857989"/>
          </a:xfrm>
          <a:prstGeom prst="rect">
            <a:avLst/>
          </a:prstGeom>
        </p:spPr>
      </p:pic>
      <p:grpSp>
        <p:nvGrpSpPr>
          <p:cNvPr id="27" name="Group 26">
            <a:extLst>
              <a:ext uri="{FF2B5EF4-FFF2-40B4-BE49-F238E27FC236}">
                <a16:creationId xmlns:a16="http://schemas.microsoft.com/office/drawing/2014/main" id="{443B7B8F-CD3C-E94B-A063-6FED6CB9FF00}"/>
              </a:ext>
            </a:extLst>
          </p:cNvPr>
          <p:cNvGrpSpPr/>
          <p:nvPr/>
        </p:nvGrpSpPr>
        <p:grpSpPr>
          <a:xfrm>
            <a:off x="1" y="406400"/>
            <a:ext cx="9143998" cy="5164667"/>
            <a:chOff x="980903" y="1267730"/>
            <a:chExt cx="7182197" cy="430795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2722FBF-DE3A-D444-B4C6-BF0BFA1DCEF2}"/>
                </a:ext>
              </a:extLst>
            </p:cNvPr>
            <p:cNvSpPr/>
            <p:nvPr/>
          </p:nvSpPr>
          <p:spPr>
            <a:xfrm>
              <a:off x="980903" y="1267730"/>
              <a:ext cx="7182197" cy="4307950"/>
            </a:xfrm>
            <a:prstGeom prst="rect">
              <a:avLst/>
            </a:prstGeom>
            <a:solidFill>
              <a:schemeClr val="tx1"/>
            </a:solidFill>
            <a:ln w="6350" cap="flat" cmpd="sng" algn="ctr">
              <a:noFill/>
              <a:prstDash val="solid"/>
            </a:ln>
            <a:effectLst>
              <a:outerShdw blurRad="50800" algn="ctr" rotWithShape="0">
                <a:prstClr val="black">
                  <a:alpha val="66000"/>
                </a:prstClr>
              </a:outerShdw>
              <a:softEdge rad="0"/>
            </a:effec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5DA94D8-D3E3-AA42-9D2B-ECAFCA2A0839}"/>
                </a:ext>
              </a:extLst>
            </p:cNvPr>
            <p:cNvSpPr/>
            <p:nvPr/>
          </p:nvSpPr>
          <p:spPr>
            <a:xfrm>
              <a:off x="1085851" y="1411615"/>
              <a:ext cx="6972300" cy="4034770"/>
            </a:xfrm>
            <a:prstGeom prst="rect">
              <a:avLst/>
            </a:prstGeom>
            <a:noFill/>
            <a:ln w="6350" cap="sq" cmpd="sng" algn="ctr">
              <a:solidFill>
                <a:schemeClr val="bg1"/>
              </a:solidFill>
              <a:prstDash val="solid"/>
              <a:miter lim="800000"/>
            </a:ln>
            <a:effectLst/>
          </p:spPr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8BDAF8B5-42D7-D445-8E02-7BEB6A0BCFA5}"/>
                </a:ext>
              </a:extLst>
            </p:cNvPr>
            <p:cNvSpPr/>
            <p:nvPr/>
          </p:nvSpPr>
          <p:spPr>
            <a:xfrm>
              <a:off x="3851910" y="1267730"/>
              <a:ext cx="1440180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9C2B861C-DE98-2247-9014-98C662E5DA71}"/>
                </a:ext>
              </a:extLst>
            </p:cNvPr>
            <p:cNvGrpSpPr/>
            <p:nvPr/>
          </p:nvGrpSpPr>
          <p:grpSpPr>
            <a:xfrm>
              <a:off x="3937635" y="1267730"/>
              <a:ext cx="1268730" cy="615934"/>
              <a:chOff x="5250180" y="1267730"/>
              <a:chExt cx="1691640" cy="615934"/>
            </a:xfrm>
          </p:grpSpPr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A943412D-6FDB-474D-8AC8-35715500022D}"/>
                  </a:ext>
                </a:extLst>
              </p:cNvPr>
              <p:cNvCxnSpPr/>
              <p:nvPr/>
            </p:nvCxnSpPr>
            <p:spPr>
              <a:xfrm>
                <a:off x="5250180" y="1267730"/>
                <a:ext cx="0" cy="612648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096DFDD6-E694-064D-BEF3-52019B9F217D}"/>
                  </a:ext>
                </a:extLst>
              </p:cNvPr>
              <p:cNvCxnSpPr/>
              <p:nvPr/>
            </p:nvCxnSpPr>
            <p:spPr>
              <a:xfrm>
                <a:off x="6941820" y="1267730"/>
                <a:ext cx="0" cy="612648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AED82576-82A1-3940-8E11-312D79E91881}"/>
                  </a:ext>
                </a:extLst>
              </p:cNvPr>
              <p:cNvCxnSpPr/>
              <p:nvPr/>
            </p:nvCxnSpPr>
            <p:spPr>
              <a:xfrm>
                <a:off x="5250180" y="1883664"/>
                <a:ext cx="1691640" cy="0"/>
              </a:xfrm>
              <a:prstGeom prst="lin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rgbClr val="FFFFFF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CF90F0F-0CB4-9B4E-B72F-6CE420ADF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5571067"/>
            <a:ext cx="7700431" cy="1286921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“Spirit, Soul, and Body”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7069B-9632-D547-AA6C-240E847AB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098" y="1283397"/>
            <a:ext cx="7543800" cy="3776283"/>
          </a:xfrm>
        </p:spPr>
        <p:txBody>
          <a:bodyPr lIns="182880" rIns="274320" anchor="ctr">
            <a:noAutofit/>
          </a:bodyPr>
          <a:lstStyle/>
          <a:p>
            <a:pPr marL="0" indent="0" algn="ctr">
              <a:buNone/>
            </a:pPr>
            <a:r>
              <a:rPr lang="he-IL" sz="6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רוּחַ</a:t>
            </a:r>
            <a:r>
              <a:rPr lang="en-US" sz="48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ruach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indent="0" algn="ctr">
              <a:spcAft>
                <a:spcPts val="600"/>
              </a:spcAft>
              <a:buNone/>
            </a:pPr>
            <a:r>
              <a:rPr lang="en-US" sz="3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Usually translated “spirit”</a:t>
            </a:r>
          </a:p>
          <a:p>
            <a:pPr marL="0" indent="0" algn="ctr">
              <a:buNone/>
            </a:pPr>
            <a:r>
              <a:rPr lang="en-US" sz="3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One’s life, breath, the wind, and even someone’s courage or disposition</a:t>
            </a:r>
            <a:endParaRPr lang="en-US" sz="3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7556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AnalogousFromRegularSeedLeftStep">
      <a:dk1>
        <a:srgbClr val="000000"/>
      </a:dk1>
      <a:lt1>
        <a:srgbClr val="FFFFFF"/>
      </a:lt1>
      <a:dk2>
        <a:srgbClr val="243641"/>
      </a:dk2>
      <a:lt2>
        <a:srgbClr val="E5E8E2"/>
      </a:lt2>
      <a:accent1>
        <a:srgbClr val="824DC3"/>
      </a:accent1>
      <a:accent2>
        <a:srgbClr val="5753BB"/>
      </a:accent2>
      <a:accent3>
        <a:srgbClr val="4D7AC3"/>
      </a:accent3>
      <a:accent4>
        <a:srgbClr val="3B9AB1"/>
      </a:accent4>
      <a:accent5>
        <a:srgbClr val="47B49C"/>
      </a:accent5>
      <a:accent6>
        <a:srgbClr val="3BB166"/>
      </a:accent6>
      <a:hlink>
        <a:srgbClr val="648F2F"/>
      </a:hlink>
      <a:folHlink>
        <a:srgbClr val="7F7F7F"/>
      </a:folHlink>
    </a:clrScheme>
    <a:fontScheme name="Savon">
      <a:majorFont>
        <a:latin typeface="Avenir Next LT Pro Light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venir Next LT Pro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1316</TotalTime>
  <Words>1155</Words>
  <Application>Microsoft Macintosh PowerPoint</Application>
  <PresentationFormat>On-screen Show (4:3)</PresentationFormat>
  <Paragraphs>110</Paragraphs>
  <Slides>28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Avenir Next LT Pro</vt:lpstr>
      <vt:lpstr>Avenir Next LT Pro Light</vt:lpstr>
      <vt:lpstr>Calibri</vt:lpstr>
      <vt:lpstr>Garamond</vt:lpstr>
      <vt:lpstr>Times New Roman</vt:lpstr>
      <vt:lpstr>SavonVTI</vt:lpstr>
      <vt:lpstr>1 Thessalonians 5:23</vt:lpstr>
      <vt:lpstr>“Spirit, Soul, and Body”</vt:lpstr>
      <vt:lpstr>“Spirit, Soul, and Body”</vt:lpstr>
      <vt:lpstr>“Spirit, Soul, and Body”</vt:lpstr>
      <vt:lpstr>“Spirit, Soul, and Body”</vt:lpstr>
      <vt:lpstr>“Spirit, Soul, and Body”</vt:lpstr>
      <vt:lpstr>“Spirit, Soul, and Body”</vt:lpstr>
      <vt:lpstr>“Spirit, Soul, and Body”</vt:lpstr>
      <vt:lpstr>“Spirit, Soul, and Body”</vt:lpstr>
      <vt:lpstr>“Spirit, Soul, and Body”</vt:lpstr>
      <vt:lpstr>“Spirit, Soul, and Body”</vt:lpstr>
      <vt:lpstr>“Spirit, Soul, and Body”</vt:lpstr>
      <vt:lpstr>“Spirit, Soul, and Body”</vt:lpstr>
      <vt:lpstr>“Spirit, Soul, and Body”</vt:lpstr>
      <vt:lpstr>“Spirit, Soul, and Body”</vt:lpstr>
      <vt:lpstr>“Spirit, Soul, and Body”</vt:lpstr>
      <vt:lpstr>“Spirit, Soul, and Body”</vt:lpstr>
      <vt:lpstr>“Spirit, Soul, and Body”</vt:lpstr>
      <vt:lpstr>“Spirit, Soul, and Body”</vt:lpstr>
      <vt:lpstr>“Spirit, Soul, and Body”</vt:lpstr>
      <vt:lpstr>“Spirit, Soul, and Body”</vt:lpstr>
      <vt:lpstr>“Spirit, Soul, and Body”</vt:lpstr>
      <vt:lpstr>“Spirit, Soul, and Body”</vt:lpstr>
      <vt:lpstr>“Spirit, Soul, and Body”</vt:lpstr>
      <vt:lpstr>“Spirit, Soul, and Body”</vt:lpstr>
      <vt:lpstr>“Spirit, Soul, and Body”</vt:lpstr>
      <vt:lpstr>“Spirit, Soul, and Body”</vt:lpstr>
      <vt:lpstr>“Spirit, Soul, and Body”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Pope</dc:creator>
  <cp:lastModifiedBy>Kyle Pope</cp:lastModifiedBy>
  <cp:revision>31</cp:revision>
  <dcterms:created xsi:type="dcterms:W3CDTF">2020-03-21T18:06:20Z</dcterms:created>
  <dcterms:modified xsi:type="dcterms:W3CDTF">2020-03-22T19:07:04Z</dcterms:modified>
</cp:coreProperties>
</file>