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 id="271" r:id="rId15"/>
    <p:sldId id="279" r:id="rId16"/>
    <p:sldId id="272" r:id="rId17"/>
    <p:sldId id="282" r:id="rId18"/>
    <p:sldId id="281" r:id="rId19"/>
    <p:sldId id="273" r:id="rId20"/>
    <p:sldId id="274" r:id="rId21"/>
    <p:sldId id="283" r:id="rId22"/>
    <p:sldId id="284" r:id="rId23"/>
    <p:sldId id="277" r:id="rId24"/>
    <p:sldId id="285" r:id="rId25"/>
    <p:sldId id="286" r:id="rId26"/>
    <p:sldId id="278" r:id="rId27"/>
    <p:sldId id="288" r:id="rId28"/>
    <p:sldId id="289" r:id="rId29"/>
    <p:sldId id="29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08"/>
    <p:restoredTop sz="94886"/>
  </p:normalViewPr>
  <p:slideViewPr>
    <p:cSldViewPr snapToGrid="0" snapToObjects="1">
      <p:cViewPr varScale="1">
        <p:scale>
          <a:sx n="85" d="100"/>
          <a:sy n="85" d="100"/>
        </p:scale>
        <p:origin x="1520"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C5BFB0-B3BC-324B-BDDB-C809443AADD7}" type="datetimeFigureOut">
              <a:rPr lang="en-US" smtClean="0"/>
              <a:t>7/19/21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7F63F-F9DE-7640-AF06-F64445D2A362}" type="slidenum">
              <a:rPr lang="en-US" smtClean="0"/>
              <a:t>‹#›</a:t>
            </a:fld>
            <a:endParaRPr lang="en-US"/>
          </a:p>
        </p:txBody>
      </p:sp>
    </p:spTree>
    <p:extLst>
      <p:ext uri="{BB962C8B-B14F-4D97-AF65-F5344CB8AC3E}">
        <p14:creationId xmlns:p14="http://schemas.microsoft.com/office/powerpoint/2010/main" val="2199511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C5BFB0-B3BC-324B-BDDB-C809443AADD7}" type="datetimeFigureOut">
              <a:rPr lang="en-US" smtClean="0"/>
              <a:t>7/19/21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7F63F-F9DE-7640-AF06-F64445D2A362}" type="slidenum">
              <a:rPr lang="en-US" smtClean="0"/>
              <a:t>‹#›</a:t>
            </a:fld>
            <a:endParaRPr lang="en-US"/>
          </a:p>
        </p:txBody>
      </p:sp>
    </p:spTree>
    <p:extLst>
      <p:ext uri="{BB962C8B-B14F-4D97-AF65-F5344CB8AC3E}">
        <p14:creationId xmlns:p14="http://schemas.microsoft.com/office/powerpoint/2010/main" val="403739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C5BFB0-B3BC-324B-BDDB-C809443AADD7}" type="datetimeFigureOut">
              <a:rPr lang="en-US" smtClean="0"/>
              <a:t>7/19/21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7F63F-F9DE-7640-AF06-F64445D2A362}" type="slidenum">
              <a:rPr lang="en-US" smtClean="0"/>
              <a:t>‹#›</a:t>
            </a:fld>
            <a:endParaRPr lang="en-US"/>
          </a:p>
        </p:txBody>
      </p:sp>
    </p:spTree>
    <p:extLst>
      <p:ext uri="{BB962C8B-B14F-4D97-AF65-F5344CB8AC3E}">
        <p14:creationId xmlns:p14="http://schemas.microsoft.com/office/powerpoint/2010/main" val="390196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C5BFB0-B3BC-324B-BDDB-C809443AADD7}" type="datetimeFigureOut">
              <a:rPr lang="en-US" smtClean="0"/>
              <a:t>7/19/21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7F63F-F9DE-7640-AF06-F64445D2A362}" type="slidenum">
              <a:rPr lang="en-US" smtClean="0"/>
              <a:t>‹#›</a:t>
            </a:fld>
            <a:endParaRPr lang="en-US"/>
          </a:p>
        </p:txBody>
      </p:sp>
    </p:spTree>
    <p:extLst>
      <p:ext uri="{BB962C8B-B14F-4D97-AF65-F5344CB8AC3E}">
        <p14:creationId xmlns:p14="http://schemas.microsoft.com/office/powerpoint/2010/main" val="55968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C5BFB0-B3BC-324B-BDDB-C809443AADD7}" type="datetimeFigureOut">
              <a:rPr lang="en-US" smtClean="0"/>
              <a:t>7/19/21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7F63F-F9DE-7640-AF06-F64445D2A362}" type="slidenum">
              <a:rPr lang="en-US" smtClean="0"/>
              <a:t>‹#›</a:t>
            </a:fld>
            <a:endParaRPr lang="en-US"/>
          </a:p>
        </p:txBody>
      </p:sp>
    </p:spTree>
    <p:extLst>
      <p:ext uri="{BB962C8B-B14F-4D97-AF65-F5344CB8AC3E}">
        <p14:creationId xmlns:p14="http://schemas.microsoft.com/office/powerpoint/2010/main" val="316408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C5BFB0-B3BC-324B-BDDB-C809443AADD7}" type="datetimeFigureOut">
              <a:rPr lang="en-US" smtClean="0"/>
              <a:t>7/19/21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7F63F-F9DE-7640-AF06-F64445D2A362}" type="slidenum">
              <a:rPr lang="en-US" smtClean="0"/>
              <a:t>‹#›</a:t>
            </a:fld>
            <a:endParaRPr lang="en-US"/>
          </a:p>
        </p:txBody>
      </p:sp>
    </p:spTree>
    <p:extLst>
      <p:ext uri="{BB962C8B-B14F-4D97-AF65-F5344CB8AC3E}">
        <p14:creationId xmlns:p14="http://schemas.microsoft.com/office/powerpoint/2010/main" val="115673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C5BFB0-B3BC-324B-BDDB-C809443AADD7}" type="datetimeFigureOut">
              <a:rPr lang="en-US" smtClean="0"/>
              <a:t>7/19/21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B7F63F-F9DE-7640-AF06-F64445D2A362}" type="slidenum">
              <a:rPr lang="en-US" smtClean="0"/>
              <a:t>‹#›</a:t>
            </a:fld>
            <a:endParaRPr lang="en-US"/>
          </a:p>
        </p:txBody>
      </p:sp>
    </p:spTree>
    <p:extLst>
      <p:ext uri="{BB962C8B-B14F-4D97-AF65-F5344CB8AC3E}">
        <p14:creationId xmlns:p14="http://schemas.microsoft.com/office/powerpoint/2010/main" val="21278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C5BFB0-B3BC-324B-BDDB-C809443AADD7}" type="datetimeFigureOut">
              <a:rPr lang="en-US" smtClean="0"/>
              <a:t>7/19/21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B7F63F-F9DE-7640-AF06-F64445D2A362}" type="slidenum">
              <a:rPr lang="en-US" smtClean="0"/>
              <a:t>‹#›</a:t>
            </a:fld>
            <a:endParaRPr lang="en-US"/>
          </a:p>
        </p:txBody>
      </p:sp>
    </p:spTree>
    <p:extLst>
      <p:ext uri="{BB962C8B-B14F-4D97-AF65-F5344CB8AC3E}">
        <p14:creationId xmlns:p14="http://schemas.microsoft.com/office/powerpoint/2010/main" val="192348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5BFB0-B3BC-324B-BDDB-C809443AADD7}" type="datetimeFigureOut">
              <a:rPr lang="en-US" smtClean="0"/>
              <a:t>7/19/21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B7F63F-F9DE-7640-AF06-F64445D2A362}" type="slidenum">
              <a:rPr lang="en-US" smtClean="0"/>
              <a:t>‹#›</a:t>
            </a:fld>
            <a:endParaRPr lang="en-US"/>
          </a:p>
        </p:txBody>
      </p:sp>
    </p:spTree>
    <p:extLst>
      <p:ext uri="{BB962C8B-B14F-4D97-AF65-F5344CB8AC3E}">
        <p14:creationId xmlns:p14="http://schemas.microsoft.com/office/powerpoint/2010/main" val="193540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C5BFB0-B3BC-324B-BDDB-C809443AADD7}" type="datetimeFigureOut">
              <a:rPr lang="en-US" smtClean="0"/>
              <a:t>7/19/21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7F63F-F9DE-7640-AF06-F64445D2A362}" type="slidenum">
              <a:rPr lang="en-US" smtClean="0"/>
              <a:t>‹#›</a:t>
            </a:fld>
            <a:endParaRPr lang="en-US"/>
          </a:p>
        </p:txBody>
      </p:sp>
    </p:spTree>
    <p:extLst>
      <p:ext uri="{BB962C8B-B14F-4D97-AF65-F5344CB8AC3E}">
        <p14:creationId xmlns:p14="http://schemas.microsoft.com/office/powerpoint/2010/main" val="1079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C5BFB0-B3BC-324B-BDDB-C809443AADD7}" type="datetimeFigureOut">
              <a:rPr lang="en-US" smtClean="0"/>
              <a:t>7/19/21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7F63F-F9DE-7640-AF06-F64445D2A362}" type="slidenum">
              <a:rPr lang="en-US" smtClean="0"/>
              <a:t>‹#›</a:t>
            </a:fld>
            <a:endParaRPr lang="en-US"/>
          </a:p>
        </p:txBody>
      </p:sp>
    </p:spTree>
    <p:extLst>
      <p:ext uri="{BB962C8B-B14F-4D97-AF65-F5344CB8AC3E}">
        <p14:creationId xmlns:p14="http://schemas.microsoft.com/office/powerpoint/2010/main" val="349556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5BFB0-B3BC-324B-BDDB-C809443AADD7}" type="datetimeFigureOut">
              <a:rPr lang="en-US" smtClean="0"/>
              <a:t>7/19/21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7F63F-F9DE-7640-AF06-F64445D2A362}" type="slidenum">
              <a:rPr lang="en-US" smtClean="0"/>
              <a:t>‹#›</a:t>
            </a:fld>
            <a:endParaRPr lang="en-US"/>
          </a:p>
        </p:txBody>
      </p:sp>
    </p:spTree>
    <p:extLst>
      <p:ext uri="{BB962C8B-B14F-4D97-AF65-F5344CB8AC3E}">
        <p14:creationId xmlns:p14="http://schemas.microsoft.com/office/powerpoint/2010/main" val="1667719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500063"/>
            <a:ext cx="8386763" cy="1015663"/>
          </a:xfrm>
          <a:prstGeom prst="rect">
            <a:avLst/>
          </a:prstGeom>
          <a:noFill/>
        </p:spPr>
        <p:txBody>
          <a:bodyPr wrap="square" rtlCol="0">
            <a:spAutoFit/>
          </a:bodyPr>
          <a:lstStyle/>
          <a:p>
            <a:pPr algn="ctr"/>
            <a:r>
              <a:rPr lang="en-US" sz="6000" b="1" dirty="0">
                <a:latin typeface="Cambria" panose="02040503050406030204" pitchFamily="18" charset="0"/>
              </a:rPr>
              <a:t>Romans 10:1-4</a:t>
            </a:r>
          </a:p>
        </p:txBody>
      </p:sp>
      <p:sp>
        <p:nvSpPr>
          <p:cNvPr id="18" name="TextBox 17">
            <a:extLst>
              <a:ext uri="{FF2B5EF4-FFF2-40B4-BE49-F238E27FC236}">
                <a16:creationId xmlns:a16="http://schemas.microsoft.com/office/drawing/2014/main" id="{E2DC73A8-CC1D-EE47-B93C-409A7418ABA7}"/>
              </a:ext>
            </a:extLst>
          </p:cNvPr>
          <p:cNvSpPr txBox="1"/>
          <p:nvPr/>
        </p:nvSpPr>
        <p:spPr>
          <a:xfrm>
            <a:off x="542925" y="2514600"/>
            <a:ext cx="8072438" cy="3662541"/>
          </a:xfrm>
          <a:prstGeom prst="rect">
            <a:avLst/>
          </a:prstGeom>
          <a:noFill/>
        </p:spPr>
        <p:txBody>
          <a:bodyPr wrap="square" rtlCol="0">
            <a:spAutoFit/>
          </a:bodyPr>
          <a:lstStyle/>
          <a:p>
            <a:r>
              <a:rPr lang="en-US" sz="2900" b="1" dirty="0">
                <a:latin typeface="Calibri" panose="020F0502020204030204" pitchFamily="34" charset="0"/>
                <a:cs typeface="Calibri" panose="020F0502020204030204" pitchFamily="34" charset="0"/>
              </a:rPr>
              <a:t>“Brethren, my heart’s desire and prayer to God for Israel is that they may be saved. For I bear them witness that they have a zeal for God, but not according to knowledge. For they being ignorant of God’s righteousness, and seeking to establish their own righteousness, have not submitted to the righteousness of God. For Christ is the end of the law for righteousness to everyone who believes.”</a:t>
            </a:r>
          </a:p>
        </p:txBody>
      </p:sp>
    </p:spTree>
    <p:extLst>
      <p:ext uri="{BB962C8B-B14F-4D97-AF65-F5344CB8AC3E}">
        <p14:creationId xmlns:p14="http://schemas.microsoft.com/office/powerpoint/2010/main" val="33889688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4154984"/>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It Included…</a:t>
            </a:r>
          </a:p>
          <a:p>
            <a:pPr algn="ctr">
              <a:spcAft>
                <a:spcPts val="600"/>
              </a:spcAft>
            </a:pPr>
            <a:r>
              <a:rPr lang="en-US" sz="2800" b="1" dirty="0">
                <a:latin typeface="Calibri" panose="020F0502020204030204" pitchFamily="34" charset="0"/>
                <a:cs typeface="Calibri" panose="020F0502020204030204" pitchFamily="34" charset="0"/>
              </a:rPr>
              <a:t>Circumcision</a:t>
            </a:r>
            <a:r>
              <a:rPr lang="en-US" sz="2400" b="1" dirty="0">
                <a:latin typeface="Calibri" panose="020F0502020204030204" pitchFamily="34" charset="0"/>
                <a:cs typeface="Calibri" panose="020F0502020204030204" pitchFamily="34" charset="0"/>
              </a:rPr>
              <a:t>—“Every male child among you shall be circumcised” (Gen. 17:10-14; Exod. 12:44-48; Lev. 12:1-3) </a:t>
            </a:r>
          </a:p>
          <a:p>
            <a:pPr algn="ctr">
              <a:spcAft>
                <a:spcPts val="600"/>
              </a:spcAft>
            </a:pPr>
            <a:r>
              <a:rPr lang="en-US" sz="2800" b="1" dirty="0">
                <a:latin typeface="Calibri" panose="020F0502020204030204" pitchFamily="34" charset="0"/>
                <a:cs typeface="Calibri" panose="020F0502020204030204" pitchFamily="34" charset="0"/>
              </a:rPr>
              <a:t>Dietary Laws</a:t>
            </a:r>
            <a:r>
              <a:rPr lang="en-US" sz="2400" b="1" dirty="0">
                <a:latin typeface="Calibri" panose="020F0502020204030204" pitchFamily="34" charset="0"/>
                <a:cs typeface="Calibri" panose="020F0502020204030204" pitchFamily="34" charset="0"/>
              </a:rPr>
              <a:t>—“They shall be an abomination to you” (Lev. 7:19; 11:11; Exod. 22:31; Lev. 7:23; 11:4, 8, 42; et al.) </a:t>
            </a:r>
          </a:p>
          <a:p>
            <a:pPr algn="ctr">
              <a:spcAft>
                <a:spcPts val="600"/>
              </a:spcAft>
            </a:pPr>
            <a:r>
              <a:rPr lang="en-US" sz="2800" b="1" dirty="0">
                <a:latin typeface="Calibri" panose="020F0502020204030204" pitchFamily="34" charset="0"/>
                <a:cs typeface="Calibri" panose="020F0502020204030204" pitchFamily="34" charset="0"/>
              </a:rPr>
              <a:t>Ceremonial Cleanliness</a:t>
            </a:r>
            <a:r>
              <a:rPr lang="en-US" sz="2400" b="1" dirty="0">
                <a:latin typeface="Calibri" panose="020F0502020204030204" pitchFamily="34" charset="0"/>
                <a:cs typeface="Calibri" panose="020F0502020204030204" pitchFamily="34" charset="0"/>
              </a:rPr>
              <a:t>—“is unclean” (Lev. 11, 12, 13, 14, 15)</a:t>
            </a:r>
          </a:p>
          <a:p>
            <a:pPr algn="ctr">
              <a:spcAft>
                <a:spcPts val="600"/>
              </a:spcAft>
            </a:pPr>
            <a:r>
              <a:rPr lang="en-US" sz="2800" b="1" dirty="0">
                <a:latin typeface="Calibri" panose="020F0502020204030204" pitchFamily="34" charset="0"/>
                <a:cs typeface="Calibri" panose="020F0502020204030204" pitchFamily="34" charset="0"/>
              </a:rPr>
              <a:t>Feasts and Special Days</a:t>
            </a:r>
            <a:r>
              <a:rPr lang="en-US" sz="2400" b="1" dirty="0">
                <a:latin typeface="Calibri" panose="020F0502020204030204" pitchFamily="34" charset="0"/>
                <a:cs typeface="Calibri" panose="020F0502020204030204" pitchFamily="34" charset="0"/>
              </a:rPr>
              <a:t>—“Remember the Sabbath and keep it holy” (Exod. 20:8-11); death penalty (Exod. 31:14-16); three feasts (Exod. 23:14-17; Lev. 23:1-44; Deut. 16:1-16)</a:t>
            </a:r>
            <a:endParaRPr lang="en-US"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79378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3708708"/>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It Included…</a:t>
            </a:r>
          </a:p>
          <a:p>
            <a:pPr algn="ctr">
              <a:spcAft>
                <a:spcPts val="600"/>
              </a:spcAft>
            </a:pPr>
            <a:r>
              <a:rPr lang="en-US" sz="2800" b="1" dirty="0">
                <a:latin typeface="Calibri" panose="020F0502020204030204" pitchFamily="34" charset="0"/>
                <a:cs typeface="Calibri" panose="020F0502020204030204" pitchFamily="34" charset="0"/>
              </a:rPr>
              <a:t>A Restricted Priesthood</a:t>
            </a:r>
            <a:r>
              <a:rPr lang="en-US" sz="2400" b="1" dirty="0">
                <a:latin typeface="Calibri" panose="020F0502020204030204" pitchFamily="34" charset="0"/>
                <a:cs typeface="Calibri" panose="020F0502020204030204" pitchFamily="34" charset="0"/>
              </a:rPr>
              <a:t>—Sons of Aaron (Exod. 28:41; 29:1, 44; 30:30; 31:10; et al.) </a:t>
            </a:r>
            <a:endParaRPr lang="en-US" sz="3200" b="1" dirty="0">
              <a:latin typeface="Calibri" panose="020F0502020204030204" pitchFamily="34" charset="0"/>
              <a:cs typeface="Calibri" panose="020F0502020204030204" pitchFamily="34" charset="0"/>
            </a:endParaRPr>
          </a:p>
          <a:p>
            <a:pPr algn="ctr">
              <a:spcAft>
                <a:spcPts val="600"/>
              </a:spcAft>
            </a:pPr>
            <a:r>
              <a:rPr lang="en-US" sz="2800" b="1" dirty="0">
                <a:latin typeface="Calibri" panose="020F0502020204030204" pitchFamily="34" charset="0"/>
                <a:cs typeface="Calibri" panose="020F0502020204030204" pitchFamily="34" charset="0"/>
              </a:rPr>
              <a:t>Capital Offenses</a:t>
            </a:r>
            <a:r>
              <a:rPr lang="en-US" sz="2400" b="1" dirty="0">
                <a:latin typeface="Calibri" panose="020F0502020204030204" pitchFamily="34" charset="0"/>
                <a:cs typeface="Calibri" panose="020F0502020204030204" pitchFamily="34" charset="0"/>
              </a:rPr>
              <a:t>—“he shall surely be put to death. The people of the land shall stone him with stones” (Lev. 20:2, 27; 24:23; Num. 15:35-36; Deut. 13:10; 17:5; 21:21; 22:21, 24; et al.)</a:t>
            </a:r>
          </a:p>
          <a:p>
            <a:pPr algn="ctr">
              <a:spcAft>
                <a:spcPts val="600"/>
              </a:spcAft>
            </a:pPr>
            <a:r>
              <a:rPr lang="en-US" sz="2800" b="1" dirty="0">
                <a:latin typeface="Calibri" panose="020F0502020204030204" pitchFamily="34" charset="0"/>
                <a:cs typeface="Calibri" panose="020F0502020204030204" pitchFamily="34" charset="0"/>
              </a:rPr>
              <a:t>Those under Mosaic Law were obligated to keep all these commandments.</a:t>
            </a:r>
          </a:p>
        </p:txBody>
      </p:sp>
    </p:spTree>
    <p:extLst>
      <p:ext uri="{BB962C8B-B14F-4D97-AF65-F5344CB8AC3E}">
        <p14:creationId xmlns:p14="http://schemas.microsoft.com/office/powerpoint/2010/main" val="12408559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 calcmode="lin" valueType="num">
                                      <p:cBhvr>
                                        <p:cTn id="21" dur="1000" fill="hold"/>
                                        <p:tgtEl>
                                          <p:spTgt spid="12">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12">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3877985"/>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Yet, it also foretold of something coming</a:t>
            </a:r>
          </a:p>
          <a:p>
            <a:pPr algn="ctr">
              <a:spcAft>
                <a:spcPts val="600"/>
              </a:spcAft>
            </a:pPr>
            <a:r>
              <a:rPr lang="en-US" sz="2800" b="1" dirty="0">
                <a:latin typeface="Calibri" panose="020F0502020204030204" pitchFamily="34" charset="0"/>
                <a:cs typeface="Calibri" panose="020F0502020204030204" pitchFamily="34" charset="0"/>
              </a:rPr>
              <a:t>A “Lawgiver” from Judah</a:t>
            </a:r>
            <a:r>
              <a:rPr lang="en-US" sz="2400" b="1" dirty="0">
                <a:latin typeface="Calibri" panose="020F0502020204030204" pitchFamily="34" charset="0"/>
                <a:cs typeface="Calibri" panose="020F0502020204030204" pitchFamily="34" charset="0"/>
              </a:rPr>
              <a:t>—“The scepter shall not depart from Judah, Nor a lawgiver from between his feet, Until Shiloh comes; And to Him shall be the obedience of the people.” (Gen. 49:10) </a:t>
            </a:r>
          </a:p>
          <a:p>
            <a:pPr algn="ctr">
              <a:spcAft>
                <a:spcPts val="600"/>
              </a:spcAft>
            </a:pPr>
            <a:r>
              <a:rPr lang="en-US" sz="2800" b="1" dirty="0">
                <a:latin typeface="Calibri" panose="020F0502020204030204" pitchFamily="34" charset="0"/>
                <a:cs typeface="Calibri" panose="020F0502020204030204" pitchFamily="34" charset="0"/>
              </a:rPr>
              <a:t>A Prophet like Moses</a:t>
            </a:r>
            <a:r>
              <a:rPr lang="en-US" sz="2400" b="1" dirty="0">
                <a:latin typeface="Calibri" panose="020F0502020204030204" pitchFamily="34" charset="0"/>
                <a:cs typeface="Calibri" panose="020F0502020204030204" pitchFamily="34" charset="0"/>
              </a:rPr>
              <a:t>—“The LORD your God will raise up for you a Prophet like me from your midst, from your brethren. Him you shall hear” (Deut. 18:15);  “And it shall be that whoever will not hear My words, which He speaks in My name, I will require it of him” (Deut. 18:19)</a:t>
            </a:r>
            <a:endParaRPr lang="en-US"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68731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3924151"/>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Yet, it also foretold of something coming</a:t>
            </a:r>
          </a:p>
          <a:p>
            <a:pPr algn="ctr">
              <a:spcAft>
                <a:spcPts val="600"/>
              </a:spcAft>
            </a:pPr>
            <a:r>
              <a:rPr lang="en-US" sz="2800" b="1" dirty="0">
                <a:latin typeface="Calibri" panose="020F0502020204030204" pitchFamily="34" charset="0"/>
                <a:cs typeface="Calibri" panose="020F0502020204030204" pitchFamily="34" charset="0"/>
              </a:rPr>
              <a:t>A “New Covenant”</a:t>
            </a:r>
            <a:r>
              <a:rPr lang="en-US" sz="2250" b="1" dirty="0">
                <a:latin typeface="Calibri" panose="020F0502020204030204" pitchFamily="34" charset="0"/>
                <a:cs typeface="Calibri" panose="020F0502020204030204" pitchFamily="34" charset="0"/>
              </a:rPr>
              <a:t>—“Behold, the days are coming, says the LORD, when I will make a new covenant with the house of Israel and with the house of Judah--not according to the covenant that I made with their fathers in the day that I took them by the hand to lead them out of the land of Egypt, My covenant which they broke, though I was a husband to them, says the LORD. But this is the covenant that I will make with the house of Israel after those days, says the LORD: I will put My law in their minds, and write it on their hearts; and I will be their God, and they shall be My people” (Jer. 31:31-33) </a:t>
            </a:r>
          </a:p>
        </p:txBody>
      </p:sp>
    </p:spTree>
    <p:extLst>
      <p:ext uri="{BB962C8B-B14F-4D97-AF65-F5344CB8AC3E}">
        <p14:creationId xmlns:p14="http://schemas.microsoft.com/office/powerpoint/2010/main" val="18539185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4231928"/>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When did this come?</a:t>
            </a:r>
          </a:p>
          <a:p>
            <a:pPr algn="ctr">
              <a:spcAft>
                <a:spcPts val="600"/>
              </a:spcAft>
            </a:pPr>
            <a:r>
              <a:rPr lang="en-US" sz="2600" b="1" dirty="0">
                <a:latin typeface="Calibri" panose="020F0502020204030204" pitchFamily="34" charset="0"/>
                <a:cs typeface="Calibri" panose="020F0502020204030204" pitchFamily="34" charset="0"/>
              </a:rPr>
              <a:t>Jesus called His blood the “blood of the new covenant” (Matt. 26:28; Mark 14:24)</a:t>
            </a:r>
          </a:p>
          <a:p>
            <a:pPr algn="ctr">
              <a:spcAft>
                <a:spcPts val="600"/>
              </a:spcAft>
            </a:pPr>
            <a:r>
              <a:rPr lang="en-US" sz="2600" b="1" dirty="0">
                <a:latin typeface="Calibri" panose="020F0502020204030204" pitchFamily="34" charset="0"/>
                <a:cs typeface="Calibri" panose="020F0502020204030204" pitchFamily="34" charset="0"/>
              </a:rPr>
              <a:t>The Hebrew writer taught that the declaration of a “new covenant”—“has made the old obsolete” (Heb. 8:13a)</a:t>
            </a:r>
          </a:p>
          <a:p>
            <a:pPr algn="ctr">
              <a:spcAft>
                <a:spcPts val="600"/>
              </a:spcAft>
            </a:pPr>
            <a:r>
              <a:rPr lang="en-US" sz="2600" b="1" dirty="0">
                <a:latin typeface="Calibri" panose="020F0502020204030204" pitchFamily="34" charset="0"/>
                <a:cs typeface="Calibri" panose="020F0502020204030204" pitchFamily="34" charset="0"/>
              </a:rPr>
              <a:t>Paul was a “minister of the new covenant” (2 Cor. 3:6)</a:t>
            </a:r>
          </a:p>
          <a:p>
            <a:pPr algn="ctr">
              <a:spcAft>
                <a:spcPts val="600"/>
              </a:spcAft>
            </a:pPr>
            <a:r>
              <a:rPr lang="en-US" sz="2600" b="1" dirty="0">
                <a:latin typeface="Calibri" panose="020F0502020204030204" pitchFamily="34" charset="0"/>
                <a:cs typeface="Calibri" panose="020F0502020204030204" pitchFamily="34" charset="0"/>
              </a:rPr>
              <a:t>The Hebrew writer said Jesus was already the “Mediator of the new covenant” (2x—Heb. 9:15; 12:24)</a:t>
            </a:r>
          </a:p>
          <a:p>
            <a:pPr algn="ctr">
              <a:spcAft>
                <a:spcPts val="600"/>
              </a:spcAft>
            </a:pPr>
            <a:r>
              <a:rPr lang="en-US" sz="2800" b="1" dirty="0">
                <a:latin typeface="Calibri" panose="020F0502020204030204" pitchFamily="34" charset="0"/>
                <a:cs typeface="Calibri" panose="020F0502020204030204" pitchFamily="34" charset="0"/>
              </a:rPr>
              <a:t>So, it had already come in the New Testament</a:t>
            </a:r>
          </a:p>
        </p:txBody>
      </p:sp>
    </p:spTree>
    <p:extLst>
      <p:ext uri="{BB962C8B-B14F-4D97-AF65-F5344CB8AC3E}">
        <p14:creationId xmlns:p14="http://schemas.microsoft.com/office/powerpoint/2010/main" val="30461629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 calcmode="lin" valueType="num">
                                      <p:cBhvr>
                                        <p:cTn id="42" dur="1000" fill="hold"/>
                                        <p:tgtEl>
                                          <p:spTgt spid="12">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12">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4262705"/>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When did this come?</a:t>
            </a:r>
          </a:p>
          <a:p>
            <a:pPr algn="ctr">
              <a:spcAft>
                <a:spcPts val="600"/>
              </a:spcAft>
            </a:pPr>
            <a:r>
              <a:rPr lang="en-US" sz="2600" b="1" dirty="0">
                <a:latin typeface="Calibri" panose="020F0502020204030204" pitchFamily="34" charset="0"/>
                <a:cs typeface="Calibri" panose="020F0502020204030204" pitchFamily="34" charset="0"/>
              </a:rPr>
              <a:t>Jesus said He came to “fulfill” the law (Matt. 5:17-19) </a:t>
            </a:r>
          </a:p>
          <a:p>
            <a:pPr algn="ctr">
              <a:spcAft>
                <a:spcPts val="600"/>
              </a:spcAft>
            </a:pPr>
            <a:r>
              <a:rPr lang="en-US" sz="2600" b="1" dirty="0">
                <a:latin typeface="Calibri" panose="020F0502020204030204" pitchFamily="34" charset="0"/>
                <a:cs typeface="Calibri" panose="020F0502020204030204" pitchFamily="34" charset="0"/>
              </a:rPr>
              <a:t>Peter and Stephen identified Jesus as the Prophet like Moses (Acts 3:22-26; 7:37, 52)</a:t>
            </a:r>
          </a:p>
          <a:p>
            <a:pPr algn="ctr">
              <a:spcAft>
                <a:spcPts val="600"/>
              </a:spcAft>
            </a:pPr>
            <a:r>
              <a:rPr lang="en-US" sz="2600" b="1" dirty="0">
                <a:latin typeface="Calibri" panose="020F0502020204030204" pitchFamily="34" charset="0"/>
                <a:cs typeface="Calibri" panose="020F0502020204030204" pitchFamily="34" charset="0"/>
              </a:rPr>
              <a:t>Paul taught that Christ is “our Passover” who “was sacrificed for us” (1 Cor. 5:7)</a:t>
            </a:r>
          </a:p>
          <a:p>
            <a:pPr algn="ctr">
              <a:spcAft>
                <a:spcPts val="600"/>
              </a:spcAft>
            </a:pPr>
            <a:r>
              <a:rPr lang="en-US" sz="2600" b="1" dirty="0">
                <a:latin typeface="Calibri" panose="020F0502020204030204" pitchFamily="34" charset="0"/>
                <a:cs typeface="Calibri" panose="020F0502020204030204" pitchFamily="34" charset="0"/>
              </a:rPr>
              <a:t>John said Jesus is “the Lamb of God who takes away the sin of the world” (John 1:29)</a:t>
            </a:r>
          </a:p>
          <a:p>
            <a:pPr algn="ctr">
              <a:spcAft>
                <a:spcPts val="600"/>
              </a:spcAft>
            </a:pPr>
            <a:r>
              <a:rPr lang="en-US" sz="2800" b="1" dirty="0">
                <a:latin typeface="Calibri" panose="020F0502020204030204" pitchFamily="34" charset="0"/>
                <a:cs typeface="Calibri" panose="020F0502020204030204" pitchFamily="34" charset="0"/>
              </a:rPr>
              <a:t>So, the death of Jesus changed terms of forgiveness</a:t>
            </a:r>
          </a:p>
        </p:txBody>
      </p:sp>
    </p:spTree>
    <p:extLst>
      <p:ext uri="{BB962C8B-B14F-4D97-AF65-F5344CB8AC3E}">
        <p14:creationId xmlns:p14="http://schemas.microsoft.com/office/powerpoint/2010/main" val="11210333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fade">
                                      <p:cBhvr>
                                        <p:cTn id="28" dur="1000"/>
                                        <p:tgtEl>
                                          <p:spTgt spid="12">
                                            <p:txEl>
                                              <p:pRg st="4" end="4"/>
                                            </p:txEl>
                                          </p:spTgt>
                                        </p:tgtEl>
                                      </p:cBhvr>
                                    </p:animEffect>
                                    <p:anim calcmode="lin" valueType="num">
                                      <p:cBhvr>
                                        <p:cTn id="2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anim calcmode="lin" valueType="num">
                                      <p:cBhvr>
                                        <p:cTn id="35" dur="1000" fill="hold"/>
                                        <p:tgtEl>
                                          <p:spTgt spid="12">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12">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4216539"/>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When did this come?</a:t>
            </a:r>
          </a:p>
          <a:p>
            <a:pPr algn="ctr">
              <a:spcAft>
                <a:spcPts val="600"/>
              </a:spcAft>
            </a:pPr>
            <a:r>
              <a:rPr lang="en-US" sz="2300" b="1" dirty="0">
                <a:latin typeface="Calibri" panose="020F0502020204030204" pitchFamily="34" charset="0"/>
                <a:cs typeface="Calibri" panose="020F0502020204030204" pitchFamily="34" charset="0"/>
              </a:rPr>
              <a:t>Paul taught “in Christ Jesus neither circumcision nor uncircumcision avails anything” (Gal. 5:6; 6:15)</a:t>
            </a:r>
          </a:p>
          <a:p>
            <a:pPr algn="ctr">
              <a:spcAft>
                <a:spcPts val="600"/>
              </a:spcAft>
            </a:pPr>
            <a:r>
              <a:rPr lang="en-US" sz="2300" b="1" dirty="0">
                <a:latin typeface="Calibri" panose="020F0502020204030204" pitchFamily="34" charset="0"/>
                <a:cs typeface="Calibri" panose="020F0502020204030204" pitchFamily="34" charset="0"/>
              </a:rPr>
              <a:t>Paul taught a new definition of a “Jew” (Rom. 2:28-29)—and a new definition of “Israel” (Rom. 9:6b; Gal. 6:16) </a:t>
            </a:r>
          </a:p>
          <a:p>
            <a:pPr algn="ctr">
              <a:spcAft>
                <a:spcPts val="600"/>
              </a:spcAft>
            </a:pPr>
            <a:r>
              <a:rPr lang="en-US" sz="2300" b="1" dirty="0">
                <a:latin typeface="Calibri" panose="020F0502020204030204" pitchFamily="34" charset="0"/>
                <a:cs typeface="Calibri" panose="020F0502020204030204" pitchFamily="34" charset="0"/>
              </a:rPr>
              <a:t>Paul taught, “there is no distinction between Jew and Greek” (Rom. 10:12a); “There is neither Jew nor Greek”—“you are all one in Christ Jesus” (Gal. 3:28); “there is neither Greek nor Jew, circumcised nor uncircumcised”—“Christ is all and in all” (Col. 3:11)</a:t>
            </a:r>
            <a:endParaRPr lang="en-US" sz="2000" b="1" dirty="0">
              <a:latin typeface="Calibri" panose="020F0502020204030204" pitchFamily="34" charset="0"/>
              <a:cs typeface="Calibri" panose="020F0502020204030204" pitchFamily="34" charset="0"/>
            </a:endParaRPr>
          </a:p>
          <a:p>
            <a:pPr algn="ctr">
              <a:spcAft>
                <a:spcPts val="600"/>
              </a:spcAft>
            </a:pPr>
            <a:r>
              <a:rPr lang="en-US" sz="2800" b="1" dirty="0">
                <a:latin typeface="Calibri" panose="020F0502020204030204" pitchFamily="34" charset="0"/>
                <a:cs typeface="Calibri" panose="020F0502020204030204" pitchFamily="34" charset="0"/>
              </a:rPr>
              <a:t>So, in the NT Jew and Gentile separation ended</a:t>
            </a:r>
          </a:p>
        </p:txBody>
      </p:sp>
    </p:spTree>
    <p:extLst>
      <p:ext uri="{BB962C8B-B14F-4D97-AF65-F5344CB8AC3E}">
        <p14:creationId xmlns:p14="http://schemas.microsoft.com/office/powerpoint/2010/main" val="953729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 calcmode="lin" valueType="num">
                                      <p:cBhvr>
                                        <p:cTn id="28" dur="1000" fill="hold"/>
                                        <p:tgtEl>
                                          <p:spTgt spid="12">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12">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3724096"/>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When did this come?</a:t>
            </a:r>
          </a:p>
          <a:p>
            <a:pPr algn="ctr">
              <a:spcAft>
                <a:spcPts val="600"/>
              </a:spcAft>
            </a:pPr>
            <a:r>
              <a:rPr lang="en-US" sz="2800" b="1" dirty="0">
                <a:latin typeface="Calibri" panose="020F0502020204030204" pitchFamily="34" charset="0"/>
                <a:cs typeface="Calibri" panose="020F0502020204030204" pitchFamily="34" charset="0"/>
              </a:rPr>
              <a:t>Paul said the law was a “tutor” to bring Jews to Christ (Gal. 3:24-25)—and “we are no longer under a tutor”</a:t>
            </a:r>
            <a:endParaRPr lang="en-US" sz="2400" b="1" dirty="0">
              <a:latin typeface="Calibri" panose="020F0502020204030204" pitchFamily="34" charset="0"/>
              <a:cs typeface="Calibri" panose="020F0502020204030204" pitchFamily="34" charset="0"/>
            </a:endParaRPr>
          </a:p>
          <a:p>
            <a:pPr algn="ctr">
              <a:spcAft>
                <a:spcPts val="600"/>
              </a:spcAft>
            </a:pPr>
            <a:r>
              <a:rPr lang="en-US" sz="2400" b="1" dirty="0">
                <a:latin typeface="Calibri" panose="020F0502020204030204" pitchFamily="34" charset="0"/>
                <a:cs typeface="Calibri" panose="020F0502020204030204" pitchFamily="34" charset="0"/>
              </a:rPr>
              <a:t>Paul taught that he “through the law died to the law that I might live to God” (Gal. 2:19)</a:t>
            </a:r>
          </a:p>
          <a:p>
            <a:pPr algn="ctr">
              <a:spcAft>
                <a:spcPts val="600"/>
              </a:spcAft>
            </a:pPr>
            <a:r>
              <a:rPr lang="en-US" sz="2400" b="1" dirty="0">
                <a:latin typeface="Calibri" panose="020F0502020204030204" pitchFamily="34" charset="0"/>
                <a:cs typeface="Calibri" panose="020F0502020204030204" pitchFamily="34" charset="0"/>
              </a:rPr>
              <a:t>Paul taught that Jews had “become dead to the law through the body of Christ” (Rom. 7:4) </a:t>
            </a:r>
          </a:p>
          <a:p>
            <a:pPr algn="ctr">
              <a:spcAft>
                <a:spcPts val="600"/>
              </a:spcAft>
            </a:pPr>
            <a:r>
              <a:rPr lang="en-US" sz="2800" b="1" dirty="0">
                <a:latin typeface="Calibri" panose="020F0502020204030204" pitchFamily="34" charset="0"/>
                <a:cs typeface="Calibri" panose="020F0502020204030204" pitchFamily="34" charset="0"/>
              </a:rPr>
              <a:t>So, after the cross there was no separate law for Jews</a:t>
            </a:r>
          </a:p>
        </p:txBody>
      </p:sp>
    </p:spTree>
    <p:extLst>
      <p:ext uri="{BB962C8B-B14F-4D97-AF65-F5344CB8AC3E}">
        <p14:creationId xmlns:p14="http://schemas.microsoft.com/office/powerpoint/2010/main" val="37982881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 calcmode="lin" valueType="num">
                                      <p:cBhvr>
                                        <p:cTn id="28" dur="1000" fill="hold"/>
                                        <p:tgtEl>
                                          <p:spTgt spid="12">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12">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3770263"/>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When did this come?</a:t>
            </a:r>
          </a:p>
          <a:p>
            <a:pPr algn="ctr">
              <a:spcAft>
                <a:spcPts val="600"/>
              </a:spcAft>
            </a:pPr>
            <a:r>
              <a:rPr lang="en-US" sz="2600" b="1" dirty="0">
                <a:latin typeface="Calibri" panose="020F0502020204030204" pitchFamily="34" charset="0"/>
                <a:cs typeface="Calibri" panose="020F0502020204030204" pitchFamily="34" charset="0"/>
              </a:rPr>
              <a:t> </a:t>
            </a:r>
            <a:r>
              <a:rPr lang="en-US" sz="2500" b="1" dirty="0">
                <a:latin typeface="Calibri" panose="020F0502020204030204" pitchFamily="34" charset="0"/>
                <a:cs typeface="Calibri" panose="020F0502020204030204" pitchFamily="34" charset="0"/>
              </a:rPr>
              <a:t>Peter said God “cleansed” foods (and people) formerly considered “common” or unclean (Acts 10:15; 11:9)</a:t>
            </a:r>
          </a:p>
          <a:p>
            <a:pPr algn="ctr">
              <a:spcAft>
                <a:spcPts val="600"/>
              </a:spcAft>
            </a:pPr>
            <a:r>
              <a:rPr lang="en-US" sz="2500" b="1" dirty="0">
                <a:latin typeface="Calibri" panose="020F0502020204030204" pitchFamily="34" charset="0"/>
                <a:cs typeface="Calibri" panose="020F0502020204030204" pitchFamily="34" charset="0"/>
              </a:rPr>
              <a:t>Paul taught, “let no one judge you in food or in drink, or regarding a festival or a new moon or sabbaths” (Col. 2:16)</a:t>
            </a:r>
          </a:p>
          <a:p>
            <a:pPr algn="ctr">
              <a:spcAft>
                <a:spcPts val="600"/>
              </a:spcAft>
            </a:pPr>
            <a:r>
              <a:rPr lang="en-US" sz="2500" b="1" dirty="0">
                <a:latin typeface="Calibri" panose="020F0502020204030204" pitchFamily="34" charset="0"/>
                <a:cs typeface="Calibri" panose="020F0502020204030204" pitchFamily="34" charset="0"/>
              </a:rPr>
              <a:t>Paul taught “Eat whatever is sold in the meat market” (1 Cor. 10:25a); “eat whatever is set before you” (1 Cor. 10:27b)</a:t>
            </a:r>
          </a:p>
          <a:p>
            <a:pPr algn="ctr">
              <a:spcAft>
                <a:spcPts val="600"/>
              </a:spcAft>
            </a:pPr>
            <a:r>
              <a:rPr lang="en-US" sz="3000" b="1" dirty="0">
                <a:latin typeface="Calibri" panose="020F0502020204030204" pitchFamily="34" charset="0"/>
                <a:cs typeface="Calibri" panose="020F0502020204030204" pitchFamily="34" charset="0"/>
              </a:rPr>
              <a:t>So, dietary and cleanliness laws were removed</a:t>
            </a:r>
          </a:p>
        </p:txBody>
      </p:sp>
    </p:spTree>
    <p:extLst>
      <p:ext uri="{BB962C8B-B14F-4D97-AF65-F5344CB8AC3E}">
        <p14:creationId xmlns:p14="http://schemas.microsoft.com/office/powerpoint/2010/main" val="8049020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 calcmode="lin" valueType="num">
                                      <p:cBhvr>
                                        <p:cTn id="28" dur="1000" fill="hold"/>
                                        <p:tgtEl>
                                          <p:spTgt spid="12">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12">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3493264"/>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When did this come?</a:t>
            </a:r>
          </a:p>
          <a:p>
            <a:pPr algn="ctr">
              <a:spcAft>
                <a:spcPts val="600"/>
              </a:spcAft>
            </a:pPr>
            <a:r>
              <a:rPr lang="en-US" sz="2500" b="1" dirty="0">
                <a:latin typeface="Calibri" panose="020F0502020204030204" pitchFamily="34" charset="0"/>
                <a:cs typeface="Calibri" panose="020F0502020204030204" pitchFamily="34" charset="0"/>
              </a:rPr>
              <a:t>The Hebrew writer taught that Christ (from the tribe of Judah and not a descendent of Aaron) is our “High Priest” (Heb. 2:17; 3:1; 4:14-15; 5:5, 10; 6:20; 7:26; 8:1; 9:11; 10:21)</a:t>
            </a:r>
          </a:p>
          <a:p>
            <a:pPr algn="ctr">
              <a:spcAft>
                <a:spcPts val="600"/>
              </a:spcAft>
            </a:pPr>
            <a:r>
              <a:rPr lang="en-US" sz="2500" b="1" dirty="0">
                <a:latin typeface="Calibri" panose="020F0502020204030204" pitchFamily="34" charset="0"/>
                <a:cs typeface="Calibri" panose="020F0502020204030204" pitchFamily="34" charset="0"/>
              </a:rPr>
              <a:t>Peter and John taught that all Christians are priests—“You also, as living stones, are being built up a spiritual house, a holy priesthood, to offer up spiritual sacrifices acceptable to God through Jesus Christ” (1 Pet. 2:5)</a:t>
            </a:r>
          </a:p>
        </p:txBody>
      </p:sp>
    </p:spTree>
    <p:extLst>
      <p:ext uri="{BB962C8B-B14F-4D97-AF65-F5344CB8AC3E}">
        <p14:creationId xmlns:p14="http://schemas.microsoft.com/office/powerpoint/2010/main" val="27725955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8" name="TextBox 17">
            <a:extLst>
              <a:ext uri="{FF2B5EF4-FFF2-40B4-BE49-F238E27FC236}">
                <a16:creationId xmlns:a16="http://schemas.microsoft.com/office/drawing/2014/main" id="{E2DC73A8-CC1D-EE47-B93C-409A7418ABA7}"/>
              </a:ext>
            </a:extLst>
          </p:cNvPr>
          <p:cNvSpPr txBox="1"/>
          <p:nvPr/>
        </p:nvSpPr>
        <p:spPr>
          <a:xfrm>
            <a:off x="228600" y="2679531"/>
            <a:ext cx="8629649" cy="2554545"/>
          </a:xfrm>
          <a:prstGeom prst="rect">
            <a:avLst/>
          </a:prstGeom>
          <a:noFill/>
        </p:spPr>
        <p:txBody>
          <a:bodyPr wrap="square" rtlCol="0" anchor="ctr">
            <a:spAutoFit/>
          </a:bodyPr>
          <a:lstStyle/>
          <a:p>
            <a:pPr algn="ctr">
              <a:spcAft>
                <a:spcPts val="600"/>
              </a:spcAft>
            </a:pPr>
            <a:r>
              <a:rPr lang="en-US" sz="3600" b="1" dirty="0">
                <a:latin typeface="Calibri" panose="020F0502020204030204" pitchFamily="34" charset="0"/>
                <a:cs typeface="Calibri" panose="020F0502020204030204" pitchFamily="34" charset="0"/>
              </a:rPr>
              <a:t>Where sin exists there must be law</a:t>
            </a:r>
          </a:p>
          <a:p>
            <a:pPr algn="ctr">
              <a:spcAft>
                <a:spcPts val="600"/>
              </a:spcAft>
            </a:pPr>
            <a:r>
              <a:rPr lang="en-US" sz="2400" b="1" dirty="0">
                <a:latin typeface="Calibri" panose="020F0502020204030204" pitchFamily="34" charset="0"/>
                <a:cs typeface="Calibri" panose="020F0502020204030204" pitchFamily="34" charset="0"/>
              </a:rPr>
              <a:t>“Where there is no law there is no transgression” (Rom. 4:15b)</a:t>
            </a:r>
          </a:p>
          <a:p>
            <a:pPr algn="ctr">
              <a:spcAft>
                <a:spcPts val="600"/>
              </a:spcAft>
            </a:pPr>
            <a:r>
              <a:rPr lang="en-US" sz="2400" b="1" dirty="0">
                <a:latin typeface="Calibri" panose="020F0502020204030204" pitchFamily="34" charset="0"/>
                <a:cs typeface="Calibri" panose="020F0502020204030204" pitchFamily="34" charset="0"/>
              </a:rPr>
              <a:t>“Sin is not imputed where there is no law” (Rom. 5:13b)</a:t>
            </a:r>
          </a:p>
          <a:p>
            <a:pPr algn="ctr">
              <a:spcAft>
                <a:spcPts val="600"/>
              </a:spcAft>
            </a:pPr>
            <a:r>
              <a:rPr lang="en-US" sz="2400" b="1" dirty="0">
                <a:latin typeface="Calibri" panose="020F0502020204030204" pitchFamily="34" charset="0"/>
                <a:cs typeface="Calibri" panose="020F0502020204030204" pitchFamily="34" charset="0"/>
              </a:rPr>
              <a:t>“Through one man sin entered the world” (Rom. 5:12a)</a:t>
            </a:r>
          </a:p>
          <a:p>
            <a:pPr algn="ctr">
              <a:spcAft>
                <a:spcPts val="600"/>
              </a:spcAft>
            </a:pPr>
            <a:r>
              <a:rPr lang="en-US" sz="3200" b="1" dirty="0">
                <a:latin typeface="Calibri" panose="020F0502020204030204" pitchFamily="34" charset="0"/>
                <a:cs typeface="Calibri" panose="020F0502020204030204" pitchFamily="34" charset="0"/>
              </a:rPr>
              <a:t>There was law in the garden</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3743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p:cTn id="14" dur="10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fade">
                                      <p:cBhvr>
                                        <p:cTn id="21" dur="1000"/>
                                        <p:tgtEl>
                                          <p:spTgt spid="18">
                                            <p:txEl>
                                              <p:pRg st="1" end="1"/>
                                            </p:txEl>
                                          </p:spTgt>
                                        </p:tgtEl>
                                      </p:cBhvr>
                                    </p:animEffect>
                                    <p:anim calcmode="lin" valueType="num">
                                      <p:cBhvr>
                                        <p:cTn id="22"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1000"/>
                                        <p:tgtEl>
                                          <p:spTgt spid="18">
                                            <p:txEl>
                                              <p:pRg st="2" end="2"/>
                                            </p:txEl>
                                          </p:spTgt>
                                        </p:tgtEl>
                                      </p:cBhvr>
                                    </p:animEffect>
                                    <p:anim calcmode="lin" valueType="num">
                                      <p:cBhvr>
                                        <p:cTn id="29"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xEl>
                                              <p:pRg st="3" end="3"/>
                                            </p:txEl>
                                          </p:spTgt>
                                        </p:tgtEl>
                                        <p:attrNameLst>
                                          <p:attrName>style.visibility</p:attrName>
                                        </p:attrNameLst>
                                      </p:cBhvr>
                                      <p:to>
                                        <p:strVal val="visible"/>
                                      </p:to>
                                    </p:set>
                                    <p:animEffect transition="in" filter="fade">
                                      <p:cBhvr>
                                        <p:cTn id="35" dur="1000"/>
                                        <p:tgtEl>
                                          <p:spTgt spid="18">
                                            <p:txEl>
                                              <p:pRg st="3" end="3"/>
                                            </p:txEl>
                                          </p:spTgt>
                                        </p:tgtEl>
                                      </p:cBhvr>
                                    </p:animEffect>
                                    <p:anim calcmode="lin" valueType="num">
                                      <p:cBhvr>
                                        <p:cTn id="36"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8">
                                            <p:txEl>
                                              <p:pRg st="4" end="4"/>
                                            </p:txEl>
                                          </p:spTgt>
                                        </p:tgtEl>
                                        <p:attrNameLst>
                                          <p:attrName>style.visibility</p:attrName>
                                        </p:attrNameLst>
                                      </p:cBhvr>
                                      <p:to>
                                        <p:strVal val="visible"/>
                                      </p:to>
                                    </p:set>
                                    <p:anim calcmode="lin" valueType="num">
                                      <p:cBhvr>
                                        <p:cTn id="42" dur="1000" fill="hold"/>
                                        <p:tgtEl>
                                          <p:spTgt spid="18">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18">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uiExpand="1"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3739485"/>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When did this come?</a:t>
            </a:r>
            <a:r>
              <a:rPr lang="en-US" sz="2400" b="1" dirty="0">
                <a:latin typeface="Calibri" panose="020F0502020204030204" pitchFamily="34" charset="0"/>
                <a:cs typeface="Calibri" panose="020F0502020204030204" pitchFamily="34" charset="0"/>
              </a:rPr>
              <a:t> </a:t>
            </a:r>
          </a:p>
          <a:p>
            <a:pPr algn="ctr">
              <a:spcAft>
                <a:spcPts val="600"/>
              </a:spcAft>
            </a:pPr>
            <a:r>
              <a:rPr lang="en-US" sz="2500" b="1" dirty="0">
                <a:latin typeface="Calibri" panose="020F0502020204030204" pitchFamily="34" charset="0"/>
                <a:cs typeface="Calibri" panose="020F0502020204030204" pitchFamily="34" charset="0"/>
              </a:rPr>
              <a:t>“You are a chosen generation, a royal priesthood, a holy nation, His own special people” (1 Pet. 2:9)</a:t>
            </a:r>
          </a:p>
          <a:p>
            <a:pPr algn="ctr">
              <a:spcAft>
                <a:spcPts val="600"/>
              </a:spcAft>
            </a:pPr>
            <a:r>
              <a:rPr lang="en-US" sz="2500" b="1" dirty="0">
                <a:latin typeface="Calibri" panose="020F0502020204030204" pitchFamily="34" charset="0"/>
                <a:cs typeface="Calibri" panose="020F0502020204030204" pitchFamily="34" charset="0"/>
              </a:rPr>
              <a:t>God has made us “a kingdom and priests” (Rev. 1:6; 5:10, NIV)</a:t>
            </a:r>
          </a:p>
          <a:p>
            <a:pPr algn="ctr">
              <a:spcAft>
                <a:spcPts val="600"/>
              </a:spcAft>
            </a:pPr>
            <a:r>
              <a:rPr lang="en-US" sz="2500" b="1" dirty="0">
                <a:latin typeface="Calibri" panose="020F0502020204030204" pitchFamily="34" charset="0"/>
                <a:cs typeface="Calibri" panose="020F0502020204030204" pitchFamily="34" charset="0"/>
              </a:rPr>
              <a:t>The Hebrew writer taught “For the priesthood being changed, of necessity there is also a change of the law” (Heb. 7:12)</a:t>
            </a:r>
          </a:p>
          <a:p>
            <a:pPr algn="ctr">
              <a:spcAft>
                <a:spcPts val="600"/>
              </a:spcAft>
            </a:pPr>
            <a:r>
              <a:rPr lang="en-US" sz="2800" b="1" dirty="0">
                <a:latin typeface="Calibri" panose="020F0502020204030204" pitchFamily="34" charset="0"/>
                <a:cs typeface="Calibri" panose="020F0502020204030204" pitchFamily="34" charset="0"/>
              </a:rPr>
              <a:t>If Jesus is High Priest—if Christians are priests—Mosaic Law could no longer be in force </a:t>
            </a:r>
          </a:p>
        </p:txBody>
      </p:sp>
    </p:spTree>
    <p:extLst>
      <p:ext uri="{BB962C8B-B14F-4D97-AF65-F5344CB8AC3E}">
        <p14:creationId xmlns:p14="http://schemas.microsoft.com/office/powerpoint/2010/main" val="2192979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 calcmode="lin" valueType="num">
                                      <p:cBhvr>
                                        <p:cTn id="28" dur="1000" fill="hold"/>
                                        <p:tgtEl>
                                          <p:spTgt spid="12">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12">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3600986"/>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The New Covenant…</a:t>
            </a:r>
          </a:p>
          <a:p>
            <a:pPr algn="ctr">
              <a:spcAft>
                <a:spcPts val="600"/>
              </a:spcAft>
            </a:pPr>
            <a:r>
              <a:rPr lang="en-US" sz="2800" b="1" dirty="0">
                <a:latin typeface="Calibri" panose="020F0502020204030204" pitchFamily="34" charset="0"/>
                <a:cs typeface="Calibri" panose="020F0502020204030204" pitchFamily="34" charset="0"/>
              </a:rPr>
              <a:t>Is the gospel (or good news) of Jesus</a:t>
            </a:r>
            <a:r>
              <a:rPr lang="en-US" sz="2100" b="1" dirty="0">
                <a:latin typeface="Calibri" panose="020F0502020204030204" pitchFamily="34" charset="0"/>
                <a:cs typeface="Calibri" panose="020F0502020204030204" pitchFamily="34" charset="0"/>
              </a:rPr>
              <a:t>— “I am not ashamed of the gospel of Christ, for it is the power of God to salvation for everyone who believes, for the Jew first and also for the Greek. For in it the righteousness of God is revealed from faith to faith; as it is written,  ‘The just shall live by faith’” (Rom. 1:16-17)</a:t>
            </a:r>
          </a:p>
          <a:p>
            <a:pPr algn="ctr">
              <a:spcAft>
                <a:spcPts val="600"/>
              </a:spcAft>
            </a:pPr>
            <a:r>
              <a:rPr lang="en-US" sz="2800" b="1" dirty="0">
                <a:latin typeface="Calibri" panose="020F0502020204030204" pitchFamily="34" charset="0"/>
                <a:cs typeface="Calibri" panose="020F0502020204030204" pitchFamily="34" charset="0"/>
              </a:rPr>
              <a:t>The teaching of Jesus is the new standard of judgment</a:t>
            </a:r>
            <a:r>
              <a:rPr lang="en-US" sz="2100" b="1" dirty="0">
                <a:latin typeface="Calibri" panose="020F0502020204030204" pitchFamily="34" charset="0"/>
                <a:cs typeface="Calibri" panose="020F0502020204030204" pitchFamily="34" charset="0"/>
              </a:rPr>
              <a:t>— “He who rejects Me, and does not receive My words, has that which judges him--the word that I have spoken will judge him in the last day” (John 12:48)</a:t>
            </a:r>
          </a:p>
        </p:txBody>
      </p:sp>
    </p:spTree>
    <p:extLst>
      <p:ext uri="{BB962C8B-B14F-4D97-AF65-F5344CB8AC3E}">
        <p14:creationId xmlns:p14="http://schemas.microsoft.com/office/powerpoint/2010/main" val="33023154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4293483"/>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The New Covenant…</a:t>
            </a:r>
          </a:p>
          <a:p>
            <a:pPr algn="ctr">
              <a:spcAft>
                <a:spcPts val="600"/>
              </a:spcAft>
            </a:pPr>
            <a:r>
              <a:rPr lang="en-US" sz="2800" b="1" dirty="0">
                <a:latin typeface="Calibri" panose="020F0502020204030204" pitchFamily="34" charset="0"/>
                <a:cs typeface="Calibri" panose="020F0502020204030204" pitchFamily="34" charset="0"/>
              </a:rPr>
              <a:t>It is a law of faith</a:t>
            </a:r>
            <a:r>
              <a:rPr lang="en-US" sz="2100" b="1" dirty="0">
                <a:latin typeface="Calibri" panose="020F0502020204030204" pitchFamily="34" charset="0"/>
                <a:cs typeface="Calibri" panose="020F0502020204030204" pitchFamily="34" charset="0"/>
              </a:rPr>
              <a:t>—“a man is not justified by the works of the law but by faith in Jesus Christ” (Gal. 2:16)</a:t>
            </a:r>
          </a:p>
          <a:p>
            <a:pPr algn="ctr">
              <a:spcAft>
                <a:spcPts val="600"/>
              </a:spcAft>
            </a:pPr>
            <a:r>
              <a:rPr lang="en-US" sz="2800" b="1" dirty="0">
                <a:latin typeface="Calibri" panose="020F0502020204030204" pitchFamily="34" charset="0"/>
                <a:cs typeface="Calibri" panose="020F0502020204030204" pitchFamily="34" charset="0"/>
              </a:rPr>
              <a:t>It is a law of grace</a:t>
            </a:r>
            <a:r>
              <a:rPr lang="en-US" sz="2100" b="1" dirty="0">
                <a:latin typeface="Calibri" panose="020F0502020204030204" pitchFamily="34" charset="0"/>
                <a:cs typeface="Calibri" panose="020F0502020204030204" pitchFamily="34" charset="0"/>
              </a:rPr>
              <a:t>—“the law was given through Moses, but grace and truth came through Jesus Christ” (John 1:17); “you are not under law but under grace” (Rom. 6:14)</a:t>
            </a:r>
          </a:p>
          <a:p>
            <a:pPr algn="ctr">
              <a:spcAft>
                <a:spcPts val="600"/>
              </a:spcAft>
            </a:pPr>
            <a:r>
              <a:rPr lang="en-US" sz="2800" b="1" dirty="0">
                <a:latin typeface="Calibri" panose="020F0502020204030204" pitchFamily="34" charset="0"/>
                <a:cs typeface="Calibri" panose="020F0502020204030204" pitchFamily="34" charset="0"/>
              </a:rPr>
              <a:t>It is a law of liberty</a:t>
            </a:r>
            <a:r>
              <a:rPr lang="en-US" sz="2100" b="1" dirty="0">
                <a:latin typeface="Calibri" panose="020F0502020204030204" pitchFamily="34" charset="0"/>
                <a:cs typeface="Calibri" panose="020F0502020204030204" pitchFamily="34" charset="0"/>
              </a:rPr>
              <a:t>—“So speak and so do as those who will be judged by the law of liberty” (Jas. 2:12; 1:25)</a:t>
            </a:r>
          </a:p>
          <a:p>
            <a:pPr algn="ctr">
              <a:spcAft>
                <a:spcPts val="600"/>
              </a:spcAft>
            </a:pPr>
            <a:r>
              <a:rPr lang="en-US" sz="2800" b="1" dirty="0">
                <a:latin typeface="Calibri" panose="020F0502020204030204" pitchFamily="34" charset="0"/>
                <a:cs typeface="Calibri" panose="020F0502020204030204" pitchFamily="34" charset="0"/>
              </a:rPr>
              <a:t>It is the law of Christ</a:t>
            </a:r>
            <a:r>
              <a:rPr lang="en-US" sz="2100" b="1" dirty="0">
                <a:latin typeface="Calibri" panose="020F0502020204030204" pitchFamily="34" charset="0"/>
                <a:cs typeface="Calibri" panose="020F0502020204030204" pitchFamily="34" charset="0"/>
              </a:rPr>
              <a:t>—“Bear one another’s burdens, and so fulfill the law of Christ” (Gal. 6:2)</a:t>
            </a:r>
          </a:p>
        </p:txBody>
      </p:sp>
    </p:spTree>
    <p:extLst>
      <p:ext uri="{BB962C8B-B14F-4D97-AF65-F5344CB8AC3E}">
        <p14:creationId xmlns:p14="http://schemas.microsoft.com/office/powerpoint/2010/main" val="42635961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p:cTn id="7" dur="1000" fill="hold"/>
                                        <p:tgtEl>
                                          <p:spTgt spid="12">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2">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 calcmode="lin" valueType="num">
                                      <p:cBhvr>
                                        <p:cTn id="14" dur="1000" fill="hold"/>
                                        <p:tgtEl>
                                          <p:spTgt spid="1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 calcmode="lin" valueType="num">
                                      <p:cBhvr>
                                        <p:cTn id="21" dur="1000" fill="hold"/>
                                        <p:tgtEl>
                                          <p:spTgt spid="12">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12">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 calcmode="lin" valueType="num">
                                      <p:cBhvr>
                                        <p:cTn id="28" dur="1000" fill="hold"/>
                                        <p:tgtEl>
                                          <p:spTgt spid="12">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12">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3631763"/>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The Law of Christ Now…</a:t>
            </a:r>
          </a:p>
          <a:p>
            <a:pPr algn="ctr">
              <a:spcAft>
                <a:spcPts val="600"/>
              </a:spcAft>
            </a:pPr>
            <a:r>
              <a:rPr lang="en-US" sz="3200" b="1" dirty="0">
                <a:latin typeface="Calibri" panose="020F0502020204030204" pitchFamily="34" charset="0"/>
                <a:cs typeface="Calibri" panose="020F0502020204030204" pitchFamily="34" charset="0"/>
              </a:rPr>
              <a:t>Defines Spiritual Israel’s Identity</a:t>
            </a:r>
            <a:r>
              <a:rPr lang="en-US" sz="2400" b="1" dirty="0">
                <a:latin typeface="Calibri" panose="020F0502020204030204" pitchFamily="34" charset="0"/>
                <a:cs typeface="Calibri" panose="020F0502020204030204" pitchFamily="34" charset="0"/>
              </a:rPr>
              <a:t>—“those who are of faith are sons of Abraham” (Gal. 3:7); “you are all sons of God through faith in Christ Jesus” (Gal. 3:26) </a:t>
            </a:r>
          </a:p>
          <a:p>
            <a:pPr algn="ctr">
              <a:spcAft>
                <a:spcPts val="600"/>
              </a:spcAft>
            </a:pPr>
            <a:r>
              <a:rPr lang="en-US" sz="3200" b="1" dirty="0">
                <a:latin typeface="Calibri" panose="020F0502020204030204" pitchFamily="34" charset="0"/>
                <a:cs typeface="Calibri" panose="020F0502020204030204" pitchFamily="34" charset="0"/>
              </a:rPr>
              <a:t>Defines Sin</a:t>
            </a:r>
            <a:r>
              <a:rPr lang="en-US" sz="2400" b="1" dirty="0">
                <a:latin typeface="Calibri" panose="020F0502020204030204" pitchFamily="34" charset="0"/>
                <a:cs typeface="Calibri" panose="020F0502020204030204" pitchFamily="34" charset="0"/>
              </a:rPr>
              <a:t>—The revelation of the Spirit convicts the world of sin (John 16:8-9); all are now “under law toward Christ” (1 Cor. 9:21) and “sin is lawlessness” (1 John 3:4);  “to him who knows to do good and does not do it, to him it is sin” (Jas. 4:17)</a:t>
            </a:r>
          </a:p>
        </p:txBody>
      </p:sp>
    </p:spTree>
    <p:extLst>
      <p:ext uri="{BB962C8B-B14F-4D97-AF65-F5344CB8AC3E}">
        <p14:creationId xmlns:p14="http://schemas.microsoft.com/office/powerpoint/2010/main" val="6252109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3508653"/>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The Law of Christ Now…</a:t>
            </a:r>
          </a:p>
          <a:p>
            <a:pPr algn="ctr">
              <a:spcAft>
                <a:spcPts val="600"/>
              </a:spcAft>
            </a:pPr>
            <a:r>
              <a:rPr lang="en-US" sz="3200" b="1" dirty="0">
                <a:latin typeface="Calibri" panose="020F0502020204030204" pitchFamily="34" charset="0"/>
                <a:cs typeface="Calibri" panose="020F0502020204030204" pitchFamily="34" charset="0"/>
              </a:rPr>
              <a:t>Defines Acceptable Worship</a:t>
            </a:r>
            <a:r>
              <a:rPr lang="en-US" sz="2400" b="1" dirty="0">
                <a:latin typeface="Calibri" panose="020F0502020204030204" pitchFamily="34" charset="0"/>
                <a:cs typeface="Calibri" panose="020F0502020204030204" pitchFamily="34" charset="0"/>
              </a:rPr>
              <a:t>—“the hour is coming, and now is, when the true worshipers will worship the Father in spirit and truth; for the Father is seeking such to worship Him. God is Spirit, and those who worship Him must worship in spirit and truth” (John 4:23-24)</a:t>
            </a:r>
          </a:p>
          <a:p>
            <a:pPr algn="ctr">
              <a:spcAft>
                <a:spcPts val="600"/>
              </a:spcAft>
            </a:pPr>
            <a:r>
              <a:rPr lang="en-US" sz="2400" b="1" dirty="0">
                <a:latin typeface="Calibri" panose="020F0502020204030204" pitchFamily="34" charset="0"/>
                <a:cs typeface="Calibri" panose="020F0502020204030204" pitchFamily="34" charset="0"/>
              </a:rPr>
              <a:t>“The things which you learned and received and heard and saw in me, these do, and the God of peace will be with you” (Phil. 4:9)</a:t>
            </a:r>
          </a:p>
        </p:txBody>
      </p:sp>
    </p:spTree>
    <p:extLst>
      <p:ext uri="{BB962C8B-B14F-4D97-AF65-F5344CB8AC3E}">
        <p14:creationId xmlns:p14="http://schemas.microsoft.com/office/powerpoint/2010/main" val="1921041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4216539"/>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The Law of Christ Now…</a:t>
            </a:r>
          </a:p>
          <a:p>
            <a:pPr algn="ctr">
              <a:spcAft>
                <a:spcPts val="600"/>
              </a:spcAft>
            </a:pPr>
            <a:r>
              <a:rPr lang="en-US" sz="2800" b="1" dirty="0">
                <a:latin typeface="Calibri" panose="020F0502020204030204" pitchFamily="34" charset="0"/>
                <a:cs typeface="Calibri" panose="020F0502020204030204" pitchFamily="34" charset="0"/>
              </a:rPr>
              <a:t>Sets Terms of Forgiveness</a:t>
            </a:r>
            <a:r>
              <a:rPr lang="en-US" sz="2100" b="1" dirty="0">
                <a:latin typeface="Calibri" panose="020F0502020204030204" pitchFamily="34" charset="0"/>
                <a:cs typeface="Calibri" panose="020F0502020204030204" pitchFamily="34" charset="0"/>
              </a:rPr>
              <a:t>—“Repent, and let every one of you be baptized in the name of Jesus Christ for the remission of sins” (Acts 2:38) </a:t>
            </a:r>
          </a:p>
          <a:p>
            <a:pPr algn="ctr">
              <a:spcAft>
                <a:spcPts val="600"/>
              </a:spcAft>
            </a:pPr>
            <a:r>
              <a:rPr lang="en-US" sz="2100" b="1" dirty="0">
                <a:latin typeface="Calibri" panose="020F0502020204030204" pitchFamily="34" charset="0"/>
                <a:cs typeface="Calibri" panose="020F0502020204030204" pitchFamily="34" charset="0"/>
              </a:rPr>
              <a:t>“But if we walk in the light as He is in the light, we have fellowship with one another, and the blood of Jesus Christ His Son cleanses us from all sin” (1 John 1:7) </a:t>
            </a:r>
          </a:p>
          <a:p>
            <a:pPr algn="ctr">
              <a:spcAft>
                <a:spcPts val="600"/>
              </a:spcAft>
            </a:pPr>
            <a:r>
              <a:rPr lang="en-US" sz="2100" b="1" dirty="0">
                <a:latin typeface="Calibri" panose="020F0502020204030204" pitchFamily="34" charset="0"/>
                <a:cs typeface="Calibri" panose="020F0502020204030204" pitchFamily="34" charset="0"/>
              </a:rPr>
              <a:t>“But Christ came as High Priest of the good things to come, with the greater and more perfect tabernacle not made with hands, that is, not of this creation. Not with the blood of goats and calves, but with His own blood He entered the Most Holy Place once for all, having obtained eternal redemption” (Heb. 9:11-12)</a:t>
            </a:r>
          </a:p>
        </p:txBody>
      </p:sp>
    </p:spTree>
    <p:extLst>
      <p:ext uri="{BB962C8B-B14F-4D97-AF65-F5344CB8AC3E}">
        <p14:creationId xmlns:p14="http://schemas.microsoft.com/office/powerpoint/2010/main" val="841174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4370427"/>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This Does Not Mean…</a:t>
            </a:r>
          </a:p>
          <a:p>
            <a:pPr algn="ctr">
              <a:spcAft>
                <a:spcPts val="600"/>
              </a:spcAft>
            </a:pPr>
            <a:r>
              <a:rPr lang="en-US" sz="2800" b="1" dirty="0">
                <a:latin typeface="Calibri" panose="020F0502020204030204" pitchFamily="34" charset="0"/>
                <a:cs typeface="Calibri" panose="020F0502020204030204" pitchFamily="34" charset="0"/>
              </a:rPr>
              <a:t>We Are under No Law</a:t>
            </a:r>
            <a:endParaRPr lang="en-US" sz="2100" b="1" dirty="0">
              <a:latin typeface="Calibri" panose="020F0502020204030204" pitchFamily="34" charset="0"/>
              <a:cs typeface="Calibri" panose="020F0502020204030204" pitchFamily="34" charset="0"/>
            </a:endParaRPr>
          </a:p>
          <a:p>
            <a:pPr algn="ctr">
              <a:spcAft>
                <a:spcPts val="600"/>
              </a:spcAft>
            </a:pPr>
            <a:r>
              <a:rPr lang="en-US" sz="2400" b="1" dirty="0">
                <a:latin typeface="Calibri" panose="020F0502020204030204" pitchFamily="34" charset="0"/>
                <a:cs typeface="Calibri" panose="020F0502020204030204" pitchFamily="34" charset="0"/>
              </a:rPr>
              <a:t>“What then, shall we sin because we are not under law but under grace? Certainly not!” (Rom. 6:15)</a:t>
            </a:r>
          </a:p>
          <a:p>
            <a:pPr algn="ctr">
              <a:spcAft>
                <a:spcPts val="600"/>
              </a:spcAft>
            </a:pPr>
            <a:r>
              <a:rPr lang="en-US" sz="2400" b="1" dirty="0">
                <a:latin typeface="Calibri" panose="020F0502020204030204" pitchFamily="34" charset="0"/>
                <a:cs typeface="Calibri" panose="020F0502020204030204" pitchFamily="34" charset="0"/>
              </a:rPr>
              <a:t>“Sin is not imputed where there is no law” (Rom. 5:13b)</a:t>
            </a:r>
            <a:endParaRPr lang="en-US" sz="2100" b="1" dirty="0">
              <a:latin typeface="Calibri" panose="020F0502020204030204" pitchFamily="34" charset="0"/>
              <a:cs typeface="Calibri" panose="020F0502020204030204" pitchFamily="34" charset="0"/>
            </a:endParaRPr>
          </a:p>
          <a:p>
            <a:pPr algn="ctr">
              <a:spcAft>
                <a:spcPts val="600"/>
              </a:spcAft>
            </a:pPr>
            <a:r>
              <a:rPr lang="en-US" sz="2800" b="1" dirty="0">
                <a:latin typeface="Calibri" panose="020F0502020204030204" pitchFamily="34" charset="0"/>
                <a:cs typeface="Calibri" panose="020F0502020204030204" pitchFamily="34" charset="0"/>
              </a:rPr>
              <a:t>The Two Were Combined</a:t>
            </a:r>
          </a:p>
          <a:p>
            <a:pPr algn="ctr">
              <a:spcAft>
                <a:spcPts val="600"/>
              </a:spcAft>
            </a:pPr>
            <a:r>
              <a:rPr lang="en-US" sz="2100" b="1" dirty="0">
                <a:latin typeface="Calibri" panose="020F0502020204030204" pitchFamily="34" charset="0"/>
                <a:cs typeface="Calibri" panose="020F0502020204030204" pitchFamily="34" charset="0"/>
              </a:rPr>
              <a:t>“You have become estranged from Christ, you who attempt to be justified by law; you have fallen from grace” (Gal. 5:4)</a:t>
            </a:r>
          </a:p>
          <a:p>
            <a:pPr algn="ctr">
              <a:spcAft>
                <a:spcPts val="600"/>
              </a:spcAft>
            </a:pPr>
            <a:r>
              <a:rPr lang="en-US" sz="2100" b="1" dirty="0">
                <a:latin typeface="Calibri" panose="020F0502020204030204" pitchFamily="34" charset="0"/>
                <a:cs typeface="Calibri" panose="020F0502020204030204" pitchFamily="34" charset="0"/>
              </a:rPr>
              <a:t>“For the law was given through Moses, but grace and truth came through Jesus Christ” (John 1:17)</a:t>
            </a:r>
          </a:p>
        </p:txBody>
      </p:sp>
    </p:spTree>
    <p:extLst>
      <p:ext uri="{BB962C8B-B14F-4D97-AF65-F5344CB8AC3E}">
        <p14:creationId xmlns:p14="http://schemas.microsoft.com/office/powerpoint/2010/main" val="20517720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 calcmode="lin" valueType="num">
                                      <p:cBhvr>
                                        <p:cTn id="14" dur="1000" fill="hold"/>
                                        <p:tgtEl>
                                          <p:spTgt spid="1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 calcmode="lin" valueType="num">
                                      <p:cBhvr>
                                        <p:cTn id="35" dur="1000" fill="hold"/>
                                        <p:tgtEl>
                                          <p:spTgt spid="12">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fade">
                                      <p:cBhvr>
                                        <p:cTn id="42" dur="1000"/>
                                        <p:tgtEl>
                                          <p:spTgt spid="12">
                                            <p:txEl>
                                              <p:pRg st="5" end="5"/>
                                            </p:txEl>
                                          </p:spTgt>
                                        </p:tgtEl>
                                      </p:cBhvr>
                                    </p:animEffect>
                                    <p:anim calcmode="lin" valueType="num">
                                      <p:cBhvr>
                                        <p:cTn id="43"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animEffect transition="in" filter="fade">
                                      <p:cBhvr>
                                        <p:cTn id="49" dur="1000"/>
                                        <p:tgtEl>
                                          <p:spTgt spid="12">
                                            <p:txEl>
                                              <p:pRg st="6" end="6"/>
                                            </p:txEl>
                                          </p:spTgt>
                                        </p:tgtEl>
                                      </p:cBhvr>
                                    </p:animEffect>
                                    <p:anim calcmode="lin" valueType="num">
                                      <p:cBhvr>
                                        <p:cTn id="50"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4339650"/>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This Does Not Mean…</a:t>
            </a:r>
          </a:p>
          <a:p>
            <a:pPr algn="ctr">
              <a:spcAft>
                <a:spcPts val="600"/>
              </a:spcAft>
            </a:pPr>
            <a:r>
              <a:rPr lang="en-US" sz="2800" b="1" dirty="0">
                <a:latin typeface="Calibri" panose="020F0502020204030204" pitchFamily="34" charset="0"/>
                <a:cs typeface="Calibri" panose="020F0502020204030204" pitchFamily="34" charset="0"/>
              </a:rPr>
              <a:t>Mosaic Law Continued for the Jews</a:t>
            </a:r>
            <a:endParaRPr lang="en-US" sz="2100" b="1" dirty="0">
              <a:latin typeface="Calibri" panose="020F0502020204030204" pitchFamily="34" charset="0"/>
              <a:cs typeface="Calibri" panose="020F0502020204030204" pitchFamily="34" charset="0"/>
            </a:endParaRPr>
          </a:p>
          <a:p>
            <a:pPr algn="ctr">
              <a:spcAft>
                <a:spcPts val="600"/>
              </a:spcAft>
            </a:pPr>
            <a:r>
              <a:rPr lang="en-US" sz="2600" b="1" dirty="0">
                <a:latin typeface="Calibri" panose="020F0502020204030204" pitchFamily="34" charset="0"/>
                <a:cs typeface="Calibri" panose="020F0502020204030204" pitchFamily="34" charset="0"/>
              </a:rPr>
              <a:t>Argument of AD 70 Doctrine</a:t>
            </a:r>
          </a:p>
          <a:p>
            <a:pPr algn="ctr">
              <a:spcAft>
                <a:spcPts val="600"/>
              </a:spcAft>
            </a:pPr>
            <a:r>
              <a:rPr lang="en-US" sz="2600" b="1" dirty="0">
                <a:latin typeface="Calibri" panose="020F0502020204030204" pitchFamily="34" charset="0"/>
                <a:cs typeface="Calibri" panose="020F0502020204030204" pitchFamily="34" charset="0"/>
              </a:rPr>
              <a:t>“The sting of death is sin, and the strength of sin is the law” (1 Cor. 15:56)</a:t>
            </a:r>
          </a:p>
          <a:p>
            <a:pPr algn="ctr">
              <a:spcAft>
                <a:spcPts val="600"/>
              </a:spcAft>
            </a:pPr>
            <a:r>
              <a:rPr lang="en-US" sz="2600" b="1" dirty="0">
                <a:latin typeface="Calibri" panose="020F0502020204030204" pitchFamily="34" charset="0"/>
                <a:cs typeface="Calibri" panose="020F0502020204030204" pitchFamily="34" charset="0"/>
              </a:rPr>
              <a:t>Assume AD 70 = Resurrection and end of Mosaic Law</a:t>
            </a:r>
          </a:p>
          <a:p>
            <a:pPr algn="ctr">
              <a:spcAft>
                <a:spcPts val="600"/>
              </a:spcAft>
            </a:pPr>
            <a:r>
              <a:rPr lang="en-US" sz="2600" b="1" dirty="0">
                <a:latin typeface="Calibri" panose="020F0502020204030204" pitchFamily="34" charset="0"/>
                <a:cs typeface="Calibri" panose="020F0502020204030204" pitchFamily="34" charset="0"/>
              </a:rPr>
              <a:t>Before AD 70 “Christ is the end of the law” (Rom. 10:4)</a:t>
            </a:r>
          </a:p>
          <a:p>
            <a:pPr algn="ctr">
              <a:spcAft>
                <a:spcPts val="600"/>
              </a:spcAft>
            </a:pPr>
            <a:r>
              <a:rPr lang="en-US" sz="2600" b="1" dirty="0">
                <a:latin typeface="Calibri" panose="020F0502020204030204" pitchFamily="34" charset="0"/>
                <a:cs typeface="Calibri" panose="020F0502020204030204" pitchFamily="34" charset="0"/>
              </a:rPr>
              <a:t>Civil law in Israel? Yes. But after the cross Mosaic Law no longer defined sin, worship, terms of forgiveness</a:t>
            </a:r>
            <a:endParaRPr lang="en-US" sz="21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58528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p:cTn id="7" dur="1000" fill="hold"/>
                                        <p:tgtEl>
                                          <p:spTgt spid="12">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2">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fade">
                                      <p:cBhvr>
                                        <p:cTn id="28" dur="1000"/>
                                        <p:tgtEl>
                                          <p:spTgt spid="12">
                                            <p:txEl>
                                              <p:pRg st="4" end="4"/>
                                            </p:txEl>
                                          </p:spTgt>
                                        </p:tgtEl>
                                      </p:cBhvr>
                                    </p:animEffect>
                                    <p:anim calcmode="lin" valueType="num">
                                      <p:cBhvr>
                                        <p:cTn id="2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animEffect transition="in" filter="fade">
                                      <p:cBhvr>
                                        <p:cTn id="35" dur="1000"/>
                                        <p:tgtEl>
                                          <p:spTgt spid="12">
                                            <p:txEl>
                                              <p:pRg st="5" end="5"/>
                                            </p:txEl>
                                          </p:spTgt>
                                        </p:tgtEl>
                                      </p:cBhvr>
                                    </p:animEffect>
                                    <p:anim calcmode="lin" valueType="num">
                                      <p:cBhvr>
                                        <p:cTn id="36"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fade">
                                      <p:cBhvr>
                                        <p:cTn id="42" dur="1000"/>
                                        <p:tgtEl>
                                          <p:spTgt spid="12">
                                            <p:txEl>
                                              <p:pRg st="6" end="6"/>
                                            </p:txEl>
                                          </p:spTgt>
                                        </p:tgtEl>
                                      </p:cBhvr>
                                    </p:animEffect>
                                    <p:anim calcmode="lin" valueType="num">
                                      <p:cBhvr>
                                        <p:cTn id="43"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4093428"/>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This Does Not Mean…</a:t>
            </a:r>
          </a:p>
          <a:p>
            <a:pPr algn="ctr">
              <a:spcAft>
                <a:spcPts val="600"/>
              </a:spcAft>
            </a:pPr>
            <a:r>
              <a:rPr lang="en-US" sz="2800" b="1" dirty="0">
                <a:latin typeface="Calibri" panose="020F0502020204030204" pitchFamily="34" charset="0"/>
                <a:cs typeface="Calibri" panose="020F0502020204030204" pitchFamily="34" charset="0"/>
              </a:rPr>
              <a:t>Promises of the Law Were Nullified</a:t>
            </a:r>
            <a:endParaRPr lang="en-US" sz="2100" b="1" dirty="0">
              <a:latin typeface="Calibri" panose="020F0502020204030204" pitchFamily="34" charset="0"/>
              <a:cs typeface="Calibri" panose="020F0502020204030204" pitchFamily="34" charset="0"/>
            </a:endParaRPr>
          </a:p>
          <a:p>
            <a:pPr algn="ctr">
              <a:spcAft>
                <a:spcPts val="600"/>
              </a:spcAft>
            </a:pPr>
            <a:r>
              <a:rPr lang="en-US" sz="2400" b="1" dirty="0">
                <a:latin typeface="Calibri" panose="020F0502020204030204" pitchFamily="34" charset="0"/>
                <a:cs typeface="Calibri" panose="020F0502020204030204" pitchFamily="34" charset="0"/>
              </a:rPr>
              <a:t>Argument of AD 70 Proponents</a:t>
            </a:r>
          </a:p>
          <a:p>
            <a:pPr algn="ctr">
              <a:spcAft>
                <a:spcPts val="600"/>
              </a:spcAft>
            </a:pPr>
            <a:r>
              <a:rPr lang="en-US" sz="2400" b="1" dirty="0">
                <a:latin typeface="Calibri" panose="020F0502020204030204" pitchFamily="34" charset="0"/>
                <a:cs typeface="Calibri" panose="020F0502020204030204" pitchFamily="34" charset="0"/>
              </a:rPr>
              <a:t>“Till heaven and earth pass away, one jot or one tittle will by no means pass from the law till all is fulfilled” (Matt. 5:18)</a:t>
            </a:r>
          </a:p>
          <a:p>
            <a:pPr algn="ctr">
              <a:spcAft>
                <a:spcPts val="600"/>
              </a:spcAft>
            </a:pPr>
            <a:r>
              <a:rPr lang="en-US" sz="2400" b="1" dirty="0">
                <a:latin typeface="Calibri" panose="020F0502020204030204" pitchFamily="34" charset="0"/>
                <a:cs typeface="Calibri" panose="020F0502020204030204" pitchFamily="34" charset="0"/>
              </a:rPr>
              <a:t>They argue, “if anything foretold hadn’t happened Mosaic Law stayed in place!”—Claim AD 70 = Final Judgment</a:t>
            </a:r>
          </a:p>
          <a:p>
            <a:pPr algn="ctr">
              <a:spcAft>
                <a:spcPts val="600"/>
              </a:spcAft>
            </a:pPr>
            <a:r>
              <a:rPr lang="en-US" sz="2400" b="1" dirty="0">
                <a:latin typeface="Calibri" panose="020F0502020204030204" pitchFamily="34" charset="0"/>
                <a:cs typeface="Calibri" panose="020F0502020204030204" pitchFamily="34" charset="0"/>
              </a:rPr>
              <a:t>Ignore or rationalize away, “heaven and earth pass away”</a:t>
            </a:r>
          </a:p>
          <a:p>
            <a:pPr algn="ctr">
              <a:spcAft>
                <a:spcPts val="600"/>
              </a:spcAft>
            </a:pPr>
            <a:r>
              <a:rPr lang="en-US" sz="2200" b="1" dirty="0">
                <a:latin typeface="Calibri" panose="020F0502020204030204" pitchFamily="34" charset="0"/>
                <a:cs typeface="Calibri" panose="020F0502020204030204" pitchFamily="34" charset="0"/>
              </a:rPr>
              <a:t>Illustration: “to Him shall be the obedience of the people” (Gen. 49:10)</a:t>
            </a:r>
          </a:p>
        </p:txBody>
      </p:sp>
    </p:spTree>
    <p:extLst>
      <p:ext uri="{BB962C8B-B14F-4D97-AF65-F5344CB8AC3E}">
        <p14:creationId xmlns:p14="http://schemas.microsoft.com/office/powerpoint/2010/main" val="3891854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1000"/>
                                        <p:tgtEl>
                                          <p:spTgt spid="12">
                                            <p:txEl>
                                              <p:pRg st="3" end="3"/>
                                            </p:txEl>
                                          </p:spTgt>
                                        </p:tgtEl>
                                      </p:cBhvr>
                                    </p:animEffect>
                                    <p:anim calcmode="lin" valueType="num">
                                      <p:cBhvr>
                                        <p:cTn id="2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fade">
                                      <p:cBhvr>
                                        <p:cTn id="28" dur="1000"/>
                                        <p:tgtEl>
                                          <p:spTgt spid="12">
                                            <p:txEl>
                                              <p:pRg st="4" end="4"/>
                                            </p:txEl>
                                          </p:spTgt>
                                        </p:tgtEl>
                                      </p:cBhvr>
                                    </p:animEffect>
                                    <p:anim calcmode="lin" valueType="num">
                                      <p:cBhvr>
                                        <p:cTn id="2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animEffect transition="in" filter="fade">
                                      <p:cBhvr>
                                        <p:cTn id="35" dur="1000"/>
                                        <p:tgtEl>
                                          <p:spTgt spid="12">
                                            <p:txEl>
                                              <p:pRg st="5" end="5"/>
                                            </p:txEl>
                                          </p:spTgt>
                                        </p:tgtEl>
                                      </p:cBhvr>
                                    </p:animEffect>
                                    <p:anim calcmode="lin" valueType="num">
                                      <p:cBhvr>
                                        <p:cTn id="36"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fade">
                                      <p:cBhvr>
                                        <p:cTn id="42" dur="1000"/>
                                        <p:tgtEl>
                                          <p:spTgt spid="12">
                                            <p:txEl>
                                              <p:pRg st="6" end="6"/>
                                            </p:txEl>
                                          </p:spTgt>
                                        </p:tgtEl>
                                      </p:cBhvr>
                                    </p:animEffect>
                                    <p:anim calcmode="lin" valueType="num">
                                      <p:cBhvr>
                                        <p:cTn id="43"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500063"/>
            <a:ext cx="8386763" cy="1015663"/>
          </a:xfrm>
          <a:prstGeom prst="rect">
            <a:avLst/>
          </a:prstGeom>
          <a:noFill/>
        </p:spPr>
        <p:txBody>
          <a:bodyPr wrap="square" rtlCol="0">
            <a:spAutoFit/>
          </a:bodyPr>
          <a:lstStyle/>
          <a:p>
            <a:pPr algn="ctr"/>
            <a:r>
              <a:rPr lang="en-US" sz="6000" b="1" dirty="0">
                <a:latin typeface="Cambria" panose="02040503050406030204" pitchFamily="18" charset="0"/>
              </a:rPr>
              <a:t>Matthew 5:17</a:t>
            </a:r>
          </a:p>
        </p:txBody>
      </p:sp>
      <p:sp>
        <p:nvSpPr>
          <p:cNvPr id="18" name="TextBox 17">
            <a:extLst>
              <a:ext uri="{FF2B5EF4-FFF2-40B4-BE49-F238E27FC236}">
                <a16:creationId xmlns:a16="http://schemas.microsoft.com/office/drawing/2014/main" id="{E2DC73A8-CC1D-EE47-B93C-409A7418ABA7}"/>
              </a:ext>
            </a:extLst>
          </p:cNvPr>
          <p:cNvSpPr txBox="1"/>
          <p:nvPr/>
        </p:nvSpPr>
        <p:spPr>
          <a:xfrm>
            <a:off x="542925" y="2514600"/>
            <a:ext cx="8072438" cy="3908762"/>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“Do not think that I came to destroy the Law or the Prophets. I did not come to destroy but to fulfill.”</a:t>
            </a:r>
          </a:p>
          <a:p>
            <a:pPr marL="461963" indent="-461963" algn="ctr">
              <a:buFont typeface="Arial" panose="020B0604020202020204" pitchFamily="34" charset="0"/>
              <a:buChar char="•"/>
            </a:pPr>
            <a:r>
              <a:rPr lang="en-US" sz="2800" b="1" dirty="0">
                <a:latin typeface="Calibri" panose="020F0502020204030204" pitchFamily="34" charset="0"/>
                <a:cs typeface="Calibri" panose="020F0502020204030204" pitchFamily="34" charset="0"/>
              </a:rPr>
              <a:t>Jesus came in fulfillment of prophecies about Him</a:t>
            </a:r>
          </a:p>
          <a:p>
            <a:pPr marL="461963" indent="-461963" algn="ctr">
              <a:buFont typeface="Arial" panose="020B0604020202020204" pitchFamily="34" charset="0"/>
              <a:buChar char="•"/>
            </a:pPr>
            <a:r>
              <a:rPr lang="en-US" sz="2800" b="1" dirty="0">
                <a:latin typeface="Calibri" panose="020F0502020204030204" pitchFamily="34" charset="0"/>
                <a:cs typeface="Calibri" panose="020F0502020204030204" pitchFamily="34" charset="0"/>
              </a:rPr>
              <a:t>His teaching fulfilled the moral objectives of Mosaic Law (Matt. 7:12)</a:t>
            </a:r>
          </a:p>
          <a:p>
            <a:pPr marL="461963" indent="-461963" algn="ctr">
              <a:buFont typeface="Arial" panose="020B0604020202020204" pitchFamily="34" charset="0"/>
              <a:buChar char="•"/>
            </a:pPr>
            <a:r>
              <a:rPr lang="en-US" sz="2800" b="1" dirty="0">
                <a:latin typeface="Calibri" panose="020F0502020204030204" pitchFamily="34" charset="0"/>
                <a:cs typeface="Calibri" panose="020F0502020204030204" pitchFamily="34" charset="0"/>
              </a:rPr>
              <a:t>His sacrifice provided the means to fulfill the “righteous requirement” of the law (Rom. 8:1-4)</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1176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Effect transition="in" filter="fade">
                                      <p:cBhvr>
                                        <p:cTn id="19" dur="1000"/>
                                        <p:tgtEl>
                                          <p:spTgt spid="18">
                                            <p:txEl>
                                              <p:pRg st="1" end="1"/>
                                            </p:txEl>
                                          </p:spTgt>
                                        </p:tgtEl>
                                      </p:cBhvr>
                                    </p:animEffect>
                                    <p:anim calcmode="lin" valueType="num">
                                      <p:cBhvr>
                                        <p:cTn id="20"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Effect transition="in" filter="fade">
                                      <p:cBhvr>
                                        <p:cTn id="26" dur="1000"/>
                                        <p:tgtEl>
                                          <p:spTgt spid="18">
                                            <p:txEl>
                                              <p:pRg st="2" end="2"/>
                                            </p:txEl>
                                          </p:spTgt>
                                        </p:tgtEl>
                                      </p:cBhvr>
                                    </p:animEffect>
                                    <p:anim calcmode="lin" valueType="num">
                                      <p:cBhvr>
                                        <p:cTn id="27"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animEffect transition="in" filter="fade">
                                      <p:cBhvr>
                                        <p:cTn id="33" dur="1000"/>
                                        <p:tgtEl>
                                          <p:spTgt spid="18">
                                            <p:txEl>
                                              <p:pRg st="3" end="3"/>
                                            </p:txEl>
                                          </p:spTgt>
                                        </p:tgtEl>
                                      </p:cBhvr>
                                    </p:animEffect>
                                    <p:anim calcmode="lin" valueType="num">
                                      <p:cBhvr>
                                        <p:cTn id="34"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8" name="TextBox 17">
            <a:extLst>
              <a:ext uri="{FF2B5EF4-FFF2-40B4-BE49-F238E27FC236}">
                <a16:creationId xmlns:a16="http://schemas.microsoft.com/office/drawing/2014/main" id="{E2DC73A8-CC1D-EE47-B93C-409A7418ABA7}"/>
              </a:ext>
            </a:extLst>
          </p:cNvPr>
          <p:cNvSpPr txBox="1"/>
          <p:nvPr/>
        </p:nvSpPr>
        <p:spPr>
          <a:xfrm>
            <a:off x="228600" y="2686050"/>
            <a:ext cx="8629649" cy="3293209"/>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There was sin after the garden</a:t>
            </a:r>
          </a:p>
          <a:p>
            <a:pPr algn="ctr">
              <a:spcAft>
                <a:spcPts val="600"/>
              </a:spcAft>
            </a:pPr>
            <a:r>
              <a:rPr lang="en-US" sz="2400" b="1" dirty="0">
                <a:latin typeface="Calibri" panose="020F0502020204030204" pitchFamily="34" charset="0"/>
                <a:cs typeface="Calibri" panose="020F0502020204030204" pitchFamily="34" charset="0"/>
              </a:rPr>
              <a:t>“And if you do not do well, sin lies at the door” (Gen. 4:7b)</a:t>
            </a:r>
          </a:p>
          <a:p>
            <a:pPr algn="ctr">
              <a:spcAft>
                <a:spcPts val="600"/>
              </a:spcAft>
            </a:pPr>
            <a:r>
              <a:rPr lang="en-US" sz="2400" b="1" dirty="0">
                <a:latin typeface="Calibri" panose="020F0502020204030204" pitchFamily="34" charset="0"/>
                <a:cs typeface="Calibri" panose="020F0502020204030204" pitchFamily="34" charset="0"/>
              </a:rPr>
              <a:t>“The outcry against Sodom and Gomorrah is great, and because their sin is very grave” (Gen. 18:20b)</a:t>
            </a:r>
          </a:p>
          <a:p>
            <a:pPr algn="ctr">
              <a:spcAft>
                <a:spcPts val="600"/>
              </a:spcAft>
            </a:pPr>
            <a:r>
              <a:rPr lang="en-US" sz="2400" b="1" dirty="0">
                <a:latin typeface="Calibri" panose="020F0502020204030204" pitchFamily="34" charset="0"/>
                <a:cs typeface="Calibri" panose="020F0502020204030204" pitchFamily="34" charset="0"/>
              </a:rPr>
              <a:t>“How then can I do this great wickedness, and sin against God?” (Gen. 39:9b)</a:t>
            </a:r>
          </a:p>
          <a:p>
            <a:pPr algn="ctr">
              <a:spcAft>
                <a:spcPts val="600"/>
              </a:spcAft>
            </a:pPr>
            <a:r>
              <a:rPr lang="en-US" sz="3200" b="1" dirty="0">
                <a:latin typeface="Calibri" panose="020F0502020204030204" pitchFamily="34" charset="0"/>
                <a:cs typeface="Calibri" panose="020F0502020204030204" pitchFamily="34" charset="0"/>
              </a:rPr>
              <a:t>There was law after the garden</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65189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10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xEl>
                                              <p:pRg st="1" end="1"/>
                                            </p:txEl>
                                          </p:spTgt>
                                        </p:tgtEl>
                                        <p:attrNameLst>
                                          <p:attrName>style.visibility</p:attrName>
                                        </p:attrNameLst>
                                      </p:cBhvr>
                                      <p:to>
                                        <p:strVal val="visible"/>
                                      </p:to>
                                    </p:set>
                                    <p:animEffect transition="in" filter="fade">
                                      <p:cBhvr>
                                        <p:cTn id="14" dur="1000"/>
                                        <p:tgtEl>
                                          <p:spTgt spid="18">
                                            <p:txEl>
                                              <p:pRg st="1" end="1"/>
                                            </p:txEl>
                                          </p:spTgt>
                                        </p:tgtEl>
                                      </p:cBhvr>
                                    </p:animEffect>
                                    <p:anim calcmode="lin" valueType="num">
                                      <p:cBhvr>
                                        <p:cTn id="15"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1000"/>
                                        <p:tgtEl>
                                          <p:spTgt spid="18">
                                            <p:txEl>
                                              <p:pRg st="2" end="2"/>
                                            </p:txEl>
                                          </p:spTgt>
                                        </p:tgtEl>
                                      </p:cBhvr>
                                    </p:animEffect>
                                    <p:anim calcmode="lin" valueType="num">
                                      <p:cBhvr>
                                        <p:cTn id="22"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Effect transition="in" filter="fade">
                                      <p:cBhvr>
                                        <p:cTn id="28" dur="1000"/>
                                        <p:tgtEl>
                                          <p:spTgt spid="18">
                                            <p:txEl>
                                              <p:pRg st="3" end="3"/>
                                            </p:txEl>
                                          </p:spTgt>
                                        </p:tgtEl>
                                      </p:cBhvr>
                                    </p:animEffect>
                                    <p:anim calcmode="lin" valueType="num">
                                      <p:cBhvr>
                                        <p:cTn id="29"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8">
                                            <p:txEl>
                                              <p:pRg st="4" end="4"/>
                                            </p:txEl>
                                          </p:spTgt>
                                        </p:tgtEl>
                                        <p:attrNameLst>
                                          <p:attrName>style.visibility</p:attrName>
                                        </p:attrNameLst>
                                      </p:cBhvr>
                                      <p:to>
                                        <p:strVal val="visible"/>
                                      </p:to>
                                    </p:set>
                                    <p:anim calcmode="lin" valueType="num">
                                      <p:cBhvr>
                                        <p:cTn id="35" dur="1000" fill="hold"/>
                                        <p:tgtEl>
                                          <p:spTgt spid="18">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8">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8" name="TextBox 17">
            <a:extLst>
              <a:ext uri="{FF2B5EF4-FFF2-40B4-BE49-F238E27FC236}">
                <a16:creationId xmlns:a16="http://schemas.microsoft.com/office/drawing/2014/main" id="{E2DC73A8-CC1D-EE47-B93C-409A7418ABA7}"/>
              </a:ext>
            </a:extLst>
          </p:cNvPr>
          <p:cNvSpPr txBox="1"/>
          <p:nvPr/>
        </p:nvSpPr>
        <p:spPr>
          <a:xfrm>
            <a:off x="228600" y="2686050"/>
            <a:ext cx="8629649" cy="3877985"/>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A special law came to Israel through Moses</a:t>
            </a:r>
          </a:p>
          <a:p>
            <a:pPr algn="ctr">
              <a:spcAft>
                <a:spcPts val="600"/>
              </a:spcAft>
            </a:pPr>
            <a:r>
              <a:rPr lang="en-US" sz="2500" b="1" dirty="0">
                <a:latin typeface="Calibri" panose="020F0502020204030204" pitchFamily="34" charset="0"/>
                <a:cs typeface="Calibri" panose="020F0502020204030204" pitchFamily="34" charset="0"/>
              </a:rPr>
              <a:t>“Then the LORD said to Moses, ‘Come up to Me on the mountain and be there; and I will give you tablets of stone, and the law and commandments which I have written, that you may teach them’” (Exod. 24:12)</a:t>
            </a:r>
          </a:p>
          <a:p>
            <a:pPr algn="ctr">
              <a:spcAft>
                <a:spcPts val="600"/>
              </a:spcAft>
            </a:pPr>
            <a:r>
              <a:rPr lang="en-US" sz="2500" b="1" dirty="0">
                <a:latin typeface="Calibri" panose="020F0502020204030204" pitchFamily="34" charset="0"/>
                <a:cs typeface="Calibri" panose="020F0502020204030204" pitchFamily="34" charset="0"/>
              </a:rPr>
              <a:t>“So Moses came and told the people all the words of the LORD and all the judgments. And all the people answered with one voice and said, ‘All the words which the LORD has said we will do’” (Exod. 24:3)</a:t>
            </a:r>
          </a:p>
        </p:txBody>
      </p:sp>
    </p:spTree>
    <p:extLst>
      <p:ext uri="{BB962C8B-B14F-4D97-AF65-F5344CB8AC3E}">
        <p14:creationId xmlns:p14="http://schemas.microsoft.com/office/powerpoint/2010/main" val="26863803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10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xEl>
                                              <p:pRg st="1" end="1"/>
                                            </p:txEl>
                                          </p:spTgt>
                                        </p:tgtEl>
                                        <p:attrNameLst>
                                          <p:attrName>style.visibility</p:attrName>
                                        </p:attrNameLst>
                                      </p:cBhvr>
                                      <p:to>
                                        <p:strVal val="visible"/>
                                      </p:to>
                                    </p:set>
                                    <p:animEffect transition="in" filter="fade">
                                      <p:cBhvr>
                                        <p:cTn id="14" dur="1000"/>
                                        <p:tgtEl>
                                          <p:spTgt spid="18">
                                            <p:txEl>
                                              <p:pRg st="1" end="1"/>
                                            </p:txEl>
                                          </p:spTgt>
                                        </p:tgtEl>
                                      </p:cBhvr>
                                    </p:animEffect>
                                    <p:anim calcmode="lin" valueType="num">
                                      <p:cBhvr>
                                        <p:cTn id="15"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1000"/>
                                        <p:tgtEl>
                                          <p:spTgt spid="18">
                                            <p:txEl>
                                              <p:pRg st="2" end="2"/>
                                            </p:txEl>
                                          </p:spTgt>
                                        </p:tgtEl>
                                      </p:cBhvr>
                                    </p:animEffect>
                                    <p:anim calcmode="lin" valueType="num">
                                      <p:cBhvr>
                                        <p:cTn id="22"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8" name="TextBox 17">
            <a:extLst>
              <a:ext uri="{FF2B5EF4-FFF2-40B4-BE49-F238E27FC236}">
                <a16:creationId xmlns:a16="http://schemas.microsoft.com/office/drawing/2014/main" id="{E2DC73A8-CC1D-EE47-B93C-409A7418ABA7}"/>
              </a:ext>
            </a:extLst>
          </p:cNvPr>
          <p:cNvSpPr txBox="1"/>
          <p:nvPr/>
        </p:nvSpPr>
        <p:spPr>
          <a:xfrm>
            <a:off x="228600" y="2686050"/>
            <a:ext cx="8629649" cy="3970318"/>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A special law came to Israel through Moses</a:t>
            </a:r>
          </a:p>
          <a:p>
            <a:pPr algn="ctr">
              <a:spcAft>
                <a:spcPts val="600"/>
              </a:spcAft>
            </a:pPr>
            <a:r>
              <a:rPr lang="en-US" sz="2400" b="1" dirty="0">
                <a:latin typeface="Calibri" panose="020F0502020204030204" pitchFamily="34" charset="0"/>
                <a:cs typeface="Calibri" panose="020F0502020204030204" pitchFamily="34" charset="0"/>
              </a:rPr>
              <a:t>“The LORD our God made a covenant with us in Horeb. The LORD did not make this covenant with our fathers, but with us, those who are here today, all of us who are alive” (Deut. 5:2-3)</a:t>
            </a:r>
          </a:p>
          <a:p>
            <a:pPr algn="ctr">
              <a:spcAft>
                <a:spcPts val="600"/>
              </a:spcAft>
            </a:pPr>
            <a:r>
              <a:rPr lang="en-US" sz="2800" b="1" dirty="0">
                <a:latin typeface="Calibri" panose="020F0502020204030204" pitchFamily="34" charset="0"/>
                <a:cs typeface="Calibri" panose="020F0502020204030204" pitchFamily="34" charset="0"/>
              </a:rPr>
              <a:t>“Covenant” and “law” can be used interchangeably</a:t>
            </a:r>
          </a:p>
          <a:p>
            <a:pPr algn="ctr">
              <a:spcAft>
                <a:spcPts val="600"/>
              </a:spcAft>
            </a:pPr>
            <a:r>
              <a:rPr lang="en-US" sz="2400" b="1" dirty="0">
                <a:latin typeface="Calibri" panose="020F0502020204030204" pitchFamily="34" charset="0"/>
                <a:cs typeface="Calibri" panose="020F0502020204030204" pitchFamily="34" charset="0"/>
              </a:rPr>
              <a:t>“They did not keep the covenant of God; They refused to walk in His law” (Ps. 78:10)</a:t>
            </a:r>
          </a:p>
          <a:p>
            <a:pPr algn="ctr">
              <a:spcAft>
                <a:spcPts val="600"/>
              </a:spcAft>
            </a:pPr>
            <a:r>
              <a:rPr lang="en-US" sz="2400" b="1" dirty="0">
                <a:latin typeface="Calibri" panose="020F0502020204030204" pitchFamily="34" charset="0"/>
                <a:cs typeface="Calibri" panose="020F0502020204030204" pitchFamily="34" charset="0"/>
              </a:rPr>
              <a:t>“They have transgressed My covenant And rebelled against My law” (Hos. 8:1b)</a:t>
            </a:r>
          </a:p>
        </p:txBody>
      </p:sp>
    </p:spTree>
    <p:extLst>
      <p:ext uri="{BB962C8B-B14F-4D97-AF65-F5344CB8AC3E}">
        <p14:creationId xmlns:p14="http://schemas.microsoft.com/office/powerpoint/2010/main" val="32462494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1000"/>
                                        <p:tgtEl>
                                          <p:spTgt spid="18">
                                            <p:txEl>
                                              <p:pRg st="1" end="1"/>
                                            </p:txEl>
                                          </p:spTgt>
                                        </p:tgtEl>
                                      </p:cBhvr>
                                    </p:animEffect>
                                    <p:anim calcmode="lin" valueType="num">
                                      <p:cBhvr>
                                        <p:cTn id="8"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
                                            <p:txEl>
                                              <p:pRg st="2" end="2"/>
                                            </p:txEl>
                                          </p:spTgt>
                                        </p:tgtEl>
                                        <p:attrNameLst>
                                          <p:attrName>style.visibility</p:attrName>
                                        </p:attrNameLst>
                                      </p:cBhvr>
                                      <p:to>
                                        <p:strVal val="visible"/>
                                      </p:to>
                                    </p:set>
                                    <p:anim calcmode="lin" valueType="num">
                                      <p:cBhvr>
                                        <p:cTn id="14" dur="1000" fill="hold"/>
                                        <p:tgtEl>
                                          <p:spTgt spid="18">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8">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xEl>
                                              <p:pRg st="3" end="3"/>
                                            </p:txEl>
                                          </p:spTgt>
                                        </p:tgtEl>
                                        <p:attrNameLst>
                                          <p:attrName>style.visibility</p:attrName>
                                        </p:attrNameLst>
                                      </p:cBhvr>
                                      <p:to>
                                        <p:strVal val="visible"/>
                                      </p:to>
                                    </p:set>
                                    <p:animEffect transition="in" filter="fade">
                                      <p:cBhvr>
                                        <p:cTn id="21" dur="1000"/>
                                        <p:tgtEl>
                                          <p:spTgt spid="18">
                                            <p:txEl>
                                              <p:pRg st="3" end="3"/>
                                            </p:txEl>
                                          </p:spTgt>
                                        </p:tgtEl>
                                      </p:cBhvr>
                                    </p:animEffect>
                                    <p:anim calcmode="lin" valueType="num">
                                      <p:cBhvr>
                                        <p:cTn id="22"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xEl>
                                              <p:pRg st="4" end="4"/>
                                            </p:txEl>
                                          </p:spTgt>
                                        </p:tgtEl>
                                        <p:attrNameLst>
                                          <p:attrName>style.visibility</p:attrName>
                                        </p:attrNameLst>
                                      </p:cBhvr>
                                      <p:to>
                                        <p:strVal val="visible"/>
                                      </p:to>
                                    </p:set>
                                    <p:animEffect transition="in" filter="fade">
                                      <p:cBhvr>
                                        <p:cTn id="28" dur="1000"/>
                                        <p:tgtEl>
                                          <p:spTgt spid="18">
                                            <p:txEl>
                                              <p:pRg st="4" end="4"/>
                                            </p:txEl>
                                          </p:spTgt>
                                        </p:tgtEl>
                                      </p:cBhvr>
                                    </p:animEffect>
                                    <p:anim calcmode="lin" valueType="num">
                                      <p:cBhvr>
                                        <p:cTn id="29"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8" name="TextBox 17">
            <a:extLst>
              <a:ext uri="{FF2B5EF4-FFF2-40B4-BE49-F238E27FC236}">
                <a16:creationId xmlns:a16="http://schemas.microsoft.com/office/drawing/2014/main" id="{E2DC73A8-CC1D-EE47-B93C-409A7418ABA7}"/>
              </a:ext>
            </a:extLst>
          </p:cNvPr>
          <p:cNvSpPr txBox="1"/>
          <p:nvPr/>
        </p:nvSpPr>
        <p:spPr>
          <a:xfrm>
            <a:off x="228600" y="2686050"/>
            <a:ext cx="8629649" cy="3231654"/>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A special law came to Israel through Moses</a:t>
            </a:r>
          </a:p>
          <a:p>
            <a:pPr algn="ctr">
              <a:spcAft>
                <a:spcPts val="600"/>
              </a:spcAft>
            </a:pPr>
            <a:r>
              <a:rPr lang="en-US" sz="2800" b="1" dirty="0">
                <a:latin typeface="Calibri" panose="020F0502020204030204" pitchFamily="34" charset="0"/>
                <a:cs typeface="Calibri" panose="020F0502020204030204" pitchFamily="34" charset="0"/>
              </a:rPr>
              <a:t>This was not a law for all nations </a:t>
            </a:r>
          </a:p>
          <a:p>
            <a:pPr algn="ctr">
              <a:spcAft>
                <a:spcPts val="600"/>
              </a:spcAft>
            </a:pPr>
            <a:r>
              <a:rPr lang="en-US" sz="2500" b="1" dirty="0">
                <a:latin typeface="Calibri" panose="020F0502020204030204" pitchFamily="34" charset="0"/>
                <a:cs typeface="Calibri" panose="020F0502020204030204" pitchFamily="34" charset="0"/>
              </a:rPr>
              <a:t>“Remember the Law of Moses, My servant, which I commanded him in Horeb for all Israel, with the statutes and judgments” (Mal. 4:4)</a:t>
            </a:r>
          </a:p>
          <a:p>
            <a:pPr algn="ctr">
              <a:spcAft>
                <a:spcPts val="600"/>
              </a:spcAft>
            </a:pPr>
            <a:r>
              <a:rPr lang="en-US" sz="2500" b="1" dirty="0">
                <a:latin typeface="Calibri" panose="020F0502020204030204" pitchFamily="34" charset="0"/>
                <a:cs typeface="Calibri" panose="020F0502020204030204" pitchFamily="34" charset="0"/>
              </a:rPr>
              <a:t>“What great nation is there that has such statutes and righteous judgments as are in all this law” (Deut. 4:5-8)</a:t>
            </a:r>
          </a:p>
        </p:txBody>
      </p:sp>
    </p:spTree>
    <p:extLst>
      <p:ext uri="{BB962C8B-B14F-4D97-AF65-F5344CB8AC3E}">
        <p14:creationId xmlns:p14="http://schemas.microsoft.com/office/powerpoint/2010/main" val="5265052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 calcmode="lin" valueType="num">
                                      <p:cBhvr>
                                        <p:cTn id="7" dur="1000" fill="hold"/>
                                        <p:tgtEl>
                                          <p:spTgt spid="18">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8">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xEl>
                                              <p:pRg st="2" end="2"/>
                                            </p:txEl>
                                          </p:spTgt>
                                        </p:tgtEl>
                                        <p:attrNameLst>
                                          <p:attrName>style.visibility</p:attrName>
                                        </p:attrNameLst>
                                      </p:cBhvr>
                                      <p:to>
                                        <p:strVal val="visible"/>
                                      </p:to>
                                    </p:set>
                                    <p:animEffect transition="in" filter="fade">
                                      <p:cBhvr>
                                        <p:cTn id="14" dur="1000"/>
                                        <p:tgtEl>
                                          <p:spTgt spid="18">
                                            <p:txEl>
                                              <p:pRg st="2" end="2"/>
                                            </p:txEl>
                                          </p:spTgt>
                                        </p:tgtEl>
                                      </p:cBhvr>
                                    </p:animEffect>
                                    <p:anim calcmode="lin" valueType="num">
                                      <p:cBhvr>
                                        <p:cTn id="15"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xEl>
                                              <p:pRg st="3" end="3"/>
                                            </p:txEl>
                                          </p:spTgt>
                                        </p:tgtEl>
                                        <p:attrNameLst>
                                          <p:attrName>style.visibility</p:attrName>
                                        </p:attrNameLst>
                                      </p:cBhvr>
                                      <p:to>
                                        <p:strVal val="visible"/>
                                      </p:to>
                                    </p:set>
                                    <p:animEffect transition="in" filter="fade">
                                      <p:cBhvr>
                                        <p:cTn id="21" dur="1000"/>
                                        <p:tgtEl>
                                          <p:spTgt spid="18">
                                            <p:txEl>
                                              <p:pRg st="3" end="3"/>
                                            </p:txEl>
                                          </p:spTgt>
                                        </p:tgtEl>
                                      </p:cBhvr>
                                    </p:animEffect>
                                    <p:anim calcmode="lin" valueType="num">
                                      <p:cBhvr>
                                        <p:cTn id="22"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686050"/>
            <a:ext cx="8629649" cy="3108543"/>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Israel was to keep all of the law</a:t>
            </a:r>
          </a:p>
          <a:p>
            <a:pPr algn="ctr">
              <a:spcAft>
                <a:spcPts val="600"/>
              </a:spcAft>
            </a:pPr>
            <a:r>
              <a:rPr lang="en-US" sz="2400" b="1" dirty="0">
                <a:latin typeface="Calibri" panose="020F0502020204030204" pitchFamily="34" charset="0"/>
                <a:cs typeface="Calibri" panose="020F0502020204030204" pitchFamily="34" charset="0"/>
              </a:rPr>
              <a:t>“You shall therefore keep all My statutes and all My judgments, and perform them” (Lev. 20:22)</a:t>
            </a:r>
          </a:p>
          <a:p>
            <a:pPr algn="ctr">
              <a:spcAft>
                <a:spcPts val="600"/>
              </a:spcAft>
            </a:pPr>
            <a:r>
              <a:rPr lang="en-US" sz="2400" b="1" dirty="0">
                <a:latin typeface="Calibri" panose="020F0502020204030204" pitchFamily="34" charset="0"/>
                <a:cs typeface="Calibri" panose="020F0502020204030204" pitchFamily="34" charset="0"/>
              </a:rPr>
              <a:t>“Now Moses, with the elders of Israel, commanded the people, saying: ‘Keep all the commandments which I command you today’” (Deut. 27:1)</a:t>
            </a:r>
          </a:p>
          <a:p>
            <a:pPr algn="ctr">
              <a:spcAft>
                <a:spcPts val="600"/>
              </a:spcAft>
            </a:pPr>
            <a:r>
              <a:rPr lang="en-US" sz="2400" b="1" dirty="0">
                <a:latin typeface="Calibri" panose="020F0502020204030204" pitchFamily="34" charset="0"/>
                <a:cs typeface="Calibri" panose="020F0502020204030204" pitchFamily="34" charset="0"/>
              </a:rPr>
              <a:t>“You should keep all His commandments” (Deut. 26:17-19)</a:t>
            </a:r>
          </a:p>
        </p:txBody>
      </p:sp>
    </p:spTree>
    <p:extLst>
      <p:ext uri="{BB962C8B-B14F-4D97-AF65-F5344CB8AC3E}">
        <p14:creationId xmlns:p14="http://schemas.microsoft.com/office/powerpoint/2010/main" val="25232419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20280"/>
            <a:ext cx="8629649" cy="3600986"/>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The Law of Moses…</a:t>
            </a:r>
          </a:p>
          <a:p>
            <a:pPr algn="ctr">
              <a:spcAft>
                <a:spcPts val="600"/>
              </a:spcAft>
            </a:pPr>
            <a:r>
              <a:rPr lang="en-US" sz="2800" b="1" dirty="0">
                <a:latin typeface="Calibri" panose="020F0502020204030204" pitchFamily="34" charset="0"/>
                <a:cs typeface="Calibri" panose="020F0502020204030204" pitchFamily="34" charset="0"/>
              </a:rPr>
              <a:t>Defined Israel’s Identity</a:t>
            </a:r>
            <a:r>
              <a:rPr lang="en-US" sz="2100" b="1" dirty="0">
                <a:latin typeface="Calibri" panose="020F0502020204030204" pitchFamily="34" charset="0"/>
                <a:cs typeface="Calibri" panose="020F0502020204030204" pitchFamily="34" charset="0"/>
              </a:rPr>
              <a:t>—“we shall be separate…from all the people who are on the face of the earth” (Exod. 33:16; cf. Deut. 23:1-8); proselytes: “sons of the foreigner who join themselves to the LORD, to serve Him, and to love the name of the LORD, to be His servants—everyone who keeps from defiling the Sabbath, And holds fast My covenant” (Isa. 56:6) </a:t>
            </a:r>
          </a:p>
          <a:p>
            <a:pPr algn="ctr">
              <a:spcAft>
                <a:spcPts val="600"/>
              </a:spcAft>
            </a:pPr>
            <a:r>
              <a:rPr lang="en-US" sz="2800" b="1" dirty="0">
                <a:latin typeface="Calibri" panose="020F0502020204030204" pitchFamily="34" charset="0"/>
                <a:cs typeface="Calibri" panose="020F0502020204030204" pitchFamily="34" charset="0"/>
              </a:rPr>
              <a:t>Defined Sin</a:t>
            </a:r>
            <a:r>
              <a:rPr lang="en-US" sz="2100" b="1" dirty="0">
                <a:latin typeface="Calibri" panose="020F0502020204030204" pitchFamily="34" charset="0"/>
                <a:cs typeface="Calibri" panose="020F0502020204030204" pitchFamily="34" charset="0"/>
              </a:rPr>
              <a:t>—“doing any of the things which the LORD has commanded not to be done” (Lev. 4:27, NASB); one who “has despised the word of the LORD, and has broken His commandment” bore guilt (Num. 15:31)</a:t>
            </a:r>
            <a:endParaRPr lang="en-US"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51290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C9DB54-7BA4-694C-8E00-0C824FF157F9}"/>
              </a:ext>
            </a:extLst>
          </p:cNvPr>
          <p:cNvSpPr/>
          <p:nvPr/>
        </p:nvSpPr>
        <p:spPr>
          <a:xfrm>
            <a:off x="0" y="-1"/>
            <a:ext cx="9144000" cy="685800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5582E7-E5B5-F34B-A6ED-937383C4A2F0}"/>
              </a:ext>
            </a:extLst>
          </p:cNvPr>
          <p:cNvSpPr/>
          <p:nvPr/>
        </p:nvSpPr>
        <p:spPr>
          <a:xfrm>
            <a:off x="0" y="0"/>
            <a:ext cx="9144000" cy="212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4F62D0A-1D2B-5246-9E65-4C4A82FEBD23}"/>
              </a:ext>
            </a:extLst>
          </p:cNvPr>
          <p:cNvCxnSpPr/>
          <p:nvPr/>
        </p:nvCxnSpPr>
        <p:spPr>
          <a:xfrm>
            <a:off x="1613647" y="1733985"/>
            <a:ext cx="5916706"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B9245B6-6DA0-BD40-AA48-E01074216FD3}"/>
              </a:ext>
            </a:extLst>
          </p:cNvPr>
          <p:cNvSpPr/>
          <p:nvPr/>
        </p:nvSpPr>
        <p:spPr>
          <a:xfrm>
            <a:off x="0" y="-1"/>
            <a:ext cx="9144000" cy="167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lose-up of fern leaves">
            <a:extLst>
              <a:ext uri="{FF2B5EF4-FFF2-40B4-BE49-F238E27FC236}">
                <a16:creationId xmlns:a16="http://schemas.microsoft.com/office/drawing/2014/main" id="{A3F7DDD8-1148-A149-8941-B4A6B8628C9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Lst>
          </a:blip>
          <a:srcRect l="10045" r="5582" b="-1"/>
          <a:stretch/>
        </p:blipFill>
        <p:spPr>
          <a:xfrm>
            <a:off x="0" y="0"/>
            <a:ext cx="9144000" cy="6857990"/>
          </a:xfrm>
          <a:prstGeom prst="rect">
            <a:avLst/>
          </a:prstGeom>
        </p:spPr>
      </p:pic>
      <p:sp>
        <p:nvSpPr>
          <p:cNvPr id="17" name="TextBox 16">
            <a:extLst>
              <a:ext uri="{FF2B5EF4-FFF2-40B4-BE49-F238E27FC236}">
                <a16:creationId xmlns:a16="http://schemas.microsoft.com/office/drawing/2014/main" id="{076ABB01-D061-D24A-91B4-6854ECC3F17F}"/>
              </a:ext>
            </a:extLst>
          </p:cNvPr>
          <p:cNvSpPr txBox="1"/>
          <p:nvPr/>
        </p:nvSpPr>
        <p:spPr>
          <a:xfrm>
            <a:off x="342900" y="671513"/>
            <a:ext cx="8386763" cy="830997"/>
          </a:xfrm>
          <a:prstGeom prst="rect">
            <a:avLst/>
          </a:prstGeom>
          <a:noFill/>
        </p:spPr>
        <p:txBody>
          <a:bodyPr wrap="square" rtlCol="0">
            <a:spAutoFit/>
          </a:bodyPr>
          <a:lstStyle/>
          <a:p>
            <a:pPr algn="ctr"/>
            <a:r>
              <a:rPr lang="en-US" sz="4800" b="1" dirty="0">
                <a:latin typeface="Cambria" panose="02040503050406030204" pitchFamily="18" charset="0"/>
              </a:rPr>
              <a:t>“Christ Is the End of the Law”</a:t>
            </a:r>
          </a:p>
        </p:txBody>
      </p:sp>
      <p:sp>
        <p:nvSpPr>
          <p:cNvPr id="12" name="TextBox 11">
            <a:extLst>
              <a:ext uri="{FF2B5EF4-FFF2-40B4-BE49-F238E27FC236}">
                <a16:creationId xmlns:a16="http://schemas.microsoft.com/office/drawing/2014/main" id="{7E49C796-5EE9-1F48-ADBE-EAAE758212DB}"/>
              </a:ext>
            </a:extLst>
          </p:cNvPr>
          <p:cNvSpPr txBox="1"/>
          <p:nvPr/>
        </p:nvSpPr>
        <p:spPr>
          <a:xfrm>
            <a:off x="228600" y="2436904"/>
            <a:ext cx="8629649" cy="4108817"/>
          </a:xfrm>
          <a:prstGeom prst="rect">
            <a:avLst/>
          </a:prstGeom>
          <a:noFill/>
        </p:spPr>
        <p:txBody>
          <a:bodyPr wrap="square" rtlCol="0">
            <a:spAutoFit/>
          </a:bodyPr>
          <a:lstStyle/>
          <a:p>
            <a:pPr algn="ctr">
              <a:spcAft>
                <a:spcPts val="600"/>
              </a:spcAft>
            </a:pPr>
            <a:r>
              <a:rPr lang="en-US" sz="3600" b="1" dirty="0">
                <a:latin typeface="Calibri" panose="020F0502020204030204" pitchFamily="34" charset="0"/>
                <a:cs typeface="Calibri" panose="020F0502020204030204" pitchFamily="34" charset="0"/>
              </a:rPr>
              <a:t>The Law of Moses…</a:t>
            </a:r>
          </a:p>
          <a:p>
            <a:pPr algn="ctr">
              <a:spcAft>
                <a:spcPts val="600"/>
              </a:spcAft>
            </a:pPr>
            <a:r>
              <a:rPr lang="en-US" sz="2800" b="1" dirty="0">
                <a:latin typeface="Calibri" panose="020F0502020204030204" pitchFamily="34" charset="0"/>
                <a:cs typeface="Calibri" panose="020F0502020204030204" pitchFamily="34" charset="0"/>
              </a:rPr>
              <a:t>Defined Acceptable Worship</a:t>
            </a:r>
            <a:r>
              <a:rPr lang="en-US" sz="2100" b="1" dirty="0">
                <a:latin typeface="Calibri" panose="020F0502020204030204" pitchFamily="34" charset="0"/>
                <a:cs typeface="Calibri" panose="020F0502020204030204" pitchFamily="34" charset="0"/>
              </a:rPr>
              <a:t>—“offered profane fire before the LORD, which He had not commanded them” (Lev. 10:1); “You shall not worship the LORD your God with such things” (Deut. 12:1-4); “you shall not worship the Lord your God in that way” (Deut. 12:31); “Whatever I command you, be careful to observe it; you shall not add to it nor take away from it.” (Deut. 12:32) </a:t>
            </a:r>
          </a:p>
          <a:p>
            <a:pPr algn="ctr">
              <a:spcAft>
                <a:spcPts val="600"/>
              </a:spcAft>
            </a:pPr>
            <a:r>
              <a:rPr lang="en-US" sz="2800" b="1" dirty="0">
                <a:latin typeface="Calibri" panose="020F0502020204030204" pitchFamily="34" charset="0"/>
                <a:cs typeface="Calibri" panose="020F0502020204030204" pitchFamily="34" charset="0"/>
              </a:rPr>
              <a:t>Set Terms of Forgiveness</a:t>
            </a:r>
            <a:r>
              <a:rPr lang="en-US" sz="2100" b="1" dirty="0">
                <a:latin typeface="Calibri" panose="020F0502020204030204" pitchFamily="34" charset="0"/>
                <a:cs typeface="Calibri" panose="020F0502020204030204" pitchFamily="34" charset="0"/>
              </a:rPr>
              <a:t>—“shall be forgiven” (Lev. 4:20, 26, 31, 35; 5:10, 13, 16, 18; 6:7; 19:22; Num. 15:25, 26, 28)</a:t>
            </a:r>
          </a:p>
          <a:p>
            <a:pPr algn="ctr">
              <a:spcAft>
                <a:spcPts val="600"/>
              </a:spcAft>
            </a:pPr>
            <a:r>
              <a:rPr lang="en-US" sz="2800" b="1" dirty="0">
                <a:latin typeface="Calibri" panose="020F0502020204030204" pitchFamily="34" charset="0"/>
                <a:cs typeface="Calibri" panose="020F0502020204030204" pitchFamily="34" charset="0"/>
              </a:rPr>
              <a:t>Was Israel’s National, Civil, Moral, and Religious Law</a:t>
            </a:r>
          </a:p>
        </p:txBody>
      </p:sp>
    </p:spTree>
    <p:extLst>
      <p:ext uri="{BB962C8B-B14F-4D97-AF65-F5344CB8AC3E}">
        <p14:creationId xmlns:p14="http://schemas.microsoft.com/office/powerpoint/2010/main" val="2743720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 calcmode="lin" valueType="num">
                                      <p:cBhvr>
                                        <p:cTn id="21" dur="1000" fill="hold"/>
                                        <p:tgtEl>
                                          <p:spTgt spid="12">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12">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2321</TotalTime>
  <Words>3260</Words>
  <Application>Microsoft Macintosh PowerPoint</Application>
  <PresentationFormat>On-screen Show (4:3)</PresentationFormat>
  <Paragraphs>155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Pope</dc:creator>
  <cp:lastModifiedBy>Kyle Pope</cp:lastModifiedBy>
  <cp:revision>62</cp:revision>
  <dcterms:created xsi:type="dcterms:W3CDTF">2021-07-06T05:24:22Z</dcterms:created>
  <dcterms:modified xsi:type="dcterms:W3CDTF">2021-07-20T01:12:02Z</dcterms:modified>
</cp:coreProperties>
</file>