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6EAC"/>
    <a:srgbClr val="809DE1"/>
    <a:srgbClr val="2F5D98"/>
    <a:srgbClr val="1F4574"/>
    <a:srgbClr val="0E2D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6"/>
    <p:restoredTop sz="94697"/>
  </p:normalViewPr>
  <p:slideViewPr>
    <p:cSldViewPr snapToGrid="0" snapToObjects="1">
      <p:cViewPr varScale="1">
        <p:scale>
          <a:sx n="85" d="100"/>
          <a:sy n="85" d="100"/>
        </p:scale>
        <p:origin x="1336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A1699-7681-5D4D-8E3A-2942EDC35336}" type="datetimeFigureOut">
              <a:rPr lang="en-US" smtClean="0"/>
              <a:pPr/>
              <a:t>6/6/21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32374-64A6-D84A-9A5B-71C3D25C52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568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A1699-7681-5D4D-8E3A-2942EDC35336}" type="datetimeFigureOut">
              <a:rPr lang="en-US" smtClean="0"/>
              <a:pPr/>
              <a:t>6/6/21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32374-64A6-D84A-9A5B-71C3D25C52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66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A1699-7681-5D4D-8E3A-2942EDC35336}" type="datetimeFigureOut">
              <a:rPr lang="en-US" smtClean="0"/>
              <a:pPr/>
              <a:t>6/6/21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32374-64A6-D84A-9A5B-71C3D25C52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191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A1699-7681-5D4D-8E3A-2942EDC35336}" type="datetimeFigureOut">
              <a:rPr lang="en-US" smtClean="0"/>
              <a:pPr/>
              <a:t>6/6/21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32374-64A6-D84A-9A5B-71C3D25C52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656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A1699-7681-5D4D-8E3A-2942EDC35336}" type="datetimeFigureOut">
              <a:rPr lang="en-US" smtClean="0"/>
              <a:pPr/>
              <a:t>6/6/21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32374-64A6-D84A-9A5B-71C3D25C52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315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A1699-7681-5D4D-8E3A-2942EDC35336}" type="datetimeFigureOut">
              <a:rPr lang="en-US" smtClean="0"/>
              <a:pPr/>
              <a:t>6/6/21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32374-64A6-D84A-9A5B-71C3D25C52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75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A1699-7681-5D4D-8E3A-2942EDC35336}" type="datetimeFigureOut">
              <a:rPr lang="en-US" smtClean="0"/>
              <a:pPr/>
              <a:t>6/6/21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32374-64A6-D84A-9A5B-71C3D25C52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09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A1699-7681-5D4D-8E3A-2942EDC35336}" type="datetimeFigureOut">
              <a:rPr lang="en-US" smtClean="0"/>
              <a:pPr/>
              <a:t>6/6/21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32374-64A6-D84A-9A5B-71C3D25C52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169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A1699-7681-5D4D-8E3A-2942EDC35336}" type="datetimeFigureOut">
              <a:rPr lang="en-US" smtClean="0"/>
              <a:pPr/>
              <a:t>6/6/21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32374-64A6-D84A-9A5B-71C3D25C52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668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A1699-7681-5D4D-8E3A-2942EDC35336}" type="datetimeFigureOut">
              <a:rPr lang="en-US" smtClean="0"/>
              <a:pPr/>
              <a:t>6/6/21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32374-64A6-D84A-9A5B-71C3D25C52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252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A1699-7681-5D4D-8E3A-2942EDC35336}" type="datetimeFigureOut">
              <a:rPr lang="en-US" smtClean="0"/>
              <a:pPr/>
              <a:t>6/6/21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32374-64A6-D84A-9A5B-71C3D25C52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033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A1699-7681-5D4D-8E3A-2942EDC35336}" type="datetimeFigureOut">
              <a:rPr lang="en-US" smtClean="0"/>
              <a:pPr/>
              <a:t>6/6/21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32374-64A6-D84A-9A5B-71C3D25C52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28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70E4C22-1EA0-DE45-A27C-28965589B9B6}"/>
              </a:ext>
            </a:extLst>
          </p:cNvPr>
          <p:cNvSpPr/>
          <p:nvPr/>
        </p:nvSpPr>
        <p:spPr>
          <a:xfrm>
            <a:off x="3177" y="6400800"/>
            <a:ext cx="9140823" cy="457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7716935-007E-FF42-80CA-A1F7F1E43919}"/>
              </a:ext>
            </a:extLst>
          </p:cNvPr>
          <p:cNvGrpSpPr/>
          <p:nvPr/>
        </p:nvGrpSpPr>
        <p:grpSpPr>
          <a:xfrm>
            <a:off x="-3177" y="0"/>
            <a:ext cx="9147177" cy="6400800"/>
            <a:chOff x="-3177" y="0"/>
            <a:chExt cx="9147177" cy="6400800"/>
          </a:xfrm>
        </p:grpSpPr>
        <p:pic>
          <p:nvPicPr>
            <p:cNvPr id="6" name="Picture 5" descr="Foggy mountain ranges">
              <a:extLst>
                <a:ext uri="{FF2B5EF4-FFF2-40B4-BE49-F238E27FC236}">
                  <a16:creationId xmlns:a16="http://schemas.microsoft.com/office/drawing/2014/main" id="{444D5999-BA15-5749-AB5B-E23730D03AF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22561" b="20871"/>
            <a:stretch/>
          </p:blipFill>
          <p:spPr>
            <a:xfrm>
              <a:off x="0" y="2417736"/>
              <a:ext cx="9144000" cy="2805193"/>
            </a:xfrm>
            <a:prstGeom prst="rect">
              <a:avLst/>
            </a:prstGeom>
          </p:spPr>
        </p:pic>
        <p:pic>
          <p:nvPicPr>
            <p:cNvPr id="7" name="Picture 6" descr="Foggy mountain ranges">
              <a:extLst>
                <a:ext uri="{FF2B5EF4-FFF2-40B4-BE49-F238E27FC236}">
                  <a16:creationId xmlns:a16="http://schemas.microsoft.com/office/drawing/2014/main" id="{194ABDED-E560-774C-B42B-366FCD67CFD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4747" b="58834"/>
            <a:stretch/>
          </p:blipFill>
          <p:spPr>
            <a:xfrm>
              <a:off x="-3177" y="0"/>
              <a:ext cx="9144000" cy="3254644"/>
            </a:xfrm>
            <a:prstGeom prst="rect">
              <a:avLst/>
            </a:prstGeom>
          </p:spPr>
        </p:pic>
        <p:pic>
          <p:nvPicPr>
            <p:cNvPr id="4" name="Picture 3" descr="Foggy mountain ranges">
              <a:extLst>
                <a:ext uri="{FF2B5EF4-FFF2-40B4-BE49-F238E27FC236}">
                  <a16:creationId xmlns:a16="http://schemas.microsoft.com/office/drawing/2014/main" id="{AEDBE88A-0A50-3D46-A4EC-1446C15F617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66118" b="2255"/>
            <a:stretch/>
          </p:blipFill>
          <p:spPr>
            <a:xfrm>
              <a:off x="0" y="4572000"/>
              <a:ext cx="9144000" cy="1828800"/>
            </a:xfrm>
            <a:prstGeom prst="rect">
              <a:avLst/>
            </a:prstGeom>
          </p:spPr>
        </p:pic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AFFB64-2748-7C44-8AC2-EB6ADA308C5F}"/>
              </a:ext>
            </a:extLst>
          </p:cNvPr>
          <p:cNvCxnSpPr>
            <a:cxnSpLocks/>
          </p:cNvCxnSpPr>
          <p:nvPr/>
        </p:nvCxnSpPr>
        <p:spPr>
          <a:xfrm>
            <a:off x="495946" y="1447930"/>
            <a:ext cx="8074616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1FFD043-134D-3342-81D3-830EFA661620}"/>
              </a:ext>
            </a:extLst>
          </p:cNvPr>
          <p:cNvSpPr txBox="1"/>
          <p:nvPr/>
        </p:nvSpPr>
        <p:spPr>
          <a:xfrm>
            <a:off x="717623" y="1800737"/>
            <a:ext cx="76169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3E6EAC"/>
                </a:solidFill>
              </a:rPr>
              <a:t>How should Christians fit into the world?</a:t>
            </a:r>
          </a:p>
          <a:p>
            <a:pPr algn="ctr"/>
            <a:r>
              <a:rPr lang="en-US" sz="3200" b="1" dirty="0">
                <a:solidFill>
                  <a:srgbClr val="3E6EAC"/>
                </a:solidFill>
              </a:rPr>
              <a:t>What should be our relationship to it?</a:t>
            </a:r>
          </a:p>
          <a:p>
            <a:pPr algn="ctr"/>
            <a:r>
              <a:rPr lang="en-US" sz="3200" b="1" dirty="0">
                <a:solidFill>
                  <a:srgbClr val="3E6EAC"/>
                </a:solidFill>
              </a:rPr>
              <a:t>Do we conform or stand apart?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C77DF57-D7A1-5644-8B4D-30006B884FDA}"/>
              </a:ext>
            </a:extLst>
          </p:cNvPr>
          <p:cNvSpPr txBox="1"/>
          <p:nvPr/>
        </p:nvSpPr>
        <p:spPr>
          <a:xfrm>
            <a:off x="717623" y="4218473"/>
            <a:ext cx="76169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Jesus teaches us to be lights (Matt. 5:13-16)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But He also teaches us not to place our treasures in this world (Matt.6:19-21)</a:t>
            </a:r>
          </a:p>
        </p:txBody>
      </p:sp>
    </p:spTree>
    <p:extLst>
      <p:ext uri="{BB962C8B-B14F-4D97-AF65-F5344CB8AC3E}">
        <p14:creationId xmlns:p14="http://schemas.microsoft.com/office/powerpoint/2010/main" val="2152111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 bldLvl="2"/>
      <p:bldP spid="11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70E4C22-1EA0-DE45-A27C-28965589B9B6}"/>
              </a:ext>
            </a:extLst>
          </p:cNvPr>
          <p:cNvSpPr/>
          <p:nvPr/>
        </p:nvSpPr>
        <p:spPr>
          <a:xfrm>
            <a:off x="3177" y="6400800"/>
            <a:ext cx="9140823" cy="457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7716935-007E-FF42-80CA-A1F7F1E43919}"/>
              </a:ext>
            </a:extLst>
          </p:cNvPr>
          <p:cNvGrpSpPr/>
          <p:nvPr/>
        </p:nvGrpSpPr>
        <p:grpSpPr>
          <a:xfrm>
            <a:off x="-3177" y="0"/>
            <a:ext cx="9147177" cy="6400800"/>
            <a:chOff x="-3177" y="0"/>
            <a:chExt cx="9147177" cy="6400800"/>
          </a:xfrm>
        </p:grpSpPr>
        <p:pic>
          <p:nvPicPr>
            <p:cNvPr id="6" name="Picture 5" descr="Foggy mountain ranges">
              <a:extLst>
                <a:ext uri="{FF2B5EF4-FFF2-40B4-BE49-F238E27FC236}">
                  <a16:creationId xmlns:a16="http://schemas.microsoft.com/office/drawing/2014/main" id="{444D5999-BA15-5749-AB5B-E23730D03AF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22561" b="20871"/>
            <a:stretch/>
          </p:blipFill>
          <p:spPr>
            <a:xfrm>
              <a:off x="0" y="2417736"/>
              <a:ext cx="9144000" cy="2805193"/>
            </a:xfrm>
            <a:prstGeom prst="rect">
              <a:avLst/>
            </a:prstGeom>
          </p:spPr>
        </p:pic>
        <p:pic>
          <p:nvPicPr>
            <p:cNvPr id="7" name="Picture 6" descr="Foggy mountain ranges">
              <a:extLst>
                <a:ext uri="{FF2B5EF4-FFF2-40B4-BE49-F238E27FC236}">
                  <a16:creationId xmlns:a16="http://schemas.microsoft.com/office/drawing/2014/main" id="{194ABDED-E560-774C-B42B-366FCD67CFD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4747" b="58834"/>
            <a:stretch/>
          </p:blipFill>
          <p:spPr>
            <a:xfrm>
              <a:off x="-3177" y="0"/>
              <a:ext cx="9144000" cy="3254644"/>
            </a:xfrm>
            <a:prstGeom prst="rect">
              <a:avLst/>
            </a:prstGeom>
          </p:spPr>
        </p:pic>
        <p:pic>
          <p:nvPicPr>
            <p:cNvPr id="4" name="Picture 3" descr="Foggy mountain ranges">
              <a:extLst>
                <a:ext uri="{FF2B5EF4-FFF2-40B4-BE49-F238E27FC236}">
                  <a16:creationId xmlns:a16="http://schemas.microsoft.com/office/drawing/2014/main" id="{AEDBE88A-0A50-3D46-A4EC-1446C15F617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66118" b="2255"/>
            <a:stretch/>
          </p:blipFill>
          <p:spPr>
            <a:xfrm>
              <a:off x="0" y="4572000"/>
              <a:ext cx="9144000" cy="1828800"/>
            </a:xfrm>
            <a:prstGeom prst="rect">
              <a:avLst/>
            </a:prstGeom>
          </p:spPr>
        </p:pic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AFFB64-2748-7C44-8AC2-EB6ADA308C5F}"/>
              </a:ext>
            </a:extLst>
          </p:cNvPr>
          <p:cNvCxnSpPr>
            <a:cxnSpLocks/>
          </p:cNvCxnSpPr>
          <p:nvPr/>
        </p:nvCxnSpPr>
        <p:spPr>
          <a:xfrm>
            <a:off x="495946" y="1447930"/>
            <a:ext cx="8074616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BE06F62F-46B0-4D42-BFA3-88F63D663836}"/>
              </a:ext>
            </a:extLst>
          </p:cNvPr>
          <p:cNvSpPr txBox="1"/>
          <p:nvPr/>
        </p:nvSpPr>
        <p:spPr>
          <a:xfrm>
            <a:off x="717623" y="310294"/>
            <a:ext cx="6897382" cy="1159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0000"/>
              </a:lnSpc>
            </a:pPr>
            <a:r>
              <a:rPr lang="en-US" sz="4800" b="1" cap="small" dirty="0">
                <a:solidFill>
                  <a:schemeClr val="bg1"/>
                </a:solidFill>
              </a:rPr>
              <a:t>The Christian and the World in First John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FFD043-134D-3342-81D3-830EFA661620}"/>
              </a:ext>
            </a:extLst>
          </p:cNvPr>
          <p:cNvSpPr txBox="1"/>
          <p:nvPr/>
        </p:nvSpPr>
        <p:spPr>
          <a:xfrm>
            <a:off x="717623" y="1800737"/>
            <a:ext cx="76169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3E6EAC"/>
                </a:solidFill>
              </a:rPr>
              <a:t>The apostle John in his first epistle devotes a great deal of time to this balance.</a:t>
            </a:r>
          </a:p>
        </p:txBody>
      </p:sp>
    </p:spTree>
    <p:extLst>
      <p:ext uri="{BB962C8B-B14F-4D97-AF65-F5344CB8AC3E}">
        <p14:creationId xmlns:p14="http://schemas.microsoft.com/office/powerpoint/2010/main" val="3343685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70E4C22-1EA0-DE45-A27C-28965589B9B6}"/>
              </a:ext>
            </a:extLst>
          </p:cNvPr>
          <p:cNvSpPr/>
          <p:nvPr/>
        </p:nvSpPr>
        <p:spPr>
          <a:xfrm>
            <a:off x="3177" y="6400800"/>
            <a:ext cx="9140823" cy="457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7716935-007E-FF42-80CA-A1F7F1E43919}"/>
              </a:ext>
            </a:extLst>
          </p:cNvPr>
          <p:cNvGrpSpPr/>
          <p:nvPr/>
        </p:nvGrpSpPr>
        <p:grpSpPr>
          <a:xfrm>
            <a:off x="-3177" y="0"/>
            <a:ext cx="9147177" cy="6400800"/>
            <a:chOff x="-3177" y="0"/>
            <a:chExt cx="9147177" cy="6400800"/>
          </a:xfrm>
        </p:grpSpPr>
        <p:pic>
          <p:nvPicPr>
            <p:cNvPr id="6" name="Picture 5" descr="Foggy mountain ranges">
              <a:extLst>
                <a:ext uri="{FF2B5EF4-FFF2-40B4-BE49-F238E27FC236}">
                  <a16:creationId xmlns:a16="http://schemas.microsoft.com/office/drawing/2014/main" id="{444D5999-BA15-5749-AB5B-E23730D03AF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22561" b="20871"/>
            <a:stretch/>
          </p:blipFill>
          <p:spPr>
            <a:xfrm>
              <a:off x="0" y="2417736"/>
              <a:ext cx="9144000" cy="2805193"/>
            </a:xfrm>
            <a:prstGeom prst="rect">
              <a:avLst/>
            </a:prstGeom>
          </p:spPr>
        </p:pic>
        <p:pic>
          <p:nvPicPr>
            <p:cNvPr id="7" name="Picture 6" descr="Foggy mountain ranges">
              <a:extLst>
                <a:ext uri="{FF2B5EF4-FFF2-40B4-BE49-F238E27FC236}">
                  <a16:creationId xmlns:a16="http://schemas.microsoft.com/office/drawing/2014/main" id="{194ABDED-E560-774C-B42B-366FCD67CFD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4747" b="58834"/>
            <a:stretch/>
          </p:blipFill>
          <p:spPr>
            <a:xfrm>
              <a:off x="-3177" y="0"/>
              <a:ext cx="9144000" cy="3254644"/>
            </a:xfrm>
            <a:prstGeom prst="rect">
              <a:avLst/>
            </a:prstGeom>
          </p:spPr>
        </p:pic>
        <p:pic>
          <p:nvPicPr>
            <p:cNvPr id="4" name="Picture 3" descr="Foggy mountain ranges">
              <a:extLst>
                <a:ext uri="{FF2B5EF4-FFF2-40B4-BE49-F238E27FC236}">
                  <a16:creationId xmlns:a16="http://schemas.microsoft.com/office/drawing/2014/main" id="{AEDBE88A-0A50-3D46-A4EC-1446C15F617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66118" b="2255"/>
            <a:stretch/>
          </p:blipFill>
          <p:spPr>
            <a:xfrm>
              <a:off x="0" y="4572000"/>
              <a:ext cx="9144000" cy="1828800"/>
            </a:xfrm>
            <a:prstGeom prst="rect">
              <a:avLst/>
            </a:prstGeom>
          </p:spPr>
        </p:pic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AFFB64-2748-7C44-8AC2-EB6ADA308C5F}"/>
              </a:ext>
            </a:extLst>
          </p:cNvPr>
          <p:cNvCxnSpPr>
            <a:cxnSpLocks/>
          </p:cNvCxnSpPr>
          <p:nvPr/>
        </p:nvCxnSpPr>
        <p:spPr>
          <a:xfrm>
            <a:off x="495946" y="1447930"/>
            <a:ext cx="8074616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BE06F62F-46B0-4D42-BFA3-88F63D663836}"/>
              </a:ext>
            </a:extLst>
          </p:cNvPr>
          <p:cNvSpPr txBox="1"/>
          <p:nvPr/>
        </p:nvSpPr>
        <p:spPr>
          <a:xfrm>
            <a:off x="717623" y="310294"/>
            <a:ext cx="6897382" cy="1159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0000"/>
              </a:lnSpc>
            </a:pPr>
            <a:r>
              <a:rPr lang="en-US" sz="4800" b="1" cap="small" dirty="0">
                <a:solidFill>
                  <a:schemeClr val="bg1"/>
                </a:solidFill>
              </a:rPr>
              <a:t>The Christian and the World in First John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FFD043-134D-3342-81D3-830EFA661620}"/>
              </a:ext>
            </a:extLst>
          </p:cNvPr>
          <p:cNvSpPr txBox="1"/>
          <p:nvPr/>
        </p:nvSpPr>
        <p:spPr>
          <a:xfrm>
            <a:off x="748683" y="1865088"/>
            <a:ext cx="4076055" cy="2571257"/>
          </a:xfrm>
          <a:prstGeom prst="rect">
            <a:avLst/>
          </a:prstGeom>
          <a:noFill/>
        </p:spPr>
        <p:txBody>
          <a:bodyPr wrap="square" numCol="1" spcCol="182880" rtlCol="0">
            <a:noAutofit/>
          </a:bodyPr>
          <a:lstStyle/>
          <a:p>
            <a:r>
              <a:rPr lang="en-US" sz="3600" b="1" dirty="0">
                <a:solidFill>
                  <a:srgbClr val="3E6EAC"/>
                </a:solidFill>
              </a:rPr>
              <a:t>Propitiation (2:1-2)</a:t>
            </a:r>
          </a:p>
          <a:p>
            <a:pPr marL="14288"/>
            <a:r>
              <a:rPr lang="en-US" sz="3600" b="1" dirty="0">
                <a:solidFill>
                  <a:srgbClr val="3E6EAC"/>
                </a:solidFill>
              </a:rPr>
              <a:t>Unknown (3:1)</a:t>
            </a:r>
            <a:endParaRPr lang="en-US" sz="4000" b="1" dirty="0">
              <a:solidFill>
                <a:srgbClr val="3E6EAC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FE902F-90B1-484A-932E-3CC69175758C}"/>
              </a:ext>
            </a:extLst>
          </p:cNvPr>
          <p:cNvSpPr txBox="1"/>
          <p:nvPr/>
        </p:nvSpPr>
        <p:spPr>
          <a:xfrm>
            <a:off x="1884631" y="4123710"/>
            <a:ext cx="53683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Christ’s Relationship to the World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541DA1-66F7-024A-A02E-7A9B8AD10F6A}"/>
              </a:ext>
            </a:extLst>
          </p:cNvPr>
          <p:cNvSpPr txBox="1"/>
          <p:nvPr/>
        </p:nvSpPr>
        <p:spPr>
          <a:xfrm>
            <a:off x="5071122" y="1861258"/>
            <a:ext cx="4076055" cy="2571257"/>
          </a:xfrm>
          <a:prstGeom prst="rect">
            <a:avLst/>
          </a:prstGeom>
          <a:noFill/>
        </p:spPr>
        <p:txBody>
          <a:bodyPr wrap="square" numCol="1" spcCol="182880" rtlCol="0">
            <a:noAutofit/>
          </a:bodyPr>
          <a:lstStyle/>
          <a:p>
            <a:pPr marL="14288"/>
            <a:r>
              <a:rPr lang="en-US" sz="3600" b="1" dirty="0">
                <a:solidFill>
                  <a:srgbClr val="3E6EAC"/>
                </a:solidFill>
              </a:rPr>
              <a:t>Sent  (4:9-11)</a:t>
            </a:r>
          </a:p>
          <a:p>
            <a:pPr marL="14288"/>
            <a:r>
              <a:rPr lang="en-US" sz="3600" b="1" dirty="0">
                <a:solidFill>
                  <a:srgbClr val="3E6EAC"/>
                </a:solidFill>
              </a:rPr>
              <a:t>Savior (4:14-15)</a:t>
            </a:r>
          </a:p>
          <a:p>
            <a:endParaRPr lang="en-US" sz="4000" b="1" dirty="0">
              <a:solidFill>
                <a:srgbClr val="3E6EA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373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bldLvl="2"/>
      <p:bldP spid="11" grpId="0"/>
      <p:bldP spid="12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70E4C22-1EA0-DE45-A27C-28965589B9B6}"/>
              </a:ext>
            </a:extLst>
          </p:cNvPr>
          <p:cNvSpPr/>
          <p:nvPr/>
        </p:nvSpPr>
        <p:spPr>
          <a:xfrm>
            <a:off x="3177" y="6400800"/>
            <a:ext cx="9140823" cy="457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7716935-007E-FF42-80CA-A1F7F1E43919}"/>
              </a:ext>
            </a:extLst>
          </p:cNvPr>
          <p:cNvGrpSpPr/>
          <p:nvPr/>
        </p:nvGrpSpPr>
        <p:grpSpPr>
          <a:xfrm>
            <a:off x="-3177" y="0"/>
            <a:ext cx="9147177" cy="6400800"/>
            <a:chOff x="-3177" y="0"/>
            <a:chExt cx="9147177" cy="6400800"/>
          </a:xfrm>
        </p:grpSpPr>
        <p:pic>
          <p:nvPicPr>
            <p:cNvPr id="6" name="Picture 5" descr="Foggy mountain ranges">
              <a:extLst>
                <a:ext uri="{FF2B5EF4-FFF2-40B4-BE49-F238E27FC236}">
                  <a16:creationId xmlns:a16="http://schemas.microsoft.com/office/drawing/2014/main" id="{444D5999-BA15-5749-AB5B-E23730D03AF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22561" b="20871"/>
            <a:stretch/>
          </p:blipFill>
          <p:spPr>
            <a:xfrm>
              <a:off x="0" y="2417736"/>
              <a:ext cx="9144000" cy="2805193"/>
            </a:xfrm>
            <a:prstGeom prst="rect">
              <a:avLst/>
            </a:prstGeom>
          </p:spPr>
        </p:pic>
        <p:pic>
          <p:nvPicPr>
            <p:cNvPr id="7" name="Picture 6" descr="Foggy mountain ranges">
              <a:extLst>
                <a:ext uri="{FF2B5EF4-FFF2-40B4-BE49-F238E27FC236}">
                  <a16:creationId xmlns:a16="http://schemas.microsoft.com/office/drawing/2014/main" id="{194ABDED-E560-774C-B42B-366FCD67CFD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4747" b="58834"/>
            <a:stretch/>
          </p:blipFill>
          <p:spPr>
            <a:xfrm>
              <a:off x="-3177" y="0"/>
              <a:ext cx="9144000" cy="3254644"/>
            </a:xfrm>
            <a:prstGeom prst="rect">
              <a:avLst/>
            </a:prstGeom>
          </p:spPr>
        </p:pic>
        <p:pic>
          <p:nvPicPr>
            <p:cNvPr id="4" name="Picture 3" descr="Foggy mountain ranges">
              <a:extLst>
                <a:ext uri="{FF2B5EF4-FFF2-40B4-BE49-F238E27FC236}">
                  <a16:creationId xmlns:a16="http://schemas.microsoft.com/office/drawing/2014/main" id="{AEDBE88A-0A50-3D46-A4EC-1446C15F617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66118" b="2255"/>
            <a:stretch/>
          </p:blipFill>
          <p:spPr>
            <a:xfrm>
              <a:off x="0" y="4572000"/>
              <a:ext cx="9144000" cy="1828800"/>
            </a:xfrm>
            <a:prstGeom prst="rect">
              <a:avLst/>
            </a:prstGeom>
          </p:spPr>
        </p:pic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AFFB64-2748-7C44-8AC2-EB6ADA308C5F}"/>
              </a:ext>
            </a:extLst>
          </p:cNvPr>
          <p:cNvCxnSpPr>
            <a:cxnSpLocks/>
          </p:cNvCxnSpPr>
          <p:nvPr/>
        </p:nvCxnSpPr>
        <p:spPr>
          <a:xfrm>
            <a:off x="495946" y="1447930"/>
            <a:ext cx="8074616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BE06F62F-46B0-4D42-BFA3-88F63D663836}"/>
              </a:ext>
            </a:extLst>
          </p:cNvPr>
          <p:cNvSpPr txBox="1"/>
          <p:nvPr/>
        </p:nvSpPr>
        <p:spPr>
          <a:xfrm>
            <a:off x="717623" y="310294"/>
            <a:ext cx="6897382" cy="1159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0000"/>
              </a:lnSpc>
            </a:pPr>
            <a:r>
              <a:rPr lang="en-US" sz="4800" b="1" cap="small" dirty="0">
                <a:solidFill>
                  <a:schemeClr val="bg1"/>
                </a:solidFill>
              </a:rPr>
              <a:t>The Christian and the World in First John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FFD043-134D-3342-81D3-830EFA661620}"/>
              </a:ext>
            </a:extLst>
          </p:cNvPr>
          <p:cNvSpPr txBox="1"/>
          <p:nvPr/>
        </p:nvSpPr>
        <p:spPr>
          <a:xfrm>
            <a:off x="748683" y="1865088"/>
            <a:ext cx="4076055" cy="2571257"/>
          </a:xfrm>
          <a:prstGeom prst="rect">
            <a:avLst/>
          </a:prstGeom>
          <a:noFill/>
        </p:spPr>
        <p:txBody>
          <a:bodyPr wrap="square" numCol="1" spcCol="182880" rtlCol="0">
            <a:noAutofit/>
          </a:bodyPr>
          <a:lstStyle/>
          <a:p>
            <a:r>
              <a:rPr lang="en-US" sz="3600" b="1" dirty="0">
                <a:solidFill>
                  <a:srgbClr val="3E6EAC"/>
                </a:solidFill>
              </a:rPr>
              <a:t>Unknown (3:1)</a:t>
            </a:r>
          </a:p>
          <a:p>
            <a:pPr marL="14288"/>
            <a:r>
              <a:rPr lang="en-US" sz="3600" b="1" dirty="0">
                <a:solidFill>
                  <a:srgbClr val="3E6EAC"/>
                </a:solidFill>
              </a:rPr>
              <a:t>Hated (3:13)</a:t>
            </a:r>
            <a:endParaRPr lang="en-US" sz="4000" b="1" dirty="0">
              <a:solidFill>
                <a:srgbClr val="3E6EAC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FE902F-90B1-484A-932E-3CC69175758C}"/>
              </a:ext>
            </a:extLst>
          </p:cNvPr>
          <p:cNvSpPr txBox="1"/>
          <p:nvPr/>
        </p:nvSpPr>
        <p:spPr>
          <a:xfrm>
            <a:off x="2171254" y="4102720"/>
            <a:ext cx="47951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Disciples of Christ in the World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541DA1-66F7-024A-A02E-7A9B8AD10F6A}"/>
              </a:ext>
            </a:extLst>
          </p:cNvPr>
          <p:cNvSpPr txBox="1"/>
          <p:nvPr/>
        </p:nvSpPr>
        <p:spPr>
          <a:xfrm>
            <a:off x="4494507" y="1861258"/>
            <a:ext cx="4076056" cy="2571257"/>
          </a:xfrm>
          <a:prstGeom prst="rect">
            <a:avLst/>
          </a:prstGeom>
          <a:noFill/>
        </p:spPr>
        <p:txBody>
          <a:bodyPr wrap="square" numCol="1" spcCol="182880" rtlCol="0">
            <a:noAutofit/>
          </a:bodyPr>
          <a:lstStyle/>
          <a:p>
            <a:pPr marL="14288"/>
            <a:r>
              <a:rPr lang="en-US" sz="3600" b="1" dirty="0">
                <a:solidFill>
                  <a:srgbClr val="3E6EAC"/>
                </a:solidFill>
              </a:rPr>
              <a:t>Empowered (4:4)</a:t>
            </a:r>
          </a:p>
          <a:p>
            <a:pPr marL="14288"/>
            <a:r>
              <a:rPr lang="en-US" sz="3600" b="1" dirty="0">
                <a:solidFill>
                  <a:srgbClr val="3E6EAC"/>
                </a:solidFill>
              </a:rPr>
              <a:t>As He Is (4:17-18)</a:t>
            </a:r>
          </a:p>
          <a:p>
            <a:endParaRPr lang="en-US" sz="4000" b="1" dirty="0">
              <a:solidFill>
                <a:srgbClr val="3E6EA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020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bldLvl="2"/>
      <p:bldP spid="11" grpId="0"/>
      <p:bldP spid="12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70E4C22-1EA0-DE45-A27C-28965589B9B6}"/>
              </a:ext>
            </a:extLst>
          </p:cNvPr>
          <p:cNvSpPr/>
          <p:nvPr/>
        </p:nvSpPr>
        <p:spPr>
          <a:xfrm>
            <a:off x="3177" y="6400800"/>
            <a:ext cx="9140823" cy="457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7716935-007E-FF42-80CA-A1F7F1E43919}"/>
              </a:ext>
            </a:extLst>
          </p:cNvPr>
          <p:cNvGrpSpPr/>
          <p:nvPr/>
        </p:nvGrpSpPr>
        <p:grpSpPr>
          <a:xfrm>
            <a:off x="-3177" y="0"/>
            <a:ext cx="9147177" cy="6400800"/>
            <a:chOff x="-3177" y="0"/>
            <a:chExt cx="9147177" cy="6400800"/>
          </a:xfrm>
        </p:grpSpPr>
        <p:pic>
          <p:nvPicPr>
            <p:cNvPr id="6" name="Picture 5" descr="Foggy mountain ranges">
              <a:extLst>
                <a:ext uri="{FF2B5EF4-FFF2-40B4-BE49-F238E27FC236}">
                  <a16:creationId xmlns:a16="http://schemas.microsoft.com/office/drawing/2014/main" id="{444D5999-BA15-5749-AB5B-E23730D03AF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22561" b="20871"/>
            <a:stretch/>
          </p:blipFill>
          <p:spPr>
            <a:xfrm>
              <a:off x="0" y="2417736"/>
              <a:ext cx="9144000" cy="2805193"/>
            </a:xfrm>
            <a:prstGeom prst="rect">
              <a:avLst/>
            </a:prstGeom>
          </p:spPr>
        </p:pic>
        <p:pic>
          <p:nvPicPr>
            <p:cNvPr id="7" name="Picture 6" descr="Foggy mountain ranges">
              <a:extLst>
                <a:ext uri="{FF2B5EF4-FFF2-40B4-BE49-F238E27FC236}">
                  <a16:creationId xmlns:a16="http://schemas.microsoft.com/office/drawing/2014/main" id="{194ABDED-E560-774C-B42B-366FCD67CFD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4747" b="58834"/>
            <a:stretch/>
          </p:blipFill>
          <p:spPr>
            <a:xfrm>
              <a:off x="-3177" y="0"/>
              <a:ext cx="9144000" cy="3254644"/>
            </a:xfrm>
            <a:prstGeom prst="rect">
              <a:avLst/>
            </a:prstGeom>
          </p:spPr>
        </p:pic>
        <p:pic>
          <p:nvPicPr>
            <p:cNvPr id="4" name="Picture 3" descr="Foggy mountain ranges">
              <a:extLst>
                <a:ext uri="{FF2B5EF4-FFF2-40B4-BE49-F238E27FC236}">
                  <a16:creationId xmlns:a16="http://schemas.microsoft.com/office/drawing/2014/main" id="{AEDBE88A-0A50-3D46-A4EC-1446C15F617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66118" b="2255"/>
            <a:stretch/>
          </p:blipFill>
          <p:spPr>
            <a:xfrm>
              <a:off x="0" y="4572000"/>
              <a:ext cx="9144000" cy="1828800"/>
            </a:xfrm>
            <a:prstGeom prst="rect">
              <a:avLst/>
            </a:prstGeom>
          </p:spPr>
        </p:pic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AFFB64-2748-7C44-8AC2-EB6ADA308C5F}"/>
              </a:ext>
            </a:extLst>
          </p:cNvPr>
          <p:cNvCxnSpPr>
            <a:cxnSpLocks/>
          </p:cNvCxnSpPr>
          <p:nvPr/>
        </p:nvCxnSpPr>
        <p:spPr>
          <a:xfrm>
            <a:off x="495946" y="1447930"/>
            <a:ext cx="8074616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BE06F62F-46B0-4D42-BFA3-88F63D663836}"/>
              </a:ext>
            </a:extLst>
          </p:cNvPr>
          <p:cNvSpPr txBox="1"/>
          <p:nvPr/>
        </p:nvSpPr>
        <p:spPr>
          <a:xfrm>
            <a:off x="717623" y="310294"/>
            <a:ext cx="6897382" cy="1159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0000"/>
              </a:lnSpc>
            </a:pPr>
            <a:r>
              <a:rPr lang="en-US" sz="4800" b="1" cap="small" dirty="0">
                <a:solidFill>
                  <a:schemeClr val="bg1"/>
                </a:solidFill>
              </a:rPr>
              <a:t>The Christian and the World in First John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FFD043-134D-3342-81D3-830EFA661620}"/>
              </a:ext>
            </a:extLst>
          </p:cNvPr>
          <p:cNvSpPr txBox="1"/>
          <p:nvPr/>
        </p:nvSpPr>
        <p:spPr>
          <a:xfrm>
            <a:off x="748683" y="1865088"/>
            <a:ext cx="4076055" cy="2571257"/>
          </a:xfrm>
          <a:prstGeom prst="rect">
            <a:avLst/>
          </a:prstGeom>
          <a:noFill/>
        </p:spPr>
        <p:txBody>
          <a:bodyPr wrap="square" numCol="1" spcCol="182880" rtlCol="0">
            <a:noAutofit/>
          </a:bodyPr>
          <a:lstStyle/>
          <a:p>
            <a:r>
              <a:rPr lang="en-US" sz="3600" b="1" dirty="0">
                <a:solidFill>
                  <a:srgbClr val="3E6EAC"/>
                </a:solidFill>
              </a:rPr>
              <a:t>Passing (2:15-17)</a:t>
            </a:r>
          </a:p>
          <a:p>
            <a:pPr marL="14288"/>
            <a:r>
              <a:rPr lang="en-US" sz="3600" b="1" dirty="0">
                <a:solidFill>
                  <a:srgbClr val="3E6EAC"/>
                </a:solidFill>
              </a:rPr>
              <a:t>In Satan (5:19-20)</a:t>
            </a:r>
            <a:endParaRPr lang="en-US" sz="4000" b="1" dirty="0">
              <a:solidFill>
                <a:srgbClr val="3E6EAC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FE902F-90B1-484A-932E-3CC69175758C}"/>
              </a:ext>
            </a:extLst>
          </p:cNvPr>
          <p:cNvSpPr txBox="1"/>
          <p:nvPr/>
        </p:nvSpPr>
        <p:spPr>
          <a:xfrm>
            <a:off x="2171254" y="4102720"/>
            <a:ext cx="47951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Understanding the World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541DA1-66F7-024A-A02E-7A9B8AD10F6A}"/>
              </a:ext>
            </a:extLst>
          </p:cNvPr>
          <p:cNvSpPr txBox="1"/>
          <p:nvPr/>
        </p:nvSpPr>
        <p:spPr>
          <a:xfrm>
            <a:off x="4494507" y="1861258"/>
            <a:ext cx="4076056" cy="2571257"/>
          </a:xfrm>
          <a:prstGeom prst="rect">
            <a:avLst/>
          </a:prstGeom>
          <a:noFill/>
        </p:spPr>
        <p:txBody>
          <a:bodyPr wrap="square" numCol="1" spcCol="182880" rtlCol="0">
            <a:noAutofit/>
          </a:bodyPr>
          <a:lstStyle/>
          <a:p>
            <a:pPr marL="14288"/>
            <a:r>
              <a:rPr lang="en-US" sz="3600" b="1" dirty="0">
                <a:solidFill>
                  <a:srgbClr val="3E6EAC"/>
                </a:solidFill>
              </a:rPr>
              <a:t>Falsehood  (4:1-3)</a:t>
            </a:r>
          </a:p>
          <a:p>
            <a:pPr marL="14288"/>
            <a:r>
              <a:rPr lang="en-US" sz="3600" b="1" dirty="0">
                <a:solidFill>
                  <a:srgbClr val="3E6EAC"/>
                </a:solidFill>
              </a:rPr>
              <a:t>Heard (4:5-6)</a:t>
            </a:r>
          </a:p>
          <a:p>
            <a:endParaRPr lang="en-US" sz="4000" b="1" dirty="0">
              <a:solidFill>
                <a:srgbClr val="3E6EA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699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bldLvl="2"/>
      <p:bldP spid="11" grpId="0"/>
      <p:bldP spid="12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70E4C22-1EA0-DE45-A27C-28965589B9B6}"/>
              </a:ext>
            </a:extLst>
          </p:cNvPr>
          <p:cNvSpPr/>
          <p:nvPr/>
        </p:nvSpPr>
        <p:spPr>
          <a:xfrm>
            <a:off x="3177" y="6400800"/>
            <a:ext cx="9140823" cy="457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7716935-007E-FF42-80CA-A1F7F1E43919}"/>
              </a:ext>
            </a:extLst>
          </p:cNvPr>
          <p:cNvGrpSpPr/>
          <p:nvPr/>
        </p:nvGrpSpPr>
        <p:grpSpPr>
          <a:xfrm>
            <a:off x="-3177" y="0"/>
            <a:ext cx="9147177" cy="6400800"/>
            <a:chOff x="-3177" y="0"/>
            <a:chExt cx="9147177" cy="6400800"/>
          </a:xfrm>
        </p:grpSpPr>
        <p:pic>
          <p:nvPicPr>
            <p:cNvPr id="6" name="Picture 5" descr="Foggy mountain ranges">
              <a:extLst>
                <a:ext uri="{FF2B5EF4-FFF2-40B4-BE49-F238E27FC236}">
                  <a16:creationId xmlns:a16="http://schemas.microsoft.com/office/drawing/2014/main" id="{444D5999-BA15-5749-AB5B-E23730D03AF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22561" b="20871"/>
            <a:stretch/>
          </p:blipFill>
          <p:spPr>
            <a:xfrm>
              <a:off x="0" y="2417736"/>
              <a:ext cx="9144000" cy="2805193"/>
            </a:xfrm>
            <a:prstGeom prst="rect">
              <a:avLst/>
            </a:prstGeom>
          </p:spPr>
        </p:pic>
        <p:pic>
          <p:nvPicPr>
            <p:cNvPr id="7" name="Picture 6" descr="Foggy mountain ranges">
              <a:extLst>
                <a:ext uri="{FF2B5EF4-FFF2-40B4-BE49-F238E27FC236}">
                  <a16:creationId xmlns:a16="http://schemas.microsoft.com/office/drawing/2014/main" id="{194ABDED-E560-774C-B42B-366FCD67CFD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4747" b="58834"/>
            <a:stretch/>
          </p:blipFill>
          <p:spPr>
            <a:xfrm>
              <a:off x="-3177" y="0"/>
              <a:ext cx="9144000" cy="3254644"/>
            </a:xfrm>
            <a:prstGeom prst="rect">
              <a:avLst/>
            </a:prstGeom>
          </p:spPr>
        </p:pic>
        <p:pic>
          <p:nvPicPr>
            <p:cNvPr id="4" name="Picture 3" descr="Foggy mountain ranges">
              <a:extLst>
                <a:ext uri="{FF2B5EF4-FFF2-40B4-BE49-F238E27FC236}">
                  <a16:creationId xmlns:a16="http://schemas.microsoft.com/office/drawing/2014/main" id="{AEDBE88A-0A50-3D46-A4EC-1446C15F617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66118" b="2255"/>
            <a:stretch/>
          </p:blipFill>
          <p:spPr>
            <a:xfrm>
              <a:off x="0" y="4572000"/>
              <a:ext cx="9144000" cy="1828800"/>
            </a:xfrm>
            <a:prstGeom prst="rect">
              <a:avLst/>
            </a:prstGeom>
          </p:spPr>
        </p:pic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AFFB64-2748-7C44-8AC2-EB6ADA308C5F}"/>
              </a:ext>
            </a:extLst>
          </p:cNvPr>
          <p:cNvCxnSpPr>
            <a:cxnSpLocks/>
          </p:cNvCxnSpPr>
          <p:nvPr/>
        </p:nvCxnSpPr>
        <p:spPr>
          <a:xfrm>
            <a:off x="495946" y="1447930"/>
            <a:ext cx="8074616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BE06F62F-46B0-4D42-BFA3-88F63D663836}"/>
              </a:ext>
            </a:extLst>
          </p:cNvPr>
          <p:cNvSpPr txBox="1"/>
          <p:nvPr/>
        </p:nvSpPr>
        <p:spPr>
          <a:xfrm>
            <a:off x="717623" y="310294"/>
            <a:ext cx="6897382" cy="1159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0000"/>
              </a:lnSpc>
            </a:pPr>
            <a:r>
              <a:rPr lang="en-US" sz="4800" b="1" cap="small" dirty="0">
                <a:solidFill>
                  <a:schemeClr val="bg1"/>
                </a:solidFill>
              </a:rPr>
              <a:t>The Christian and the World in First John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FFD043-134D-3342-81D3-830EFA661620}"/>
              </a:ext>
            </a:extLst>
          </p:cNvPr>
          <p:cNvSpPr txBox="1"/>
          <p:nvPr/>
        </p:nvSpPr>
        <p:spPr>
          <a:xfrm>
            <a:off x="748683" y="1865088"/>
            <a:ext cx="4076055" cy="2571257"/>
          </a:xfrm>
          <a:prstGeom prst="rect">
            <a:avLst/>
          </a:prstGeom>
          <a:noFill/>
        </p:spPr>
        <p:txBody>
          <a:bodyPr wrap="square" numCol="1" spcCol="182880" rtlCol="0">
            <a:noAutofit/>
          </a:bodyPr>
          <a:lstStyle/>
          <a:p>
            <a:r>
              <a:rPr lang="en-US" sz="3600" b="1" dirty="0">
                <a:solidFill>
                  <a:srgbClr val="3E6EAC"/>
                </a:solidFill>
              </a:rPr>
              <a:t>Abides (2:17)</a:t>
            </a:r>
          </a:p>
          <a:p>
            <a:pPr marL="14288"/>
            <a:r>
              <a:rPr lang="en-US" sz="3600" b="1" dirty="0">
                <a:solidFill>
                  <a:srgbClr val="3E6EAC"/>
                </a:solidFill>
              </a:rPr>
              <a:t>Greater (4:4)</a:t>
            </a:r>
            <a:endParaRPr lang="en-US" sz="4000" b="1" dirty="0">
              <a:solidFill>
                <a:srgbClr val="3E6EAC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FE902F-90B1-484A-932E-3CC69175758C}"/>
              </a:ext>
            </a:extLst>
          </p:cNvPr>
          <p:cNvSpPr txBox="1"/>
          <p:nvPr/>
        </p:nvSpPr>
        <p:spPr>
          <a:xfrm>
            <a:off x="2171254" y="4102720"/>
            <a:ext cx="47951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Overcoming the World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541DA1-66F7-024A-A02E-7A9B8AD10F6A}"/>
              </a:ext>
            </a:extLst>
          </p:cNvPr>
          <p:cNvSpPr txBox="1"/>
          <p:nvPr/>
        </p:nvSpPr>
        <p:spPr>
          <a:xfrm>
            <a:off x="4494507" y="1861258"/>
            <a:ext cx="4076056" cy="2571257"/>
          </a:xfrm>
          <a:prstGeom prst="rect">
            <a:avLst/>
          </a:prstGeom>
          <a:noFill/>
        </p:spPr>
        <p:txBody>
          <a:bodyPr wrap="square" numCol="1" spcCol="182880" rtlCol="0">
            <a:noAutofit/>
          </a:bodyPr>
          <a:lstStyle/>
          <a:p>
            <a:pPr marL="14288"/>
            <a:r>
              <a:rPr lang="en-US" sz="3600" b="1" dirty="0">
                <a:solidFill>
                  <a:srgbClr val="3E6EAC"/>
                </a:solidFill>
              </a:rPr>
              <a:t>Truly Living (4:9)</a:t>
            </a:r>
          </a:p>
          <a:p>
            <a:pPr marL="14288"/>
            <a:r>
              <a:rPr lang="en-US" sz="3600" b="1" dirty="0">
                <a:solidFill>
                  <a:srgbClr val="3E6EAC"/>
                </a:solidFill>
              </a:rPr>
              <a:t>Born of God (5:4-5)</a:t>
            </a:r>
          </a:p>
          <a:p>
            <a:endParaRPr lang="en-US" sz="4000" b="1" dirty="0">
              <a:solidFill>
                <a:srgbClr val="3E6EA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290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bldLvl="2"/>
      <p:bldP spid="11" grpId="0"/>
      <p:bldP spid="12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196</Words>
  <Application>Microsoft Macintosh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11</cp:revision>
  <dcterms:created xsi:type="dcterms:W3CDTF">2021-06-06T02:47:30Z</dcterms:created>
  <dcterms:modified xsi:type="dcterms:W3CDTF">2021-06-06T19:13:12Z</dcterms:modified>
</cp:coreProperties>
</file>