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8"/>
    <p:restoredTop sz="94697"/>
  </p:normalViewPr>
  <p:slideViewPr>
    <p:cSldViewPr snapToGrid="0" snapToObjects="1">
      <p:cViewPr varScale="1">
        <p:scale>
          <a:sx n="80" d="100"/>
          <a:sy n="80" d="100"/>
        </p:scale>
        <p:origin x="1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E770-44AE-47D5-B4B1-71BEC9A9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63960"/>
            <a:ext cx="7092037" cy="35941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A91C7-81A9-46F3-B0F4-D9AB8808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4667582"/>
            <a:ext cx="7092037" cy="1197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48C8-9681-4994-B52A-1A8BC79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936" y="6102694"/>
            <a:ext cx="2057400" cy="365125"/>
          </a:xfrm>
          <a:prstGeom prst="rect">
            <a:avLst/>
          </a:prstGeom>
        </p:spPr>
        <p:txBody>
          <a:bodyPr/>
          <a:lstStyle/>
          <a:p>
            <a:fld id="{AE3425CA-4B9D-4420-BB9E-C250DB30E421}" type="datetime1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F203-CB10-488B-82DC-9D0571A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411345" y="2473261"/>
            <a:ext cx="4114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2E9B-C8B7-4716-9D05-265A0424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660" y="5878516"/>
            <a:ext cx="714172" cy="420381"/>
          </a:xfrm>
          <a:prstGeom prst="rect">
            <a:avLst/>
          </a:prstGeo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5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C3B3-C67F-4C48-A663-EF010429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52783"/>
            <a:ext cx="71167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4B3F-B3CB-4CF0-AEC8-1893A6A2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0936" y="2096199"/>
            <a:ext cx="7116750" cy="37473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D005-2B71-4325-A646-A2278C3A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936" y="6102694"/>
            <a:ext cx="2057400" cy="365125"/>
          </a:xfrm>
          <a:prstGeom prst="rect">
            <a:avLst/>
          </a:prstGeom>
        </p:spPr>
        <p:txBody>
          <a:bodyPr/>
          <a:lstStyle/>
          <a:p>
            <a:fld id="{6A14B861-3779-4E37-8DF0-E9EB3EA96210}" type="datetime1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6B01-AE16-42EF-B970-5CAF0C89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411345" y="2473261"/>
            <a:ext cx="4114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9BE2-24F4-4F83-8E64-4307C97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660" y="5878516"/>
            <a:ext cx="714172" cy="420381"/>
          </a:xfrm>
          <a:prstGeom prst="rect">
            <a:avLst/>
          </a:prstGeo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3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01120-856A-4F01-B7C1-D87A1E5F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905743" y="552782"/>
            <a:ext cx="1965668" cy="529472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62358-C84C-4947-B826-FF738422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552782"/>
            <a:ext cx="5102366" cy="52947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1139-AA1A-46DB-B793-17FB8E6E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936" y="6102694"/>
            <a:ext cx="2057400" cy="365125"/>
          </a:xfrm>
          <a:prstGeom prst="rect">
            <a:avLst/>
          </a:prstGeom>
        </p:spPr>
        <p:txBody>
          <a:bodyPr/>
          <a:lstStyle/>
          <a:p>
            <a:fld id="{53E38388-E864-4553-9937-AE9FC5E50CFC}" type="datetime1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6F6-0FE2-40FB-BFEE-010C222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411345" y="2473261"/>
            <a:ext cx="4114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7B1B-13A1-41BA-B924-FD11450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660" y="5878516"/>
            <a:ext cx="714172" cy="420381"/>
          </a:xfrm>
          <a:prstGeom prst="rect">
            <a:avLst/>
          </a:prstGeo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2B9A-9384-46B2-8B4F-B9C2035C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52783"/>
            <a:ext cx="71167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3CF4-CD0B-4F3C-A1CE-1BA3EFDEE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096199"/>
            <a:ext cx="7116750" cy="37473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E659-17B0-4F70-8F1C-93BF4DB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936" y="6102694"/>
            <a:ext cx="2057400" cy="365125"/>
          </a:xfrm>
          <a:prstGeom prst="rect">
            <a:avLst/>
          </a:prstGeom>
        </p:spPr>
        <p:txBody>
          <a:bodyPr/>
          <a:lstStyle/>
          <a:p>
            <a:fld id="{62751E1E-C50D-4FD4-8B1E-ECD78340D9AB}" type="datetime1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0750-AB4E-4FCF-9B52-BC954760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411345" y="2473261"/>
            <a:ext cx="4114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6B99-C716-4464-B695-623F4C5A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660" y="5878516"/>
            <a:ext cx="714172" cy="420381"/>
          </a:xfrm>
          <a:prstGeom prst="rect">
            <a:avLst/>
          </a:prstGeo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233A-AD59-4FB1-A1CA-AABFAE0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7" y="552783"/>
            <a:ext cx="7153821" cy="371441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6964-650B-4E87-9541-0E659DEC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7" y="4672584"/>
            <a:ext cx="7153821" cy="11438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BB50-DF4A-47B5-A3AD-18712A3A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936" y="6102694"/>
            <a:ext cx="2057400" cy="365125"/>
          </a:xfrm>
          <a:prstGeom prst="rect">
            <a:avLst/>
          </a:prstGeom>
        </p:spPr>
        <p:txBody>
          <a:bodyPr/>
          <a:lstStyle/>
          <a:p>
            <a:fld id="{43C83AFB-9E54-459E-8C6D-0913AC3BA5D7}" type="datetime1">
              <a:rPr lang="en-US" smtClean="0"/>
              <a:t>9/27/21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9B3-D1B8-4A51-AD6E-868C5BF6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411345" y="2473261"/>
            <a:ext cx="4114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A779-6272-4A15-A566-20C4E9A6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660" y="5878516"/>
            <a:ext cx="714172" cy="420381"/>
          </a:xfrm>
          <a:prstGeom prst="rect">
            <a:avLst/>
          </a:prstGeo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86E8F-91EA-4626-BCA8-3B4973C7C9D6}"/>
              </a:ext>
            </a:extLst>
          </p:cNvPr>
          <p:cNvCxnSpPr>
            <a:cxnSpLocks/>
          </p:cNvCxnSpPr>
          <p:nvPr/>
        </p:nvCxnSpPr>
        <p:spPr>
          <a:xfrm>
            <a:off x="270115" y="4495800"/>
            <a:ext cx="77817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36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A00-5BBD-436C-BB6D-CE650FC4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7" y="552783"/>
            <a:ext cx="7262903" cy="1325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E2E-F3C4-4CDD-9138-86AE7A1B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108362"/>
            <a:ext cx="3380945" cy="372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CD01-B639-46B6-B53D-18FE1E39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4378" y="2108362"/>
            <a:ext cx="3619461" cy="37216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34C3-86AC-48F9-92A4-F17BFAF9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936" y="6102694"/>
            <a:ext cx="2057400" cy="365125"/>
          </a:xfrm>
          <a:prstGeom prst="rect">
            <a:avLst/>
          </a:prstGeom>
        </p:spPr>
        <p:txBody>
          <a:bodyPr/>
          <a:lstStyle/>
          <a:p>
            <a:fld id="{F10144B6-0CA7-46BA-A00B-1E68E5C3ED0C}" type="datetime1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D6A29-C51F-4654-82AD-04056FA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411345" y="2473261"/>
            <a:ext cx="4114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1EEB6-57E6-40E7-9702-1D5999B5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660" y="5878516"/>
            <a:ext cx="714172" cy="420381"/>
          </a:xfrm>
          <a:prstGeom prst="rect">
            <a:avLst/>
          </a:prstGeo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9C81A-4806-44FF-99D8-13A65B2D066F}"/>
              </a:ext>
            </a:extLst>
          </p:cNvPr>
          <p:cNvCxnSpPr>
            <a:cxnSpLocks/>
          </p:cNvCxnSpPr>
          <p:nvPr/>
        </p:nvCxnSpPr>
        <p:spPr>
          <a:xfrm>
            <a:off x="281642" y="2004012"/>
            <a:ext cx="77817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8DDCF9-5353-4B5F-8565-8C27F795A4BF}"/>
              </a:ext>
            </a:extLst>
          </p:cNvPr>
          <p:cNvCxnSpPr>
            <a:cxnSpLocks/>
          </p:cNvCxnSpPr>
          <p:nvPr/>
        </p:nvCxnSpPr>
        <p:spPr>
          <a:xfrm>
            <a:off x="4172507" y="2004013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36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D1A9-BF08-4C6D-805E-244B234E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57785"/>
            <a:ext cx="7079678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0C1D8-0907-4FDB-BFAD-36E14AF9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7" y="2114186"/>
            <a:ext cx="3329165" cy="6937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685800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4441-5FC3-4F86-8ADE-ED90424DB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7" y="2900452"/>
            <a:ext cx="3329165" cy="3028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EB34D-DB36-47E0-AE2C-FBEBA272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46318" y="2114186"/>
            <a:ext cx="3364296" cy="6937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685800" rtl="0" eaLnBrk="1" latinLnBrk="0" hangingPunct="1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56219-D498-410D-8F2C-03045AE48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46317" y="2900452"/>
            <a:ext cx="3364298" cy="3028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DC9AD-F6B8-44D0-8169-84553C1F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936" y="6102694"/>
            <a:ext cx="2057400" cy="365125"/>
          </a:xfrm>
          <a:prstGeom prst="rect">
            <a:avLst/>
          </a:prstGeom>
        </p:spPr>
        <p:txBody>
          <a:bodyPr/>
          <a:lstStyle/>
          <a:p>
            <a:fld id="{0051F549-537C-41EC-B9CC-5B6A9AC2A6A7}" type="datetime1">
              <a:rPr lang="en-US" smtClean="0"/>
              <a:t>9/27/21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985ED-7382-4F00-845D-4F27841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411345" y="2473261"/>
            <a:ext cx="4114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2CC25-9EC7-4706-9BD4-5E20C4B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660" y="5878516"/>
            <a:ext cx="714172" cy="420381"/>
          </a:xfrm>
          <a:prstGeom prst="rect">
            <a:avLst/>
          </a:prstGeo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C7D26-1B30-46B8-8221-09886FA3D030}"/>
              </a:ext>
            </a:extLst>
          </p:cNvPr>
          <p:cNvCxnSpPr>
            <a:cxnSpLocks/>
          </p:cNvCxnSpPr>
          <p:nvPr/>
        </p:nvCxnSpPr>
        <p:spPr>
          <a:xfrm>
            <a:off x="281642" y="2004012"/>
            <a:ext cx="77817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86A75-E140-4995-A8BB-89B5ACE678D2}"/>
              </a:ext>
            </a:extLst>
          </p:cNvPr>
          <p:cNvCxnSpPr>
            <a:cxnSpLocks/>
          </p:cNvCxnSpPr>
          <p:nvPr/>
        </p:nvCxnSpPr>
        <p:spPr>
          <a:xfrm>
            <a:off x="4172507" y="2004013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1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1C2-B85F-435F-8DF3-C714A547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52783"/>
            <a:ext cx="71167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9FE38-24D5-4D5F-A92E-E4F8B23F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936" y="6102694"/>
            <a:ext cx="2057400" cy="365125"/>
          </a:xfrm>
          <a:prstGeom prst="rect">
            <a:avLst/>
          </a:prstGeom>
        </p:spPr>
        <p:txBody>
          <a:bodyPr/>
          <a:lstStyle/>
          <a:p>
            <a:fld id="{952F8D56-3D0E-48B8-8218-1F3A06A96C62}" type="datetime1">
              <a:rPr lang="en-US" smtClean="0"/>
              <a:t>9/27/21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DF69-BE29-4038-9744-17BFC57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411345" y="2473261"/>
            <a:ext cx="4114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9496F-64EC-46E7-97F0-BCB7E79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660" y="5878516"/>
            <a:ext cx="714172" cy="420381"/>
          </a:xfrm>
          <a:prstGeom prst="rect">
            <a:avLst/>
          </a:prstGeo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0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F19E0-8FE3-45E8-A227-D74EEF1A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936" y="6102694"/>
            <a:ext cx="2057400" cy="365125"/>
          </a:xfrm>
          <a:prstGeom prst="rect">
            <a:avLst/>
          </a:prstGeom>
        </p:spPr>
        <p:txBody>
          <a:bodyPr/>
          <a:lstStyle/>
          <a:p>
            <a:fld id="{E8EC309E-27D4-401F-A74A-DEA16C7B51DC}" type="datetime1">
              <a:rPr lang="en-US" smtClean="0"/>
              <a:t>9/27/21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1926-56F3-40BC-A03F-62B96941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411345" y="2473261"/>
            <a:ext cx="4114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FE2B6-07A4-4AA0-9BCE-204E13DA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660" y="5878516"/>
            <a:ext cx="714172" cy="420381"/>
          </a:xfrm>
          <a:prstGeom prst="rect">
            <a:avLst/>
          </a:prstGeo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1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266A-CB24-44C5-B2E8-0114208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7" y="549284"/>
            <a:ext cx="3452972" cy="257248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DBD1-7133-47A5-A771-2CEA1853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097" y="549283"/>
            <a:ext cx="3341638" cy="53197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A729F-B24D-424E-B067-003B0601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7" y="3296499"/>
            <a:ext cx="3452972" cy="257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7323-5497-426C-9DD9-3CF69E8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936" y="6102694"/>
            <a:ext cx="2057400" cy="365125"/>
          </a:xfrm>
          <a:prstGeom prst="rect">
            <a:avLst/>
          </a:prstGeom>
        </p:spPr>
        <p:txBody>
          <a:bodyPr/>
          <a:lstStyle/>
          <a:p>
            <a:fld id="{6DEA2B81-2BC3-42D7-B67D-05C685AA80AD}" type="datetime1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D7667-4D25-40AF-9D6D-FCB2C21E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411345" y="2473261"/>
            <a:ext cx="4114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0918-EDF8-47A5-BEA8-AC9A7A15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660" y="5878516"/>
            <a:ext cx="714172" cy="420381"/>
          </a:xfrm>
          <a:prstGeom prst="rect">
            <a:avLst/>
          </a:prstGeo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8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5D2B-FAFB-4BC9-A917-610FDCD0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7" y="552782"/>
            <a:ext cx="3456432" cy="25694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694-5302-42BE-8A7A-6007C10F8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9464" y="552783"/>
            <a:ext cx="3497580" cy="53082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481C-81D6-4329-8203-70B3FCC3F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7" y="3300984"/>
            <a:ext cx="3456432" cy="2569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15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6C12-26C4-4DF7-B013-56D0849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936" y="6102694"/>
            <a:ext cx="2057400" cy="365125"/>
          </a:xfrm>
          <a:prstGeom prst="rect">
            <a:avLst/>
          </a:prstGeom>
        </p:spPr>
        <p:txBody>
          <a:bodyPr/>
          <a:lstStyle/>
          <a:p>
            <a:fld id="{F0DB8F2B-E487-4905-B553-FB649F2B6F23}" type="datetime1">
              <a:rPr lang="en-US" smtClean="0"/>
              <a:t>9/27/21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F307-FB97-40EC-8517-E6F351B3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6411345" y="2473261"/>
            <a:ext cx="41148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B397-305A-42B7-A763-829634B9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1660" y="5878516"/>
            <a:ext cx="714172" cy="420381"/>
          </a:xfrm>
          <a:prstGeom prst="rect">
            <a:avLst/>
          </a:prstGeom>
        </p:spPr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 abstract photo light">
            <a:extLst>
              <a:ext uri="{FF2B5EF4-FFF2-40B4-BE49-F238E27FC236}">
                <a16:creationId xmlns:a16="http://schemas.microsoft.com/office/drawing/2014/main" id="{C7ABA42A-0406-7E49-98A5-6FAB1B510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62000"/>
                    </a14:imgEffect>
                  </a14:imgLayer>
                </a14:imgProps>
              </a:ext>
            </a:extLst>
          </a:blip>
          <a:srcRect l="11022" r="-1" b="-1"/>
          <a:stretch/>
        </p:blipFill>
        <p:spPr>
          <a:xfrm>
            <a:off x="20" y="10"/>
            <a:ext cx="914169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9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22" r:id="rId6"/>
    <p:sldLayoutId id="2147483717" r:id="rId7"/>
    <p:sldLayoutId id="2147483718" r:id="rId8"/>
    <p:sldLayoutId id="2147483719" r:id="rId9"/>
    <p:sldLayoutId id="2147483721" r:id="rId10"/>
    <p:sldLayoutId id="214748372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3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13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defTabSz="685800" rtl="0" eaLnBrk="1" latinLnBrk="0" hangingPunct="1">
        <a:lnSpc>
          <a:spcPct val="13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defTabSz="685800" rtl="0" eaLnBrk="1" latinLnBrk="0" hangingPunct="1">
        <a:lnSpc>
          <a:spcPct val="13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DC80A-178E-8D4B-8B0A-425D597E24C9}"/>
              </a:ext>
            </a:extLst>
          </p:cNvPr>
          <p:cNvSpPr txBox="1"/>
          <p:nvPr/>
        </p:nvSpPr>
        <p:spPr>
          <a:xfrm>
            <a:off x="1443789" y="2743200"/>
            <a:ext cx="6304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Judges 2:8-14</a:t>
            </a:r>
          </a:p>
        </p:txBody>
      </p:sp>
    </p:spTree>
    <p:extLst>
      <p:ext uri="{BB962C8B-B14F-4D97-AF65-F5344CB8AC3E}">
        <p14:creationId xmlns:p14="http://schemas.microsoft.com/office/powerpoint/2010/main" val="56154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DC80A-178E-8D4B-8B0A-425D597E24C9}"/>
              </a:ext>
            </a:extLst>
          </p:cNvPr>
          <p:cNvSpPr txBox="1"/>
          <p:nvPr/>
        </p:nvSpPr>
        <p:spPr>
          <a:xfrm>
            <a:off x="272717" y="385010"/>
            <a:ext cx="8566484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“Work Which He Had Done for Israel”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F75A5-EB55-DB43-BD6B-B73F0A40105B}"/>
              </a:ext>
            </a:extLst>
          </p:cNvPr>
          <p:cNvSpPr txBox="1"/>
          <p:nvPr/>
        </p:nvSpPr>
        <p:spPr>
          <a:xfrm>
            <a:off x="561473" y="2117560"/>
            <a:ext cx="79889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Battles of the 1980-90s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Marriage, Divorce, Remarriage (guilty party free, many causes, baptism frees) 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5:32; 19:9; 14:4; 1 Cor. 9:21 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(unpopular, maybe it’s not absolute? “law keepers,” ignore grace, cruel)  </a:t>
            </a:r>
          </a:p>
          <a:p>
            <a:pPr algn="ctr">
              <a:spcAft>
                <a:spcPts val="1200"/>
              </a:spcAft>
            </a:pPr>
            <a:r>
              <a:rPr lang="en-US" sz="3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 a Generation Who Does Not Know? </a:t>
            </a:r>
          </a:p>
        </p:txBody>
      </p:sp>
    </p:spTree>
    <p:extLst>
      <p:ext uri="{BB962C8B-B14F-4D97-AF65-F5344CB8AC3E}">
        <p14:creationId xmlns:p14="http://schemas.microsoft.com/office/powerpoint/2010/main" val="29622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DC80A-178E-8D4B-8B0A-425D597E24C9}"/>
              </a:ext>
            </a:extLst>
          </p:cNvPr>
          <p:cNvSpPr txBox="1"/>
          <p:nvPr/>
        </p:nvSpPr>
        <p:spPr>
          <a:xfrm>
            <a:off x="1203158" y="2743200"/>
            <a:ext cx="6849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Nehemiah 8:4-12</a:t>
            </a:r>
          </a:p>
        </p:txBody>
      </p:sp>
    </p:spTree>
    <p:extLst>
      <p:ext uri="{BB962C8B-B14F-4D97-AF65-F5344CB8AC3E}">
        <p14:creationId xmlns:p14="http://schemas.microsoft.com/office/powerpoint/2010/main" val="5573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DC80A-178E-8D4B-8B0A-425D597E24C9}"/>
              </a:ext>
            </a:extLst>
          </p:cNvPr>
          <p:cNvSpPr txBox="1"/>
          <p:nvPr/>
        </p:nvSpPr>
        <p:spPr>
          <a:xfrm>
            <a:off x="272717" y="385010"/>
            <a:ext cx="8566484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Generation Who Did Not Know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F75A5-EB55-DB43-BD6B-B73F0A40105B}"/>
              </a:ext>
            </a:extLst>
          </p:cNvPr>
          <p:cNvSpPr txBox="1"/>
          <p:nvPr/>
        </p:nvSpPr>
        <p:spPr>
          <a:xfrm>
            <a:off x="561473" y="2117560"/>
            <a:ext cx="79889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Pattern in Scripture</a:t>
            </a:r>
          </a:p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Zealous, Faithful Generation Followed by New Generation</a:t>
            </a:r>
          </a:p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Remember the Battles</a:t>
            </a:r>
          </a:p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Recognize the Dangers</a:t>
            </a:r>
          </a:p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to Apostasy </a:t>
            </a:r>
          </a:p>
        </p:txBody>
      </p:sp>
    </p:spTree>
    <p:extLst>
      <p:ext uri="{BB962C8B-B14F-4D97-AF65-F5344CB8AC3E}">
        <p14:creationId xmlns:p14="http://schemas.microsoft.com/office/powerpoint/2010/main" val="14738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DC80A-178E-8D4B-8B0A-425D597E24C9}"/>
              </a:ext>
            </a:extLst>
          </p:cNvPr>
          <p:cNvSpPr txBox="1"/>
          <p:nvPr/>
        </p:nvSpPr>
        <p:spPr>
          <a:xfrm>
            <a:off x="272717" y="385010"/>
            <a:ext cx="8566484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Generation Who Did Not Know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F75A5-EB55-DB43-BD6B-B73F0A40105B}"/>
              </a:ext>
            </a:extLst>
          </p:cNvPr>
          <p:cNvSpPr txBox="1"/>
          <p:nvPr/>
        </p:nvSpPr>
        <p:spPr>
          <a:xfrm>
            <a:off x="561473" y="2117560"/>
            <a:ext cx="79889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This a Danger to Us?</a:t>
            </a:r>
          </a:p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Don’t Live in Bible Times</a:t>
            </a:r>
          </a:p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Haven’t Faced What They Did</a:t>
            </a:r>
          </a:p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We Know What the Lord Has Done Before Our Time? </a:t>
            </a:r>
          </a:p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We Fall to Apostasy? </a:t>
            </a:r>
          </a:p>
        </p:txBody>
      </p:sp>
    </p:spTree>
    <p:extLst>
      <p:ext uri="{BB962C8B-B14F-4D97-AF65-F5344CB8AC3E}">
        <p14:creationId xmlns:p14="http://schemas.microsoft.com/office/powerpoint/2010/main" val="26045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DC80A-178E-8D4B-8B0A-425D597E24C9}"/>
              </a:ext>
            </a:extLst>
          </p:cNvPr>
          <p:cNvSpPr txBox="1"/>
          <p:nvPr/>
        </p:nvSpPr>
        <p:spPr>
          <a:xfrm>
            <a:off x="272717" y="385010"/>
            <a:ext cx="8566484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“Work Which He Had Done for Israel”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F75A5-EB55-DB43-BD6B-B73F0A40105B}"/>
              </a:ext>
            </a:extLst>
          </p:cNvPr>
          <p:cNvSpPr txBox="1"/>
          <p:nvPr/>
        </p:nvSpPr>
        <p:spPr>
          <a:xfrm>
            <a:off x="561473" y="2117560"/>
            <a:ext cx="79889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Battles of the 1800s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Baptism (wrong subject, wrong method, wrong purpose)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16:16; Romans 6:3-6; Acts 22:16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(Is it necessary? Does method matter? Is unity more important?)</a:t>
            </a:r>
          </a:p>
          <a:p>
            <a:pPr algn="ctr">
              <a:spcAft>
                <a:spcPts val="1200"/>
              </a:spcAft>
            </a:pPr>
            <a:r>
              <a:rPr lang="en-US" sz="3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 a Generation Who Does Not Know? </a:t>
            </a:r>
          </a:p>
        </p:txBody>
      </p:sp>
    </p:spTree>
    <p:extLst>
      <p:ext uri="{BB962C8B-B14F-4D97-AF65-F5344CB8AC3E}">
        <p14:creationId xmlns:p14="http://schemas.microsoft.com/office/powerpoint/2010/main" val="41327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DC80A-178E-8D4B-8B0A-425D597E24C9}"/>
              </a:ext>
            </a:extLst>
          </p:cNvPr>
          <p:cNvSpPr txBox="1"/>
          <p:nvPr/>
        </p:nvSpPr>
        <p:spPr>
          <a:xfrm>
            <a:off x="272717" y="385010"/>
            <a:ext cx="8566484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“Work Which He Had Done for Israel”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F75A5-EB55-DB43-BD6B-B73F0A40105B}"/>
              </a:ext>
            </a:extLst>
          </p:cNvPr>
          <p:cNvSpPr txBox="1"/>
          <p:nvPr/>
        </p:nvSpPr>
        <p:spPr>
          <a:xfrm>
            <a:off x="561473" y="2117560"/>
            <a:ext cx="79889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Battles of the 1800s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 and Grace (Catholicism vs. Calvinism, faith only, only internal mental assent)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Titus 2:11-13; Eph. 2:10; James 2:22, 26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(obedience=legalism, authority denies grace, empowering grace)</a:t>
            </a:r>
          </a:p>
          <a:p>
            <a:pPr algn="ctr">
              <a:spcAft>
                <a:spcPts val="1200"/>
              </a:spcAft>
            </a:pPr>
            <a:r>
              <a:rPr lang="en-US" sz="3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 a Generation Who Does Not Know?</a:t>
            </a: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5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DC80A-178E-8D4B-8B0A-425D597E24C9}"/>
              </a:ext>
            </a:extLst>
          </p:cNvPr>
          <p:cNvSpPr txBox="1"/>
          <p:nvPr/>
        </p:nvSpPr>
        <p:spPr>
          <a:xfrm>
            <a:off x="272717" y="385010"/>
            <a:ext cx="8566484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“Work Which He Had Done for Israel”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F75A5-EB55-DB43-BD6B-B73F0A40105B}"/>
              </a:ext>
            </a:extLst>
          </p:cNvPr>
          <p:cNvSpPr txBox="1"/>
          <p:nvPr/>
        </p:nvSpPr>
        <p:spPr>
          <a:xfrm>
            <a:off x="561473" y="2117560"/>
            <a:ext cx="7988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Battles of the 1800s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Holy Spirit (Calvinism and depravity, proof of election, source of faith)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10:17; 8:5; 1 Thess. 2:13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(direct operation, emotionalism, empowering work, strong feelings)</a:t>
            </a:r>
          </a:p>
          <a:p>
            <a:pPr algn="ctr">
              <a:spcAft>
                <a:spcPts val="1200"/>
              </a:spcAft>
            </a:pPr>
            <a:r>
              <a:rPr lang="en-US" sz="3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 a Generation Who Does Not Know?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5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DC80A-178E-8D4B-8B0A-425D597E24C9}"/>
              </a:ext>
            </a:extLst>
          </p:cNvPr>
          <p:cNvSpPr txBox="1"/>
          <p:nvPr/>
        </p:nvSpPr>
        <p:spPr>
          <a:xfrm>
            <a:off x="272717" y="385010"/>
            <a:ext cx="8566484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“Work Which He Had Done for Israel”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F75A5-EB55-DB43-BD6B-B73F0A40105B}"/>
              </a:ext>
            </a:extLst>
          </p:cNvPr>
          <p:cNvSpPr txBox="1"/>
          <p:nvPr/>
        </p:nvSpPr>
        <p:spPr>
          <a:xfrm>
            <a:off x="561473" y="2117560"/>
            <a:ext cx="79889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Battles of the 1900s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Instrumental Music (act of worship not taught in New Testament)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5:19; Numbers 20:1-12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(doesn’t matter! unpopular, doesn’t draw crowds, legalism)  </a:t>
            </a:r>
          </a:p>
          <a:p>
            <a:pPr algn="ctr">
              <a:spcAft>
                <a:spcPts val="1200"/>
              </a:spcAft>
            </a:pPr>
            <a:r>
              <a:rPr lang="en-US" sz="3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 a Generation Who Does Not Know? </a:t>
            </a:r>
          </a:p>
        </p:txBody>
      </p:sp>
    </p:spTree>
    <p:extLst>
      <p:ext uri="{BB962C8B-B14F-4D97-AF65-F5344CB8AC3E}">
        <p14:creationId xmlns:p14="http://schemas.microsoft.com/office/powerpoint/2010/main" val="21976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DC80A-178E-8D4B-8B0A-425D597E24C9}"/>
              </a:ext>
            </a:extLst>
          </p:cNvPr>
          <p:cNvSpPr txBox="1"/>
          <p:nvPr/>
        </p:nvSpPr>
        <p:spPr>
          <a:xfrm>
            <a:off x="272717" y="385010"/>
            <a:ext cx="8566484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“Work Which He Had Done for Israel”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F75A5-EB55-DB43-BD6B-B73F0A40105B}"/>
              </a:ext>
            </a:extLst>
          </p:cNvPr>
          <p:cNvSpPr txBox="1"/>
          <p:nvPr/>
        </p:nvSpPr>
        <p:spPr>
          <a:xfrm>
            <a:off x="561473" y="2117560"/>
            <a:ext cx="79889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Battles of the 1930s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Premillennialism (earthly kingdom, wrong view of church, Israel, second coming)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Colossians 1:13; Romans 9:6; Heb. 9:27-28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(</a:t>
            </a:r>
            <a:r>
              <a:rPr lang="en-US" sz="3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 Behind </a:t>
            </a: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books, Rapture, other extreme—AD 70 Doctrine)  </a:t>
            </a:r>
          </a:p>
          <a:p>
            <a:pPr algn="ctr">
              <a:spcAft>
                <a:spcPts val="1200"/>
              </a:spcAft>
            </a:pPr>
            <a:r>
              <a:rPr lang="en-US" sz="3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 a Generation Who Does Not Know? </a:t>
            </a:r>
          </a:p>
        </p:txBody>
      </p:sp>
    </p:spTree>
    <p:extLst>
      <p:ext uri="{BB962C8B-B14F-4D97-AF65-F5344CB8AC3E}">
        <p14:creationId xmlns:p14="http://schemas.microsoft.com/office/powerpoint/2010/main" val="31625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DC80A-178E-8D4B-8B0A-425D597E24C9}"/>
              </a:ext>
            </a:extLst>
          </p:cNvPr>
          <p:cNvSpPr txBox="1"/>
          <p:nvPr/>
        </p:nvSpPr>
        <p:spPr>
          <a:xfrm>
            <a:off x="272717" y="385010"/>
            <a:ext cx="8566484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“Work Which He Had Done for Israel”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F75A5-EB55-DB43-BD6B-B73F0A40105B}"/>
              </a:ext>
            </a:extLst>
          </p:cNvPr>
          <p:cNvSpPr txBox="1"/>
          <p:nvPr/>
        </p:nvSpPr>
        <p:spPr>
          <a:xfrm>
            <a:off x="561473" y="2117560"/>
            <a:ext cx="79889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Battles of the 1950-60s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Institutionalism (institutions, benevolence, social gospel, sponsoring church) 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Cor. 16:1-2; 11:22, 34; Philippians 4:15-16</a:t>
            </a:r>
          </a:p>
          <a:p>
            <a:pPr algn="ctr">
              <a:spcAft>
                <a:spcPts val="1200"/>
              </a:spcAft>
            </a:pPr>
            <a:r>
              <a:rPr lang="en-US" sz="3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 (unimportant, only about money, “church” organization, picky)  </a:t>
            </a:r>
          </a:p>
          <a:p>
            <a:pPr algn="ctr">
              <a:spcAft>
                <a:spcPts val="1200"/>
              </a:spcAft>
            </a:pPr>
            <a:r>
              <a:rPr lang="en-US" sz="3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 a Generation Who Does Not Know? </a:t>
            </a:r>
          </a:p>
        </p:txBody>
      </p:sp>
    </p:spTree>
    <p:extLst>
      <p:ext uri="{BB962C8B-B14F-4D97-AF65-F5344CB8AC3E}">
        <p14:creationId xmlns:p14="http://schemas.microsoft.com/office/powerpoint/2010/main" val="31685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MimeoVTI">
  <a:themeElements>
    <a:clrScheme name="AnalogousFromDarkSeedLeftStep">
      <a:dk1>
        <a:srgbClr val="000000"/>
      </a:dk1>
      <a:lt1>
        <a:srgbClr val="FFFFFF"/>
      </a:lt1>
      <a:dk2>
        <a:srgbClr val="311B26"/>
      </a:dk2>
      <a:lt2>
        <a:srgbClr val="F0F3F3"/>
      </a:lt2>
      <a:accent1>
        <a:srgbClr val="C34D55"/>
      </a:accent1>
      <a:accent2>
        <a:srgbClr val="B13B74"/>
      </a:accent2>
      <a:accent3>
        <a:srgbClr val="C34DB8"/>
      </a:accent3>
      <a:accent4>
        <a:srgbClr val="8B3BB1"/>
      </a:accent4>
      <a:accent5>
        <a:srgbClr val="6C4DC3"/>
      </a:accent5>
      <a:accent6>
        <a:srgbClr val="3B4DB1"/>
      </a:accent6>
      <a:hlink>
        <a:srgbClr val="8453C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meoVTI" id="{63E3BFD8-7F9C-46D1-A4F3-04054403C108}" vid="{C505C190-EE38-45FD-8294-6454536D04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495</Words>
  <Application>Microsoft Macintosh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Elephant</vt:lpstr>
      <vt:lpstr>Univers Condensed</vt:lpstr>
      <vt:lpstr>MimeoVTI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12</cp:revision>
  <dcterms:created xsi:type="dcterms:W3CDTF">2021-09-24T03:38:17Z</dcterms:created>
  <dcterms:modified xsi:type="dcterms:W3CDTF">2021-09-28T02:58:42Z</dcterms:modified>
</cp:coreProperties>
</file>