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2"/>
  </p:notes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82" r:id="rId16"/>
    <p:sldId id="283" r:id="rId17"/>
    <p:sldId id="284" r:id="rId18"/>
    <p:sldId id="285" r:id="rId19"/>
    <p:sldId id="272" r:id="rId20"/>
    <p:sldId id="292" r:id="rId21"/>
    <p:sldId id="293" r:id="rId22"/>
    <p:sldId id="294" r:id="rId23"/>
    <p:sldId id="295" r:id="rId24"/>
    <p:sldId id="296" r:id="rId25"/>
    <p:sldId id="297" r:id="rId26"/>
    <p:sldId id="298" r:id="rId27"/>
    <p:sldId id="299" r:id="rId28"/>
    <p:sldId id="300" r:id="rId29"/>
    <p:sldId id="301" r:id="rId30"/>
    <p:sldId id="273" r:id="rId31"/>
    <p:sldId id="275" r:id="rId32"/>
    <p:sldId id="286" r:id="rId33"/>
    <p:sldId id="287" r:id="rId34"/>
    <p:sldId id="288" r:id="rId35"/>
    <p:sldId id="289" r:id="rId36"/>
    <p:sldId id="290" r:id="rId37"/>
    <p:sldId id="291" r:id="rId38"/>
    <p:sldId id="274" r:id="rId39"/>
    <p:sldId id="276" r:id="rId40"/>
    <p:sldId id="277"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p:restoredTop sz="94697"/>
  </p:normalViewPr>
  <p:slideViewPr>
    <p:cSldViewPr snapToGrid="0" snapToObjects="1">
      <p:cViewPr varScale="1">
        <p:scale>
          <a:sx n="80" d="100"/>
          <a:sy n="80" d="100"/>
        </p:scale>
        <p:origin x="1496"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FD7034-3A85-F74B-8484-973936416B96}" type="datetimeFigureOut">
              <a:rPr lang="en-US" smtClean="0"/>
              <a:t>2/12/21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3E2AD3-6CF0-E348-B297-A0B9052998C0}" type="slidenum">
              <a:rPr lang="en-US" smtClean="0"/>
              <a:t>‹#›</a:t>
            </a:fld>
            <a:endParaRPr lang="en-US"/>
          </a:p>
        </p:txBody>
      </p:sp>
    </p:spTree>
    <p:extLst>
      <p:ext uri="{BB962C8B-B14F-4D97-AF65-F5344CB8AC3E}">
        <p14:creationId xmlns:p14="http://schemas.microsoft.com/office/powerpoint/2010/main" val="2545187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3E2AD3-6CF0-E348-B297-A0B9052998C0}" type="slidenum">
              <a:rPr lang="en-US" smtClean="0"/>
              <a:t>19</a:t>
            </a:fld>
            <a:endParaRPr lang="en-US"/>
          </a:p>
        </p:txBody>
      </p:sp>
    </p:spTree>
    <p:extLst>
      <p:ext uri="{BB962C8B-B14F-4D97-AF65-F5344CB8AC3E}">
        <p14:creationId xmlns:p14="http://schemas.microsoft.com/office/powerpoint/2010/main" val="1059900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3E2AD3-6CF0-E348-B297-A0B9052998C0}" type="slidenum">
              <a:rPr lang="en-US" smtClean="0"/>
              <a:t>28</a:t>
            </a:fld>
            <a:endParaRPr lang="en-US"/>
          </a:p>
        </p:txBody>
      </p:sp>
    </p:spTree>
    <p:extLst>
      <p:ext uri="{BB962C8B-B14F-4D97-AF65-F5344CB8AC3E}">
        <p14:creationId xmlns:p14="http://schemas.microsoft.com/office/powerpoint/2010/main" val="3311534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3E2AD3-6CF0-E348-B297-A0B9052998C0}" type="slidenum">
              <a:rPr lang="en-US" smtClean="0"/>
              <a:t>29</a:t>
            </a:fld>
            <a:endParaRPr lang="en-US"/>
          </a:p>
        </p:txBody>
      </p:sp>
    </p:spTree>
    <p:extLst>
      <p:ext uri="{BB962C8B-B14F-4D97-AF65-F5344CB8AC3E}">
        <p14:creationId xmlns:p14="http://schemas.microsoft.com/office/powerpoint/2010/main" val="1622051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3E2AD3-6CF0-E348-B297-A0B9052998C0}" type="slidenum">
              <a:rPr lang="en-US" smtClean="0"/>
              <a:t>20</a:t>
            </a:fld>
            <a:endParaRPr lang="en-US"/>
          </a:p>
        </p:txBody>
      </p:sp>
    </p:spTree>
    <p:extLst>
      <p:ext uri="{BB962C8B-B14F-4D97-AF65-F5344CB8AC3E}">
        <p14:creationId xmlns:p14="http://schemas.microsoft.com/office/powerpoint/2010/main" val="3115211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3E2AD3-6CF0-E348-B297-A0B9052998C0}" type="slidenum">
              <a:rPr lang="en-US" smtClean="0"/>
              <a:t>21</a:t>
            </a:fld>
            <a:endParaRPr lang="en-US"/>
          </a:p>
        </p:txBody>
      </p:sp>
    </p:spTree>
    <p:extLst>
      <p:ext uri="{BB962C8B-B14F-4D97-AF65-F5344CB8AC3E}">
        <p14:creationId xmlns:p14="http://schemas.microsoft.com/office/powerpoint/2010/main" val="4037216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3E2AD3-6CF0-E348-B297-A0B9052998C0}" type="slidenum">
              <a:rPr lang="en-US" smtClean="0"/>
              <a:t>22</a:t>
            </a:fld>
            <a:endParaRPr lang="en-US"/>
          </a:p>
        </p:txBody>
      </p:sp>
    </p:spTree>
    <p:extLst>
      <p:ext uri="{BB962C8B-B14F-4D97-AF65-F5344CB8AC3E}">
        <p14:creationId xmlns:p14="http://schemas.microsoft.com/office/powerpoint/2010/main" val="837095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3E2AD3-6CF0-E348-B297-A0B9052998C0}" type="slidenum">
              <a:rPr lang="en-US" smtClean="0"/>
              <a:t>23</a:t>
            </a:fld>
            <a:endParaRPr lang="en-US"/>
          </a:p>
        </p:txBody>
      </p:sp>
    </p:spTree>
    <p:extLst>
      <p:ext uri="{BB962C8B-B14F-4D97-AF65-F5344CB8AC3E}">
        <p14:creationId xmlns:p14="http://schemas.microsoft.com/office/powerpoint/2010/main" val="1226029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3E2AD3-6CF0-E348-B297-A0B9052998C0}" type="slidenum">
              <a:rPr lang="en-US" smtClean="0"/>
              <a:t>24</a:t>
            </a:fld>
            <a:endParaRPr lang="en-US"/>
          </a:p>
        </p:txBody>
      </p:sp>
    </p:spTree>
    <p:extLst>
      <p:ext uri="{BB962C8B-B14F-4D97-AF65-F5344CB8AC3E}">
        <p14:creationId xmlns:p14="http://schemas.microsoft.com/office/powerpoint/2010/main" val="3821130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3E2AD3-6CF0-E348-B297-A0B9052998C0}" type="slidenum">
              <a:rPr lang="en-US" smtClean="0"/>
              <a:t>25</a:t>
            </a:fld>
            <a:endParaRPr lang="en-US"/>
          </a:p>
        </p:txBody>
      </p:sp>
    </p:spTree>
    <p:extLst>
      <p:ext uri="{BB962C8B-B14F-4D97-AF65-F5344CB8AC3E}">
        <p14:creationId xmlns:p14="http://schemas.microsoft.com/office/powerpoint/2010/main" val="1020326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3E2AD3-6CF0-E348-B297-A0B9052998C0}" type="slidenum">
              <a:rPr lang="en-US" smtClean="0"/>
              <a:t>26</a:t>
            </a:fld>
            <a:endParaRPr lang="en-US"/>
          </a:p>
        </p:txBody>
      </p:sp>
    </p:spTree>
    <p:extLst>
      <p:ext uri="{BB962C8B-B14F-4D97-AF65-F5344CB8AC3E}">
        <p14:creationId xmlns:p14="http://schemas.microsoft.com/office/powerpoint/2010/main" val="1930172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3E2AD3-6CF0-E348-B297-A0B9052998C0}" type="slidenum">
              <a:rPr lang="en-US" smtClean="0"/>
              <a:t>27</a:t>
            </a:fld>
            <a:endParaRPr lang="en-US"/>
          </a:p>
        </p:txBody>
      </p:sp>
    </p:spTree>
    <p:extLst>
      <p:ext uri="{BB962C8B-B14F-4D97-AF65-F5344CB8AC3E}">
        <p14:creationId xmlns:p14="http://schemas.microsoft.com/office/powerpoint/2010/main" val="2649614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2A11FE-919A-834F-8CA8-EDC79BA425BD}" type="datetimeFigureOut">
              <a:rPr lang="en-US" smtClean="0"/>
              <a:pPr/>
              <a:t>2/12/21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CB888-9009-5742-B7BF-FB1CC3593E91}" type="slidenum">
              <a:rPr lang="en-US" smtClean="0"/>
              <a:pPr/>
              <a:t>‹#›</a:t>
            </a:fld>
            <a:endParaRPr lang="en-US"/>
          </a:p>
        </p:txBody>
      </p:sp>
    </p:spTree>
    <p:extLst>
      <p:ext uri="{BB962C8B-B14F-4D97-AF65-F5344CB8AC3E}">
        <p14:creationId xmlns:p14="http://schemas.microsoft.com/office/powerpoint/2010/main" val="2181489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2A11FE-919A-834F-8CA8-EDC79BA425BD}" type="datetimeFigureOut">
              <a:rPr lang="en-US" smtClean="0"/>
              <a:pPr/>
              <a:t>2/12/21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CB888-9009-5742-B7BF-FB1CC3593E91}" type="slidenum">
              <a:rPr lang="en-US" smtClean="0"/>
              <a:pPr/>
              <a:t>‹#›</a:t>
            </a:fld>
            <a:endParaRPr lang="en-US"/>
          </a:p>
        </p:txBody>
      </p:sp>
    </p:spTree>
    <p:extLst>
      <p:ext uri="{BB962C8B-B14F-4D97-AF65-F5344CB8AC3E}">
        <p14:creationId xmlns:p14="http://schemas.microsoft.com/office/powerpoint/2010/main" val="2859057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2A11FE-919A-834F-8CA8-EDC79BA425BD}" type="datetimeFigureOut">
              <a:rPr lang="en-US" smtClean="0"/>
              <a:pPr/>
              <a:t>2/12/21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CB888-9009-5742-B7BF-FB1CC3593E91}" type="slidenum">
              <a:rPr lang="en-US" smtClean="0"/>
              <a:pPr/>
              <a:t>‹#›</a:t>
            </a:fld>
            <a:endParaRPr lang="en-US"/>
          </a:p>
        </p:txBody>
      </p:sp>
    </p:spTree>
    <p:extLst>
      <p:ext uri="{BB962C8B-B14F-4D97-AF65-F5344CB8AC3E}">
        <p14:creationId xmlns:p14="http://schemas.microsoft.com/office/powerpoint/2010/main" val="639677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2A11FE-919A-834F-8CA8-EDC79BA425BD}" type="datetimeFigureOut">
              <a:rPr lang="en-US" smtClean="0"/>
              <a:pPr/>
              <a:t>2/12/21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CB888-9009-5742-B7BF-FB1CC3593E91}" type="slidenum">
              <a:rPr lang="en-US" smtClean="0"/>
              <a:pPr/>
              <a:t>‹#›</a:t>
            </a:fld>
            <a:endParaRPr lang="en-US"/>
          </a:p>
        </p:txBody>
      </p:sp>
    </p:spTree>
    <p:extLst>
      <p:ext uri="{BB962C8B-B14F-4D97-AF65-F5344CB8AC3E}">
        <p14:creationId xmlns:p14="http://schemas.microsoft.com/office/powerpoint/2010/main" val="19839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2A11FE-919A-834F-8CA8-EDC79BA425BD}" type="datetimeFigureOut">
              <a:rPr lang="en-US" smtClean="0"/>
              <a:pPr/>
              <a:t>2/12/21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CB888-9009-5742-B7BF-FB1CC3593E91}" type="slidenum">
              <a:rPr lang="en-US" smtClean="0"/>
              <a:pPr/>
              <a:t>‹#›</a:t>
            </a:fld>
            <a:endParaRPr lang="en-US"/>
          </a:p>
        </p:txBody>
      </p:sp>
    </p:spTree>
    <p:extLst>
      <p:ext uri="{BB962C8B-B14F-4D97-AF65-F5344CB8AC3E}">
        <p14:creationId xmlns:p14="http://schemas.microsoft.com/office/powerpoint/2010/main" val="3024642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2A11FE-919A-834F-8CA8-EDC79BA425BD}" type="datetimeFigureOut">
              <a:rPr lang="en-US" smtClean="0"/>
              <a:pPr/>
              <a:t>2/12/21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CB888-9009-5742-B7BF-FB1CC3593E91}" type="slidenum">
              <a:rPr lang="en-US" smtClean="0"/>
              <a:pPr/>
              <a:t>‹#›</a:t>
            </a:fld>
            <a:endParaRPr lang="en-US"/>
          </a:p>
        </p:txBody>
      </p:sp>
    </p:spTree>
    <p:extLst>
      <p:ext uri="{BB962C8B-B14F-4D97-AF65-F5344CB8AC3E}">
        <p14:creationId xmlns:p14="http://schemas.microsoft.com/office/powerpoint/2010/main" val="3860154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2A11FE-919A-834F-8CA8-EDC79BA425BD}" type="datetimeFigureOut">
              <a:rPr lang="en-US" smtClean="0"/>
              <a:pPr/>
              <a:t>2/12/21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1CB888-9009-5742-B7BF-FB1CC3593E91}" type="slidenum">
              <a:rPr lang="en-US" smtClean="0"/>
              <a:pPr/>
              <a:t>‹#›</a:t>
            </a:fld>
            <a:endParaRPr lang="en-US"/>
          </a:p>
        </p:txBody>
      </p:sp>
    </p:spTree>
    <p:extLst>
      <p:ext uri="{BB962C8B-B14F-4D97-AF65-F5344CB8AC3E}">
        <p14:creationId xmlns:p14="http://schemas.microsoft.com/office/powerpoint/2010/main" val="2150328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2A11FE-919A-834F-8CA8-EDC79BA425BD}" type="datetimeFigureOut">
              <a:rPr lang="en-US" smtClean="0"/>
              <a:pPr/>
              <a:t>2/12/21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1CB888-9009-5742-B7BF-FB1CC3593E91}" type="slidenum">
              <a:rPr lang="en-US" smtClean="0"/>
              <a:pPr/>
              <a:t>‹#›</a:t>
            </a:fld>
            <a:endParaRPr lang="en-US"/>
          </a:p>
        </p:txBody>
      </p:sp>
    </p:spTree>
    <p:extLst>
      <p:ext uri="{BB962C8B-B14F-4D97-AF65-F5344CB8AC3E}">
        <p14:creationId xmlns:p14="http://schemas.microsoft.com/office/powerpoint/2010/main" val="3706778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2A11FE-919A-834F-8CA8-EDC79BA425BD}" type="datetimeFigureOut">
              <a:rPr lang="en-US" smtClean="0"/>
              <a:pPr/>
              <a:t>2/12/21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1CB888-9009-5742-B7BF-FB1CC3593E91}" type="slidenum">
              <a:rPr lang="en-US" smtClean="0"/>
              <a:pPr/>
              <a:t>‹#›</a:t>
            </a:fld>
            <a:endParaRPr lang="en-US"/>
          </a:p>
        </p:txBody>
      </p:sp>
    </p:spTree>
    <p:extLst>
      <p:ext uri="{BB962C8B-B14F-4D97-AF65-F5344CB8AC3E}">
        <p14:creationId xmlns:p14="http://schemas.microsoft.com/office/powerpoint/2010/main" val="2158163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2A11FE-919A-834F-8CA8-EDC79BA425BD}" type="datetimeFigureOut">
              <a:rPr lang="en-US" smtClean="0"/>
              <a:pPr/>
              <a:t>2/12/21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CB888-9009-5742-B7BF-FB1CC3593E91}" type="slidenum">
              <a:rPr lang="en-US" smtClean="0"/>
              <a:pPr/>
              <a:t>‹#›</a:t>
            </a:fld>
            <a:endParaRPr lang="en-US"/>
          </a:p>
        </p:txBody>
      </p:sp>
    </p:spTree>
    <p:extLst>
      <p:ext uri="{BB962C8B-B14F-4D97-AF65-F5344CB8AC3E}">
        <p14:creationId xmlns:p14="http://schemas.microsoft.com/office/powerpoint/2010/main" val="2860100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2A11FE-919A-834F-8CA8-EDC79BA425BD}" type="datetimeFigureOut">
              <a:rPr lang="en-US" smtClean="0"/>
              <a:pPr/>
              <a:t>2/12/21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CB888-9009-5742-B7BF-FB1CC3593E91}" type="slidenum">
              <a:rPr lang="en-US" smtClean="0"/>
              <a:pPr/>
              <a:t>‹#›</a:t>
            </a:fld>
            <a:endParaRPr lang="en-US"/>
          </a:p>
        </p:txBody>
      </p:sp>
    </p:spTree>
    <p:extLst>
      <p:ext uri="{BB962C8B-B14F-4D97-AF65-F5344CB8AC3E}">
        <p14:creationId xmlns:p14="http://schemas.microsoft.com/office/powerpoint/2010/main" val="890598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Content Placeholder 4">
            <a:extLst>
              <a:ext uri="{FF2B5EF4-FFF2-40B4-BE49-F238E27FC236}">
                <a16:creationId xmlns:a16="http://schemas.microsoft.com/office/drawing/2014/main" id="{6B827E83-EE89-8443-A131-AF57A155FF70}"/>
              </a:ext>
            </a:extLst>
          </p:cNvPr>
          <p:cNvPicPr>
            <a:picLocks noChangeAspect="1"/>
          </p:cNvPicPr>
          <p:nvPr userDrawn="1"/>
        </p:nvPicPr>
        <p:blipFill rotWithShape="1">
          <a:blip r:embed="rId13"/>
          <a:srcRect r="43983" b="9092"/>
          <a:stretch/>
        </p:blipFill>
        <p:spPr>
          <a:xfrm>
            <a:off x="0" y="10"/>
            <a:ext cx="4207672" cy="6192243"/>
          </a:xfrm>
          <a:prstGeom prst="rect">
            <a:avLst/>
          </a:prstGeom>
        </p:spPr>
      </p:pic>
      <p:pic>
        <p:nvPicPr>
          <p:cNvPr id="8" name="Picture 7">
            <a:extLst>
              <a:ext uri="{FF2B5EF4-FFF2-40B4-BE49-F238E27FC236}">
                <a16:creationId xmlns:a16="http://schemas.microsoft.com/office/drawing/2014/main" id="{75524B88-AFCF-FA40-96F6-FBBB4596CE1F}"/>
              </a:ext>
            </a:extLst>
          </p:cNvPr>
          <p:cNvPicPr>
            <a:picLocks noChangeAspect="1"/>
          </p:cNvPicPr>
          <p:nvPr userDrawn="1"/>
        </p:nvPicPr>
        <p:blipFill>
          <a:blip r:embed="rId14"/>
          <a:stretch>
            <a:fillRect/>
          </a:stretch>
        </p:blipFill>
        <p:spPr>
          <a:xfrm flipH="1">
            <a:off x="-2" y="0"/>
            <a:ext cx="5871415" cy="6858000"/>
          </a:xfrm>
          <a:prstGeom prst="rect">
            <a:avLst/>
          </a:prstGeom>
        </p:spPr>
      </p:pic>
      <p:pic>
        <p:nvPicPr>
          <p:cNvPr id="9" name="Picture 8">
            <a:extLst>
              <a:ext uri="{FF2B5EF4-FFF2-40B4-BE49-F238E27FC236}">
                <a16:creationId xmlns:a16="http://schemas.microsoft.com/office/drawing/2014/main" id="{839338EB-047B-5C47-A4BA-A771B601FC64}"/>
              </a:ext>
            </a:extLst>
          </p:cNvPr>
          <p:cNvPicPr>
            <a:picLocks noChangeAspect="1"/>
          </p:cNvPicPr>
          <p:nvPr userDrawn="1"/>
        </p:nvPicPr>
        <p:blipFill>
          <a:blip r:embed="rId14"/>
          <a:stretch>
            <a:fillRect/>
          </a:stretch>
        </p:blipFill>
        <p:spPr>
          <a:xfrm rot="4200000" flipH="1">
            <a:off x="-369662" y="1685254"/>
            <a:ext cx="4293355" cy="646497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2A11FE-919A-834F-8CA8-EDC79BA425BD}" type="datetimeFigureOut">
              <a:rPr lang="en-US" smtClean="0"/>
              <a:pPr/>
              <a:t>2/12/21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1CB888-9009-5742-B7BF-FB1CC3593E91}" type="slidenum">
              <a:rPr lang="en-US" smtClean="0"/>
              <a:pPr/>
              <a:t>‹#›</a:t>
            </a:fld>
            <a:endParaRPr lang="en-US"/>
          </a:p>
        </p:txBody>
      </p:sp>
    </p:spTree>
    <p:extLst>
      <p:ext uri="{BB962C8B-B14F-4D97-AF65-F5344CB8AC3E}">
        <p14:creationId xmlns:p14="http://schemas.microsoft.com/office/powerpoint/2010/main" val="1743075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2866699"/>
            <a:ext cx="5277853" cy="1637949"/>
          </a:xfrm>
          <a:prstGeom prst="rect">
            <a:avLst/>
          </a:prstGeom>
          <a:noFill/>
        </p:spPr>
        <p:txBody>
          <a:bodyPr wrap="square" rtlCol="0">
            <a:spAutoFit/>
          </a:bodyPr>
          <a:lstStyle/>
          <a:p>
            <a:pPr algn="ctr">
              <a:lnSpc>
                <a:spcPct val="80000"/>
              </a:lnSpc>
            </a:pPr>
            <a:r>
              <a:rPr lang="en-US" sz="6200" b="1" i="1" dirty="0"/>
              <a:t>What Is Bearing Fruit?</a:t>
            </a:r>
          </a:p>
        </p:txBody>
      </p:sp>
    </p:spTree>
    <p:extLst>
      <p:ext uri="{BB962C8B-B14F-4D97-AF65-F5344CB8AC3E}">
        <p14:creationId xmlns:p14="http://schemas.microsoft.com/office/powerpoint/2010/main" val="778445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0.70"/>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460375" indent="-444500">
              <a:lnSpc>
                <a:spcPct val="80000"/>
              </a:lnSpc>
            </a:pPr>
            <a:r>
              <a:rPr lang="en-US" sz="4400" b="1" dirty="0"/>
              <a:t>I.	Fruit Is the Product of Something</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052697"/>
            <a:ext cx="7611979" cy="3325206"/>
          </a:xfrm>
          <a:prstGeom prst="rect">
            <a:avLst/>
          </a:prstGeom>
          <a:noFill/>
        </p:spPr>
        <p:txBody>
          <a:bodyPr wrap="square" rtlCol="0" anchor="b">
            <a:spAutoFit/>
          </a:bodyPr>
          <a:lstStyle/>
          <a:p>
            <a:pPr marL="1841500" algn="r">
              <a:lnSpc>
                <a:spcPct val="90000"/>
              </a:lnSpc>
              <a:spcAft>
                <a:spcPts val="3000"/>
              </a:spcAft>
            </a:pPr>
            <a:r>
              <a:rPr lang="en-US" sz="3200" b="1" dirty="0">
                <a:latin typeface="Calibri" panose="020F0502020204030204" pitchFamily="34" charset="0"/>
                <a:cs typeface="Calibri" panose="020F0502020204030204" pitchFamily="34" charset="0"/>
              </a:rPr>
              <a:t>“For when we were in the flesh, the sinful passions which were aroused by the law were at work in our members to bear fruit to death” </a:t>
            </a:r>
            <a:r>
              <a:rPr lang="en-US" sz="3200" dirty="0">
                <a:latin typeface="Calibri" panose="020F0502020204030204" pitchFamily="34" charset="0"/>
                <a:cs typeface="Calibri" panose="020F0502020204030204" pitchFamily="34" charset="0"/>
              </a:rPr>
              <a:t>(Rom. 7:5).</a:t>
            </a:r>
          </a:p>
          <a:p>
            <a:pPr marL="15875" algn="ctr">
              <a:lnSpc>
                <a:spcPct val="80000"/>
              </a:lnSpc>
            </a:pPr>
            <a:r>
              <a:rPr lang="en-US" sz="4400" b="1" dirty="0"/>
              <a:t>Sin Bears Bad Fruit.</a:t>
            </a:r>
          </a:p>
        </p:txBody>
      </p:sp>
    </p:spTree>
    <p:extLst>
      <p:ext uri="{BB962C8B-B14F-4D97-AF65-F5344CB8AC3E}">
        <p14:creationId xmlns:p14="http://schemas.microsoft.com/office/powerpoint/2010/main" val="2134590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460375" indent="-444500">
              <a:lnSpc>
                <a:spcPct val="80000"/>
              </a:lnSpc>
            </a:pPr>
            <a:r>
              <a:rPr lang="en-US" sz="4400" b="1" dirty="0"/>
              <a:t>I.	Fruit Is the Product of Something</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108097"/>
            <a:ext cx="7611979" cy="3269806"/>
          </a:xfrm>
          <a:prstGeom prst="rect">
            <a:avLst/>
          </a:prstGeom>
          <a:noFill/>
        </p:spPr>
        <p:txBody>
          <a:bodyPr wrap="square" rtlCol="0" anchor="b">
            <a:spAutoFit/>
          </a:bodyPr>
          <a:lstStyle/>
          <a:p>
            <a:pPr marL="920750" algn="r">
              <a:lnSpc>
                <a:spcPct val="90000"/>
              </a:lnSpc>
              <a:spcAft>
                <a:spcPts val="2400"/>
              </a:spcAft>
            </a:pPr>
            <a:r>
              <a:rPr lang="en-US" sz="3200" b="1" dirty="0">
                <a:latin typeface="Calibri" panose="020F0502020204030204" pitchFamily="34" charset="0"/>
                <a:cs typeface="Calibri" panose="020F0502020204030204" pitchFamily="34" charset="0"/>
              </a:rPr>
              <a:t>“These are spots in your love feasts, while they feast with you without fear, serving only themselves. They are clouds without water…”</a:t>
            </a:r>
            <a:endParaRPr lang="en-US" sz="3200" dirty="0">
              <a:latin typeface="Calibri" panose="020F0502020204030204" pitchFamily="34" charset="0"/>
              <a:cs typeface="Calibri" panose="020F0502020204030204" pitchFamily="34" charset="0"/>
            </a:endParaRPr>
          </a:p>
          <a:p>
            <a:pPr marL="15875" algn="ctr">
              <a:lnSpc>
                <a:spcPct val="80000"/>
              </a:lnSpc>
            </a:pPr>
            <a:r>
              <a:rPr lang="en-US" sz="4400" b="1" dirty="0"/>
              <a:t>False Teachers Are “Trees Without Fruit.”</a:t>
            </a:r>
          </a:p>
        </p:txBody>
      </p:sp>
    </p:spTree>
    <p:extLst>
      <p:ext uri="{BB962C8B-B14F-4D97-AF65-F5344CB8AC3E}">
        <p14:creationId xmlns:p14="http://schemas.microsoft.com/office/powerpoint/2010/main" val="1193568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460375" indent="-444500">
              <a:lnSpc>
                <a:spcPct val="80000"/>
              </a:lnSpc>
            </a:pPr>
            <a:r>
              <a:rPr lang="en-US" sz="4400" b="1" dirty="0"/>
              <a:t>I.	Fruit Is the Product of Something</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108097"/>
            <a:ext cx="7611979" cy="3269806"/>
          </a:xfrm>
          <a:prstGeom prst="rect">
            <a:avLst/>
          </a:prstGeom>
          <a:noFill/>
        </p:spPr>
        <p:txBody>
          <a:bodyPr wrap="square" rtlCol="0" anchor="b">
            <a:spAutoFit/>
          </a:bodyPr>
          <a:lstStyle/>
          <a:p>
            <a:pPr marL="587375" algn="r">
              <a:lnSpc>
                <a:spcPct val="90000"/>
              </a:lnSpc>
              <a:spcAft>
                <a:spcPts val="2400"/>
              </a:spcAft>
            </a:pPr>
            <a:r>
              <a:rPr lang="en-US" sz="3200" b="1" dirty="0">
                <a:latin typeface="Calibri" panose="020F0502020204030204" pitchFamily="34" charset="0"/>
                <a:cs typeface="Calibri" panose="020F0502020204030204" pitchFamily="34" charset="0"/>
              </a:rPr>
              <a:t>“…carried about by the winds; late autumn trees without fruit, twice dead, pulled up by the roots; raging waves of the sea, foaming up their own shame…”</a:t>
            </a:r>
            <a:endParaRPr lang="en-US" sz="3200" dirty="0">
              <a:latin typeface="Calibri" panose="020F0502020204030204" pitchFamily="34" charset="0"/>
              <a:cs typeface="Calibri" panose="020F0502020204030204" pitchFamily="34" charset="0"/>
            </a:endParaRPr>
          </a:p>
          <a:p>
            <a:pPr marL="15875" algn="ctr">
              <a:lnSpc>
                <a:spcPct val="80000"/>
              </a:lnSpc>
            </a:pPr>
            <a:r>
              <a:rPr lang="en-US" sz="4400" b="1" dirty="0"/>
              <a:t>False Teachers Are “Trees Without Fruit.”</a:t>
            </a:r>
          </a:p>
        </p:txBody>
      </p:sp>
    </p:spTree>
    <p:extLst>
      <p:ext uri="{BB962C8B-B14F-4D97-AF65-F5344CB8AC3E}">
        <p14:creationId xmlns:p14="http://schemas.microsoft.com/office/powerpoint/2010/main" val="76148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460375" indent="-444500">
              <a:lnSpc>
                <a:spcPct val="80000"/>
              </a:lnSpc>
            </a:pPr>
            <a:r>
              <a:rPr lang="en-US" sz="4400" b="1" dirty="0"/>
              <a:t>I.	Fruit Is the Product of Something</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320463"/>
            <a:ext cx="7611979" cy="3057440"/>
          </a:xfrm>
          <a:prstGeom prst="rect">
            <a:avLst/>
          </a:prstGeom>
          <a:noFill/>
        </p:spPr>
        <p:txBody>
          <a:bodyPr wrap="square" rtlCol="0" anchor="b">
            <a:spAutoFit/>
          </a:bodyPr>
          <a:lstStyle/>
          <a:p>
            <a:pPr marL="1444625" algn="r">
              <a:lnSpc>
                <a:spcPct val="90000"/>
              </a:lnSpc>
              <a:spcAft>
                <a:spcPts val="4200"/>
              </a:spcAft>
            </a:pPr>
            <a:r>
              <a:rPr lang="en-US" sz="3200" b="1" dirty="0">
                <a:latin typeface="Calibri" panose="020F0502020204030204" pitchFamily="34" charset="0"/>
                <a:cs typeface="Calibri" panose="020F0502020204030204" pitchFamily="34" charset="0"/>
              </a:rPr>
              <a:t>“…wandering stars for whom is reserved the blackness of darkness forever” </a:t>
            </a:r>
            <a:r>
              <a:rPr lang="en-US" sz="3200" dirty="0">
                <a:latin typeface="Calibri" panose="020F0502020204030204" pitchFamily="34" charset="0"/>
                <a:cs typeface="Calibri" panose="020F0502020204030204" pitchFamily="34" charset="0"/>
              </a:rPr>
              <a:t>(Jude 12-13)</a:t>
            </a:r>
          </a:p>
          <a:p>
            <a:pPr marL="15875" algn="ctr">
              <a:lnSpc>
                <a:spcPct val="80000"/>
              </a:lnSpc>
            </a:pPr>
            <a:r>
              <a:rPr lang="en-US" sz="4400" b="1" dirty="0"/>
              <a:t>False Teachers Are “Trees Without Fruit.”</a:t>
            </a:r>
          </a:p>
        </p:txBody>
      </p:sp>
    </p:spTree>
    <p:extLst>
      <p:ext uri="{BB962C8B-B14F-4D97-AF65-F5344CB8AC3E}">
        <p14:creationId xmlns:p14="http://schemas.microsoft.com/office/powerpoint/2010/main" val="2017126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587375" indent="-571500">
              <a:lnSpc>
                <a:spcPct val="80000"/>
              </a:lnSpc>
            </a:pPr>
            <a:r>
              <a:rPr lang="en-US" sz="4400" b="1" dirty="0"/>
              <a:t>II.	The Nature of Fruit in Christ</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129641"/>
            <a:ext cx="7611979" cy="3248262"/>
          </a:xfrm>
          <a:prstGeom prst="rect">
            <a:avLst/>
          </a:prstGeom>
          <a:noFill/>
        </p:spPr>
        <p:txBody>
          <a:bodyPr wrap="square" rtlCol="0" anchor="b">
            <a:spAutoFit/>
          </a:bodyPr>
          <a:lstStyle/>
          <a:p>
            <a:pPr marL="1270000" algn="r">
              <a:lnSpc>
                <a:spcPct val="90000"/>
              </a:lnSpc>
              <a:spcAft>
                <a:spcPts val="3000"/>
              </a:spcAft>
            </a:pPr>
            <a:r>
              <a:rPr lang="en-US" sz="3200" b="1" dirty="0">
                <a:latin typeface="Calibri" panose="020F0502020204030204" pitchFamily="34" charset="0"/>
                <a:cs typeface="Calibri" panose="020F0502020204030204" pitchFamily="34" charset="0"/>
              </a:rPr>
              <a:t>“But the fruit of the Spirit is love, joy, peace, longsuffering, kindness, goodness, faithfulness, gentleness, self-control. Against such there is no law” </a:t>
            </a:r>
            <a:r>
              <a:rPr lang="en-US" sz="3200" dirty="0">
                <a:latin typeface="Calibri" panose="020F0502020204030204" pitchFamily="34" charset="0"/>
                <a:cs typeface="Calibri" panose="020F0502020204030204" pitchFamily="34" charset="0"/>
              </a:rPr>
              <a:t>(Gal. 5:22-23).</a:t>
            </a:r>
          </a:p>
          <a:p>
            <a:pPr marL="15875" algn="ctr">
              <a:lnSpc>
                <a:spcPct val="80000"/>
              </a:lnSpc>
            </a:pPr>
            <a:r>
              <a:rPr lang="en-US" sz="4400" b="1" dirty="0"/>
              <a:t>Fruit of the Spirit (or Light)</a:t>
            </a:r>
          </a:p>
        </p:txBody>
      </p:sp>
    </p:spTree>
    <p:extLst>
      <p:ext uri="{BB962C8B-B14F-4D97-AF65-F5344CB8AC3E}">
        <p14:creationId xmlns:p14="http://schemas.microsoft.com/office/powerpoint/2010/main" val="1466223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fade">
                                      <p:cBhvr>
                                        <p:cTn id="20" dur="1000"/>
                                        <p:tgtEl>
                                          <p:spTgt spid="4">
                                            <p:txEl>
                                              <p:pRg st="0" end="0"/>
                                            </p:txEl>
                                          </p:spTgt>
                                        </p:tgtEl>
                                      </p:cBhvr>
                                    </p:animEffect>
                                    <p:anim calcmode="lin" valueType="num">
                                      <p:cBhvr>
                                        <p:cTn id="2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uiExpand="1"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587375" indent="-571500">
              <a:lnSpc>
                <a:spcPct val="80000"/>
              </a:lnSpc>
            </a:pPr>
            <a:r>
              <a:rPr lang="en-US" sz="4400" b="1" dirty="0"/>
              <a:t>II.	The Nature of Fruit in Christ</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129641"/>
            <a:ext cx="7611979" cy="3248262"/>
          </a:xfrm>
          <a:prstGeom prst="rect">
            <a:avLst/>
          </a:prstGeom>
          <a:noFill/>
        </p:spPr>
        <p:txBody>
          <a:bodyPr wrap="square" rtlCol="0" anchor="b">
            <a:spAutoFit/>
          </a:bodyPr>
          <a:lstStyle/>
          <a:p>
            <a:pPr marL="1095375" algn="r">
              <a:lnSpc>
                <a:spcPct val="90000"/>
              </a:lnSpc>
              <a:spcAft>
                <a:spcPts val="3000"/>
              </a:spcAft>
            </a:pPr>
            <a:r>
              <a:rPr lang="en-US" sz="3200" b="1" dirty="0">
                <a:latin typeface="Calibri" panose="020F0502020204030204" pitchFamily="34" charset="0"/>
                <a:cs typeface="Calibri" panose="020F0502020204030204" pitchFamily="34" charset="0"/>
              </a:rPr>
              <a:t>“For the fruit of the Spirit” </a:t>
            </a:r>
            <a:r>
              <a:rPr lang="en-US" sz="3200" dirty="0">
                <a:latin typeface="Calibri" panose="020F0502020204030204" pitchFamily="34" charset="0"/>
                <a:cs typeface="Calibri" panose="020F0502020204030204" pitchFamily="34" charset="0"/>
              </a:rPr>
              <a:t>as in the majority of the manuscripts, </a:t>
            </a:r>
            <a:r>
              <a:rPr lang="en-US" sz="3200" b="1" dirty="0">
                <a:latin typeface="Calibri" panose="020F0502020204030204" pitchFamily="34" charset="0"/>
                <a:cs typeface="Calibri" panose="020F0502020204030204" pitchFamily="34" charset="0"/>
              </a:rPr>
              <a:t>“fruit of the light” </a:t>
            </a:r>
            <a:r>
              <a:rPr lang="en-US" sz="3200" dirty="0">
                <a:latin typeface="Calibri" panose="020F0502020204030204" pitchFamily="34" charset="0"/>
                <a:cs typeface="Calibri" panose="020F0502020204030204" pitchFamily="34" charset="0"/>
              </a:rPr>
              <a:t>in some manuscripts </a:t>
            </a:r>
            <a:r>
              <a:rPr lang="en-US" sz="3200" b="1" dirty="0">
                <a:latin typeface="Calibri" panose="020F0502020204030204" pitchFamily="34" charset="0"/>
                <a:cs typeface="Calibri" panose="020F0502020204030204" pitchFamily="34" charset="0"/>
              </a:rPr>
              <a:t>“is in all goodness, righteousness, and truth” </a:t>
            </a:r>
            <a:r>
              <a:rPr lang="en-US" sz="3200" dirty="0">
                <a:latin typeface="Calibri" panose="020F0502020204030204" pitchFamily="34" charset="0"/>
                <a:cs typeface="Calibri" panose="020F0502020204030204" pitchFamily="34" charset="0"/>
              </a:rPr>
              <a:t>(Eph 5:9).</a:t>
            </a:r>
          </a:p>
          <a:p>
            <a:pPr marL="15875" algn="ctr">
              <a:lnSpc>
                <a:spcPct val="80000"/>
              </a:lnSpc>
            </a:pPr>
            <a:r>
              <a:rPr lang="en-US" sz="4400" b="1" dirty="0"/>
              <a:t>Fruit of the Spirit (or Light)</a:t>
            </a:r>
          </a:p>
        </p:txBody>
      </p:sp>
    </p:spTree>
    <p:extLst>
      <p:ext uri="{BB962C8B-B14F-4D97-AF65-F5344CB8AC3E}">
        <p14:creationId xmlns:p14="http://schemas.microsoft.com/office/powerpoint/2010/main" val="2303286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587375" indent="-571500">
              <a:lnSpc>
                <a:spcPct val="80000"/>
              </a:lnSpc>
            </a:pPr>
            <a:r>
              <a:rPr lang="en-US" sz="4400" b="1" dirty="0"/>
              <a:t>II.	The Nature of Fruit in Christ</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031153"/>
            <a:ext cx="7611979" cy="3346750"/>
          </a:xfrm>
          <a:prstGeom prst="rect">
            <a:avLst/>
          </a:prstGeom>
          <a:noFill/>
        </p:spPr>
        <p:txBody>
          <a:bodyPr wrap="square" rtlCol="0" anchor="b">
            <a:spAutoFit/>
          </a:bodyPr>
          <a:lstStyle/>
          <a:p>
            <a:pPr marL="1031875" algn="r">
              <a:lnSpc>
                <a:spcPct val="90000"/>
              </a:lnSpc>
              <a:spcAft>
                <a:spcPts val="3000"/>
              </a:spcAft>
            </a:pPr>
            <a:r>
              <a:rPr lang="en-US" sz="3200" b="1" dirty="0">
                <a:latin typeface="Calibri" panose="020F0502020204030204" pitchFamily="34" charset="0"/>
                <a:cs typeface="Calibri" panose="020F0502020204030204" pitchFamily="34" charset="0"/>
              </a:rPr>
              <a:t>“But now having been set free from sin, and having become slaves of God, you have your fruit to holiness, and the end, everlasting life” </a:t>
            </a:r>
            <a:r>
              <a:rPr lang="en-US" sz="3200" dirty="0">
                <a:latin typeface="Calibri" panose="020F0502020204030204" pitchFamily="34" charset="0"/>
                <a:cs typeface="Calibri" panose="020F0502020204030204" pitchFamily="34" charset="0"/>
              </a:rPr>
              <a:t>(Rom. 6:22).</a:t>
            </a:r>
          </a:p>
          <a:p>
            <a:pPr marL="15875" algn="ctr">
              <a:lnSpc>
                <a:spcPct val="80000"/>
              </a:lnSpc>
            </a:pPr>
            <a:r>
              <a:rPr lang="en-US" sz="4400" b="1" dirty="0"/>
              <a:t>In Christ We Bear Fruit to Holiness</a:t>
            </a:r>
          </a:p>
        </p:txBody>
      </p:sp>
    </p:spTree>
    <p:extLst>
      <p:ext uri="{BB962C8B-B14F-4D97-AF65-F5344CB8AC3E}">
        <p14:creationId xmlns:p14="http://schemas.microsoft.com/office/powerpoint/2010/main" val="491365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587375" indent="-571500">
              <a:lnSpc>
                <a:spcPct val="80000"/>
              </a:lnSpc>
            </a:pPr>
            <a:r>
              <a:rPr lang="en-US" sz="4400" b="1" dirty="0"/>
              <a:t>II.	The Nature of Fruit in Christ</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2917276"/>
            <a:ext cx="7611979" cy="3460627"/>
          </a:xfrm>
          <a:prstGeom prst="rect">
            <a:avLst/>
          </a:prstGeom>
          <a:noFill/>
        </p:spPr>
        <p:txBody>
          <a:bodyPr wrap="square" rtlCol="0" anchor="b">
            <a:spAutoFit/>
          </a:bodyPr>
          <a:lstStyle/>
          <a:p>
            <a:pPr marL="1031875" algn="r">
              <a:lnSpc>
                <a:spcPct val="90000"/>
              </a:lnSpc>
              <a:spcAft>
                <a:spcPts val="1200"/>
              </a:spcAft>
            </a:pPr>
            <a:r>
              <a:rPr lang="en-US" sz="3200" b="1" dirty="0">
                <a:latin typeface="Calibri" panose="020F0502020204030204" pitchFamily="34" charset="0"/>
                <a:cs typeface="Calibri" panose="020F0502020204030204" pitchFamily="34" charset="0"/>
              </a:rPr>
              <a:t>“Now no chastening seems to be joyful for the present, but painful; nevertheless, afterward it yields the peaceable fruit of righteousness to those who have been trained by it” </a:t>
            </a:r>
            <a:r>
              <a:rPr lang="en-US" sz="3200" dirty="0">
                <a:latin typeface="Calibri" panose="020F0502020204030204" pitchFamily="34" charset="0"/>
                <a:cs typeface="Calibri" panose="020F0502020204030204" pitchFamily="34" charset="0"/>
              </a:rPr>
              <a:t>(Heb. 12:11).</a:t>
            </a:r>
          </a:p>
          <a:p>
            <a:pPr marL="15875" algn="ctr">
              <a:lnSpc>
                <a:spcPct val="80000"/>
              </a:lnSpc>
            </a:pPr>
            <a:r>
              <a:rPr lang="en-US" sz="4400" b="1" dirty="0"/>
              <a:t>The “Fruit of Righteousness”</a:t>
            </a:r>
          </a:p>
        </p:txBody>
      </p:sp>
    </p:spTree>
    <p:extLst>
      <p:ext uri="{BB962C8B-B14F-4D97-AF65-F5344CB8AC3E}">
        <p14:creationId xmlns:p14="http://schemas.microsoft.com/office/powerpoint/2010/main" val="1335501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587375" indent="-571500">
              <a:lnSpc>
                <a:spcPct val="80000"/>
              </a:lnSpc>
            </a:pPr>
            <a:r>
              <a:rPr lang="en-US" sz="4400" b="1" dirty="0"/>
              <a:t>II.	The Nature of Fruit in Christ</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554373"/>
            <a:ext cx="7611979" cy="2823530"/>
          </a:xfrm>
          <a:prstGeom prst="rect">
            <a:avLst/>
          </a:prstGeom>
          <a:noFill/>
        </p:spPr>
        <p:txBody>
          <a:bodyPr wrap="square" rtlCol="0" anchor="b">
            <a:spAutoFit/>
          </a:bodyPr>
          <a:lstStyle/>
          <a:p>
            <a:pPr marL="1031875" algn="r">
              <a:lnSpc>
                <a:spcPct val="90000"/>
              </a:lnSpc>
              <a:spcAft>
                <a:spcPts val="6600"/>
              </a:spcAft>
            </a:pPr>
            <a:r>
              <a:rPr lang="en-US" sz="3200" b="1" dirty="0">
                <a:latin typeface="Calibri" panose="020F0502020204030204" pitchFamily="34" charset="0"/>
                <a:cs typeface="Calibri" panose="020F0502020204030204" pitchFamily="34" charset="0"/>
              </a:rPr>
              <a:t>“Now the fruit of righteousness is sown in peace by those who make peace” </a:t>
            </a:r>
            <a:r>
              <a:rPr lang="en-US" sz="3200" dirty="0">
                <a:latin typeface="Calibri" panose="020F0502020204030204" pitchFamily="34" charset="0"/>
                <a:cs typeface="Calibri" panose="020F0502020204030204" pitchFamily="34" charset="0"/>
              </a:rPr>
              <a:t>(Jas 3:18).</a:t>
            </a:r>
          </a:p>
          <a:p>
            <a:pPr marL="15875" algn="ctr">
              <a:lnSpc>
                <a:spcPct val="80000"/>
              </a:lnSpc>
            </a:pPr>
            <a:r>
              <a:rPr lang="en-US" sz="4400" b="1" dirty="0"/>
              <a:t>The “Fruit of Righteousness”</a:t>
            </a:r>
          </a:p>
        </p:txBody>
      </p:sp>
    </p:spTree>
    <p:extLst>
      <p:ext uri="{BB962C8B-B14F-4D97-AF65-F5344CB8AC3E}">
        <p14:creationId xmlns:p14="http://schemas.microsoft.com/office/powerpoint/2010/main" val="1392028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469991" cy="1189236"/>
          </a:xfrm>
          <a:prstGeom prst="rect">
            <a:avLst/>
          </a:prstGeom>
          <a:noFill/>
        </p:spPr>
        <p:txBody>
          <a:bodyPr wrap="square" rtlCol="0">
            <a:spAutoFit/>
          </a:bodyPr>
          <a:lstStyle/>
          <a:p>
            <a:pPr marL="698500" indent="-682625">
              <a:lnSpc>
                <a:spcPct val="80000"/>
              </a:lnSpc>
            </a:pPr>
            <a:r>
              <a:rPr lang="en-US" sz="4400" b="1" dirty="0"/>
              <a:t>III.	Principles of Bearing Fruit</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554373"/>
            <a:ext cx="7611979" cy="2823530"/>
          </a:xfrm>
          <a:prstGeom prst="rect">
            <a:avLst/>
          </a:prstGeom>
          <a:noFill/>
        </p:spPr>
        <p:txBody>
          <a:bodyPr wrap="square" rtlCol="0" anchor="b">
            <a:spAutoFit/>
          </a:bodyPr>
          <a:lstStyle/>
          <a:p>
            <a:pPr marL="1666875" algn="r">
              <a:lnSpc>
                <a:spcPct val="90000"/>
              </a:lnSpc>
              <a:spcAft>
                <a:spcPts val="6600"/>
              </a:spcAft>
            </a:pPr>
            <a:r>
              <a:rPr lang="en-US" sz="3200" b="1" dirty="0">
                <a:latin typeface="Calibri" panose="020F0502020204030204" pitchFamily="34" charset="0"/>
                <a:cs typeface="Calibri" panose="020F0502020204030204" pitchFamily="34" charset="0"/>
              </a:rPr>
              <a:t>“Every tree that does not bear good fruit is cut down and thrown into the fire” </a:t>
            </a:r>
            <a:r>
              <a:rPr lang="en-US" sz="3200" dirty="0">
                <a:latin typeface="Calibri" panose="020F0502020204030204" pitchFamily="34" charset="0"/>
                <a:cs typeface="Calibri" panose="020F0502020204030204" pitchFamily="34" charset="0"/>
              </a:rPr>
              <a:t>(Matt. 7:19).</a:t>
            </a:r>
          </a:p>
          <a:p>
            <a:pPr marL="15875" algn="ctr">
              <a:lnSpc>
                <a:spcPct val="80000"/>
              </a:lnSpc>
            </a:pPr>
            <a:r>
              <a:rPr lang="en-US" sz="4400" b="1" dirty="0"/>
              <a:t>We Are Expected to Bear Fruit.</a:t>
            </a:r>
          </a:p>
        </p:txBody>
      </p:sp>
    </p:spTree>
    <p:extLst>
      <p:ext uri="{BB962C8B-B14F-4D97-AF65-F5344CB8AC3E}">
        <p14:creationId xmlns:p14="http://schemas.microsoft.com/office/powerpoint/2010/main" val="3534910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fade">
                                      <p:cBhvr>
                                        <p:cTn id="20" dur="1000"/>
                                        <p:tgtEl>
                                          <p:spTgt spid="4">
                                            <p:txEl>
                                              <p:pRg st="0" end="0"/>
                                            </p:txEl>
                                          </p:spTgt>
                                        </p:tgtEl>
                                      </p:cBhvr>
                                    </p:animEffect>
                                    <p:anim calcmode="lin" valueType="num">
                                      <p:cBhvr>
                                        <p:cTn id="2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uiExpand="1"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460375" indent="-444500">
              <a:lnSpc>
                <a:spcPct val="80000"/>
              </a:lnSpc>
            </a:pPr>
            <a:r>
              <a:rPr lang="en-US" sz="4400" b="1" dirty="0"/>
              <a:t>I.	Fruit Is the Product of Something</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342007"/>
            <a:ext cx="7611979" cy="3035896"/>
          </a:xfrm>
          <a:prstGeom prst="rect">
            <a:avLst/>
          </a:prstGeom>
          <a:noFill/>
        </p:spPr>
        <p:txBody>
          <a:bodyPr wrap="square" rtlCol="0" anchor="b">
            <a:spAutoFit/>
          </a:bodyPr>
          <a:lstStyle/>
          <a:p>
            <a:pPr marL="1270000" algn="r">
              <a:lnSpc>
                <a:spcPct val="90000"/>
              </a:lnSpc>
              <a:spcAft>
                <a:spcPts val="4800"/>
              </a:spcAft>
            </a:pPr>
            <a:r>
              <a:rPr lang="en-US" sz="3200" b="1" dirty="0">
                <a:latin typeface="Calibri" panose="020F0502020204030204" pitchFamily="34" charset="0"/>
                <a:cs typeface="Calibri" panose="020F0502020204030204" pitchFamily="34" charset="0"/>
              </a:rPr>
              <a:t>“Therefore by Him let us continually offer the sacrifice of praise to God, that is, the fruit of our lips, giving thanks to His name” </a:t>
            </a:r>
            <a:r>
              <a:rPr lang="en-US" sz="3200" dirty="0">
                <a:latin typeface="Calibri" panose="020F0502020204030204" pitchFamily="34" charset="0"/>
                <a:cs typeface="Calibri" panose="020F0502020204030204" pitchFamily="34" charset="0"/>
              </a:rPr>
              <a:t>(Heb. 13:15).</a:t>
            </a:r>
          </a:p>
          <a:p>
            <a:pPr marL="15875">
              <a:lnSpc>
                <a:spcPct val="80000"/>
              </a:lnSpc>
            </a:pPr>
            <a:r>
              <a:rPr lang="en-US" sz="4400" b="1" dirty="0"/>
              <a:t>Praise Is the “Fruit of Our Lips.”</a:t>
            </a:r>
          </a:p>
        </p:txBody>
      </p:sp>
    </p:spTree>
    <p:extLst>
      <p:ext uri="{BB962C8B-B14F-4D97-AF65-F5344CB8AC3E}">
        <p14:creationId xmlns:p14="http://schemas.microsoft.com/office/powerpoint/2010/main" val="4233512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fade">
                                      <p:cBhvr>
                                        <p:cTn id="20" dur="1000"/>
                                        <p:tgtEl>
                                          <p:spTgt spid="4">
                                            <p:txEl>
                                              <p:pRg st="0" end="0"/>
                                            </p:txEl>
                                          </p:spTgt>
                                        </p:tgtEl>
                                      </p:cBhvr>
                                    </p:animEffect>
                                    <p:anim calcmode="lin" valueType="num">
                                      <p:cBhvr>
                                        <p:cTn id="2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uiExpand="1"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469991" cy="1189236"/>
          </a:xfrm>
          <a:prstGeom prst="rect">
            <a:avLst/>
          </a:prstGeom>
          <a:noFill/>
        </p:spPr>
        <p:txBody>
          <a:bodyPr wrap="square" rtlCol="0">
            <a:spAutoFit/>
          </a:bodyPr>
          <a:lstStyle/>
          <a:p>
            <a:pPr marL="698500" indent="-682625">
              <a:lnSpc>
                <a:spcPct val="80000"/>
              </a:lnSpc>
            </a:pPr>
            <a:r>
              <a:rPr lang="en-US" sz="4400" b="1" dirty="0"/>
              <a:t>III.	Principles of Bearing Fruit</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554373"/>
            <a:ext cx="7611979" cy="2823530"/>
          </a:xfrm>
          <a:prstGeom prst="rect">
            <a:avLst/>
          </a:prstGeom>
          <a:noFill/>
        </p:spPr>
        <p:txBody>
          <a:bodyPr wrap="square" rtlCol="0" anchor="b">
            <a:spAutoFit/>
          </a:bodyPr>
          <a:lstStyle/>
          <a:p>
            <a:pPr marL="1666875" algn="r">
              <a:lnSpc>
                <a:spcPct val="90000"/>
              </a:lnSpc>
              <a:spcAft>
                <a:spcPts val="6600"/>
              </a:spcAft>
            </a:pPr>
            <a:r>
              <a:rPr lang="en-US" sz="3200" b="1" dirty="0">
                <a:latin typeface="Calibri" panose="020F0502020204030204" pitchFamily="34" charset="0"/>
                <a:cs typeface="Calibri" panose="020F0502020204030204" pitchFamily="34" charset="0"/>
              </a:rPr>
              <a:t>“Every branch in Me that does not bear fruit He takes away” </a:t>
            </a:r>
            <a:r>
              <a:rPr lang="en-US" sz="3200" dirty="0">
                <a:latin typeface="Calibri" panose="020F0502020204030204" pitchFamily="34" charset="0"/>
                <a:cs typeface="Calibri" panose="020F0502020204030204" pitchFamily="34" charset="0"/>
              </a:rPr>
              <a:t>(John 15:2a).</a:t>
            </a:r>
          </a:p>
          <a:p>
            <a:pPr marL="15875" algn="ctr">
              <a:lnSpc>
                <a:spcPct val="80000"/>
              </a:lnSpc>
            </a:pPr>
            <a:r>
              <a:rPr lang="en-US" sz="4400" b="1" dirty="0"/>
              <a:t>We Are Expected to Bear Fruit.</a:t>
            </a:r>
          </a:p>
        </p:txBody>
      </p:sp>
    </p:spTree>
    <p:extLst>
      <p:ext uri="{BB962C8B-B14F-4D97-AF65-F5344CB8AC3E}">
        <p14:creationId xmlns:p14="http://schemas.microsoft.com/office/powerpoint/2010/main" val="2261024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469991" cy="1189236"/>
          </a:xfrm>
          <a:prstGeom prst="rect">
            <a:avLst/>
          </a:prstGeom>
          <a:noFill/>
        </p:spPr>
        <p:txBody>
          <a:bodyPr wrap="square" rtlCol="0">
            <a:spAutoFit/>
          </a:bodyPr>
          <a:lstStyle/>
          <a:p>
            <a:pPr marL="698500" indent="-682625">
              <a:lnSpc>
                <a:spcPct val="80000"/>
              </a:lnSpc>
            </a:pPr>
            <a:r>
              <a:rPr lang="en-US" sz="4400" b="1" dirty="0"/>
              <a:t>III.	Principles of Bearing Fruit</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129641"/>
            <a:ext cx="7611979" cy="3248262"/>
          </a:xfrm>
          <a:prstGeom prst="rect">
            <a:avLst/>
          </a:prstGeom>
          <a:noFill/>
        </p:spPr>
        <p:txBody>
          <a:bodyPr wrap="square" rtlCol="0" anchor="b">
            <a:spAutoFit/>
          </a:bodyPr>
          <a:lstStyle/>
          <a:p>
            <a:pPr marL="1666875" algn="r">
              <a:lnSpc>
                <a:spcPct val="90000"/>
              </a:lnSpc>
              <a:spcAft>
                <a:spcPts val="3000"/>
              </a:spcAft>
            </a:pPr>
            <a:r>
              <a:rPr lang="en-US" sz="3200" b="1" dirty="0">
                <a:latin typeface="Calibri" panose="020F0502020204030204" pitchFamily="34" charset="0"/>
                <a:cs typeface="Calibri" panose="020F0502020204030204" pitchFamily="34" charset="0"/>
              </a:rPr>
              <a:t>“And even now the ax is laid to the root of the trees. Therefore every tree which does not bear good fruit is cut down and thrown into the fire” </a:t>
            </a:r>
            <a:r>
              <a:rPr lang="en-US" sz="3200" dirty="0">
                <a:latin typeface="Calibri" panose="020F0502020204030204" pitchFamily="34" charset="0"/>
                <a:cs typeface="Calibri" panose="020F0502020204030204" pitchFamily="34" charset="0"/>
              </a:rPr>
              <a:t>(Luke 3:9).</a:t>
            </a:r>
          </a:p>
          <a:p>
            <a:pPr marL="15875" algn="ctr">
              <a:lnSpc>
                <a:spcPct val="80000"/>
              </a:lnSpc>
            </a:pPr>
            <a:r>
              <a:rPr lang="en-US" sz="4400" b="1" dirty="0"/>
              <a:t>We Are Expected to Bear Fruit.</a:t>
            </a:r>
          </a:p>
        </p:txBody>
      </p:sp>
    </p:spTree>
    <p:extLst>
      <p:ext uri="{BB962C8B-B14F-4D97-AF65-F5344CB8AC3E}">
        <p14:creationId xmlns:p14="http://schemas.microsoft.com/office/powerpoint/2010/main" val="1586407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469991" cy="1189236"/>
          </a:xfrm>
          <a:prstGeom prst="rect">
            <a:avLst/>
          </a:prstGeom>
          <a:noFill/>
        </p:spPr>
        <p:txBody>
          <a:bodyPr wrap="square" rtlCol="0">
            <a:spAutoFit/>
          </a:bodyPr>
          <a:lstStyle/>
          <a:p>
            <a:pPr marL="698500" indent="-682625">
              <a:lnSpc>
                <a:spcPct val="80000"/>
              </a:lnSpc>
            </a:pPr>
            <a:r>
              <a:rPr lang="en-US" sz="4400" b="1" dirty="0"/>
              <a:t>III.	Principles of Bearing Fruit</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265063"/>
            <a:ext cx="7611979" cy="3112840"/>
          </a:xfrm>
          <a:prstGeom prst="rect">
            <a:avLst/>
          </a:prstGeom>
          <a:noFill/>
        </p:spPr>
        <p:txBody>
          <a:bodyPr wrap="square" rtlCol="0" anchor="b">
            <a:spAutoFit/>
          </a:bodyPr>
          <a:lstStyle/>
          <a:p>
            <a:pPr marL="1666875" algn="r">
              <a:lnSpc>
                <a:spcPct val="90000"/>
              </a:lnSpc>
              <a:spcAft>
                <a:spcPts val="5400"/>
              </a:spcAft>
            </a:pPr>
            <a:r>
              <a:rPr lang="en-US" sz="3200" b="1" dirty="0">
                <a:latin typeface="Calibri" panose="020F0502020204030204" pitchFamily="34" charset="0"/>
                <a:cs typeface="Calibri" panose="020F0502020204030204" pitchFamily="34" charset="0"/>
              </a:rPr>
              <a:t>“Therefore, my brethren, you also have become dead to the law through the body of Christ, that you may be married to another…”</a:t>
            </a:r>
            <a:endParaRPr lang="en-US" sz="3200" dirty="0">
              <a:latin typeface="Calibri" panose="020F0502020204030204" pitchFamily="34" charset="0"/>
              <a:cs typeface="Calibri" panose="020F0502020204030204" pitchFamily="34" charset="0"/>
            </a:endParaRPr>
          </a:p>
          <a:p>
            <a:pPr marL="15875" algn="ctr">
              <a:lnSpc>
                <a:spcPct val="80000"/>
              </a:lnSpc>
            </a:pPr>
            <a:r>
              <a:rPr lang="en-US" sz="4400" b="1" dirty="0"/>
              <a:t>We Are Expected to Bear Fruit.</a:t>
            </a:r>
          </a:p>
        </p:txBody>
      </p:sp>
    </p:spTree>
    <p:extLst>
      <p:ext uri="{BB962C8B-B14F-4D97-AF65-F5344CB8AC3E}">
        <p14:creationId xmlns:p14="http://schemas.microsoft.com/office/powerpoint/2010/main" val="1384475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469991" cy="1189236"/>
          </a:xfrm>
          <a:prstGeom prst="rect">
            <a:avLst/>
          </a:prstGeom>
          <a:noFill/>
        </p:spPr>
        <p:txBody>
          <a:bodyPr wrap="square" rtlCol="0">
            <a:spAutoFit/>
          </a:bodyPr>
          <a:lstStyle/>
          <a:p>
            <a:pPr marL="698500" indent="-682625">
              <a:lnSpc>
                <a:spcPct val="80000"/>
              </a:lnSpc>
            </a:pPr>
            <a:r>
              <a:rPr lang="en-US" sz="4400" b="1" dirty="0"/>
              <a:t>III.	Principles of Bearing Fruit</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554373"/>
            <a:ext cx="7611979" cy="2823530"/>
          </a:xfrm>
          <a:prstGeom prst="rect">
            <a:avLst/>
          </a:prstGeom>
          <a:noFill/>
        </p:spPr>
        <p:txBody>
          <a:bodyPr wrap="square" rtlCol="0" anchor="b">
            <a:spAutoFit/>
          </a:bodyPr>
          <a:lstStyle/>
          <a:p>
            <a:pPr marL="1666875" algn="r">
              <a:lnSpc>
                <a:spcPct val="90000"/>
              </a:lnSpc>
              <a:spcAft>
                <a:spcPts val="6600"/>
              </a:spcAft>
            </a:pPr>
            <a:r>
              <a:rPr lang="en-US" sz="3200" b="1" dirty="0">
                <a:latin typeface="Calibri" panose="020F0502020204030204" pitchFamily="34" charset="0"/>
                <a:cs typeface="Calibri" panose="020F0502020204030204" pitchFamily="34" charset="0"/>
              </a:rPr>
              <a:t>“…—to Him who was raised from the dead, that we should bear fruit to God”</a:t>
            </a:r>
            <a:r>
              <a:rPr lang="en-US" sz="3200" dirty="0">
                <a:latin typeface="Calibri" panose="020F0502020204030204" pitchFamily="34" charset="0"/>
                <a:cs typeface="Calibri" panose="020F0502020204030204" pitchFamily="34" charset="0"/>
              </a:rPr>
              <a:t> (Rom. 7:4).</a:t>
            </a:r>
          </a:p>
          <a:p>
            <a:pPr marL="15875" algn="ctr">
              <a:lnSpc>
                <a:spcPct val="80000"/>
              </a:lnSpc>
            </a:pPr>
            <a:r>
              <a:rPr lang="en-US" sz="4400" b="1" dirty="0"/>
              <a:t>We Are Expected to Bear Fruit.</a:t>
            </a:r>
          </a:p>
        </p:txBody>
      </p:sp>
    </p:spTree>
    <p:extLst>
      <p:ext uri="{BB962C8B-B14F-4D97-AF65-F5344CB8AC3E}">
        <p14:creationId xmlns:p14="http://schemas.microsoft.com/office/powerpoint/2010/main" val="1686959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469991" cy="1189236"/>
          </a:xfrm>
          <a:prstGeom prst="rect">
            <a:avLst/>
          </a:prstGeom>
          <a:noFill/>
        </p:spPr>
        <p:txBody>
          <a:bodyPr wrap="square" rtlCol="0">
            <a:spAutoFit/>
          </a:bodyPr>
          <a:lstStyle/>
          <a:p>
            <a:pPr marL="698500" indent="-682625">
              <a:lnSpc>
                <a:spcPct val="80000"/>
              </a:lnSpc>
            </a:pPr>
            <a:r>
              <a:rPr lang="en-US" sz="4400" b="1" dirty="0"/>
              <a:t>III.	Principles of Bearing Fruit</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2917276"/>
            <a:ext cx="7611979" cy="3460627"/>
          </a:xfrm>
          <a:prstGeom prst="rect">
            <a:avLst/>
          </a:prstGeom>
          <a:noFill/>
        </p:spPr>
        <p:txBody>
          <a:bodyPr wrap="square" rtlCol="0" anchor="b">
            <a:spAutoFit/>
          </a:bodyPr>
          <a:lstStyle/>
          <a:p>
            <a:pPr marL="1206500" algn="r">
              <a:lnSpc>
                <a:spcPct val="90000"/>
              </a:lnSpc>
              <a:spcAft>
                <a:spcPts val="1200"/>
              </a:spcAft>
            </a:pPr>
            <a:r>
              <a:rPr lang="en-US" sz="3200" b="1" dirty="0">
                <a:latin typeface="Calibri" panose="020F0502020204030204" pitchFamily="34" charset="0"/>
                <a:cs typeface="Calibri" panose="020F0502020204030204" pitchFamily="34" charset="0"/>
              </a:rPr>
              <a:t>“And seeing a fig tree by the road, He came to it and found nothing on it but leaves, and said to it, ‘Let no fruit grow on you ever again.’ Immediately the fig tree withered away”</a:t>
            </a:r>
            <a:r>
              <a:rPr lang="en-US" sz="3200" dirty="0">
                <a:latin typeface="Calibri" panose="020F0502020204030204" pitchFamily="34" charset="0"/>
                <a:cs typeface="Calibri" panose="020F0502020204030204" pitchFamily="34" charset="0"/>
              </a:rPr>
              <a:t> (Matt. 21:19).</a:t>
            </a:r>
          </a:p>
          <a:p>
            <a:pPr marL="15875" algn="ctr">
              <a:lnSpc>
                <a:spcPct val="80000"/>
              </a:lnSpc>
            </a:pPr>
            <a:r>
              <a:rPr lang="en-US" sz="4400" b="1" dirty="0"/>
              <a:t>Cursing of the Fig Tree</a:t>
            </a:r>
          </a:p>
        </p:txBody>
      </p:sp>
    </p:spTree>
    <p:extLst>
      <p:ext uri="{BB962C8B-B14F-4D97-AF65-F5344CB8AC3E}">
        <p14:creationId xmlns:p14="http://schemas.microsoft.com/office/powerpoint/2010/main" val="4273252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469991" cy="1189236"/>
          </a:xfrm>
          <a:prstGeom prst="rect">
            <a:avLst/>
          </a:prstGeom>
          <a:noFill/>
        </p:spPr>
        <p:txBody>
          <a:bodyPr wrap="square" rtlCol="0">
            <a:spAutoFit/>
          </a:bodyPr>
          <a:lstStyle/>
          <a:p>
            <a:pPr marL="698500" indent="-682625">
              <a:lnSpc>
                <a:spcPct val="80000"/>
              </a:lnSpc>
            </a:pPr>
            <a:r>
              <a:rPr lang="en-US" sz="4400" b="1" dirty="0"/>
              <a:t>III.	Principles of Bearing Fruit</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129641"/>
            <a:ext cx="7611979" cy="3248262"/>
          </a:xfrm>
          <a:prstGeom prst="rect">
            <a:avLst/>
          </a:prstGeom>
          <a:noFill/>
        </p:spPr>
        <p:txBody>
          <a:bodyPr wrap="square" rtlCol="0" anchor="b">
            <a:spAutoFit/>
          </a:bodyPr>
          <a:lstStyle/>
          <a:p>
            <a:pPr marL="1206500" algn="r">
              <a:lnSpc>
                <a:spcPct val="90000"/>
              </a:lnSpc>
              <a:spcAft>
                <a:spcPts val="3000"/>
              </a:spcAft>
            </a:pPr>
            <a:r>
              <a:rPr lang="en-US" sz="3200" b="1" dirty="0">
                <a:latin typeface="Calibri" panose="020F0502020204030204" pitchFamily="34" charset="0"/>
                <a:cs typeface="Calibri" panose="020F0502020204030204" pitchFamily="34" charset="0"/>
              </a:rPr>
              <a:t>“He also spoke this parable: ‘A certain man had a fig tree planted in his vineyard, and he came seeking fruit on it and found none. Then he said to the keeper of his vineyard…’”</a:t>
            </a:r>
            <a:endParaRPr lang="en-US" sz="3200" dirty="0">
              <a:latin typeface="Calibri" panose="020F0502020204030204" pitchFamily="34" charset="0"/>
              <a:cs typeface="Calibri" panose="020F0502020204030204" pitchFamily="34" charset="0"/>
            </a:endParaRPr>
          </a:p>
          <a:p>
            <a:pPr marL="15875" algn="ctr">
              <a:lnSpc>
                <a:spcPct val="80000"/>
              </a:lnSpc>
            </a:pPr>
            <a:r>
              <a:rPr lang="en-US" sz="4400" b="1" dirty="0"/>
              <a:t>Parable of the Fig Tree</a:t>
            </a:r>
          </a:p>
        </p:txBody>
      </p:sp>
    </p:spTree>
    <p:extLst>
      <p:ext uri="{BB962C8B-B14F-4D97-AF65-F5344CB8AC3E}">
        <p14:creationId xmlns:p14="http://schemas.microsoft.com/office/powerpoint/2010/main" val="2541151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469991" cy="1189236"/>
          </a:xfrm>
          <a:prstGeom prst="rect">
            <a:avLst/>
          </a:prstGeom>
          <a:noFill/>
        </p:spPr>
        <p:txBody>
          <a:bodyPr wrap="square" rtlCol="0">
            <a:spAutoFit/>
          </a:bodyPr>
          <a:lstStyle/>
          <a:p>
            <a:pPr marL="698500" indent="-682625">
              <a:lnSpc>
                <a:spcPct val="80000"/>
              </a:lnSpc>
            </a:pPr>
            <a:r>
              <a:rPr lang="en-US" sz="4400" b="1" dirty="0"/>
              <a:t>III.	Principles of Bearing Fruit</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129641"/>
            <a:ext cx="7611979" cy="3248262"/>
          </a:xfrm>
          <a:prstGeom prst="rect">
            <a:avLst/>
          </a:prstGeom>
          <a:noFill/>
        </p:spPr>
        <p:txBody>
          <a:bodyPr wrap="square" rtlCol="0" anchor="b">
            <a:spAutoFit/>
          </a:bodyPr>
          <a:lstStyle/>
          <a:p>
            <a:pPr marL="1206500" algn="r">
              <a:lnSpc>
                <a:spcPct val="90000"/>
              </a:lnSpc>
              <a:spcAft>
                <a:spcPts val="3000"/>
              </a:spcAft>
            </a:pPr>
            <a:r>
              <a:rPr lang="en-US" sz="3200" b="1" dirty="0">
                <a:latin typeface="Calibri" panose="020F0502020204030204" pitchFamily="34" charset="0"/>
                <a:cs typeface="Calibri" panose="020F0502020204030204" pitchFamily="34" charset="0"/>
              </a:rPr>
              <a:t>“‘…“Look, for three years I have come seeking fruit on this fig tree and find none. Cut it down; why does it use up the ground?” But he answered and said to him…’”</a:t>
            </a:r>
            <a:endParaRPr lang="en-US" sz="3200" dirty="0">
              <a:latin typeface="Calibri" panose="020F0502020204030204" pitchFamily="34" charset="0"/>
              <a:cs typeface="Calibri" panose="020F0502020204030204" pitchFamily="34" charset="0"/>
            </a:endParaRPr>
          </a:p>
          <a:p>
            <a:pPr marL="15875" algn="ctr">
              <a:lnSpc>
                <a:spcPct val="80000"/>
              </a:lnSpc>
            </a:pPr>
            <a:r>
              <a:rPr lang="en-US" sz="4400" b="1" dirty="0"/>
              <a:t>Parable of the Fig Tree</a:t>
            </a:r>
          </a:p>
        </p:txBody>
      </p:sp>
    </p:spTree>
    <p:extLst>
      <p:ext uri="{BB962C8B-B14F-4D97-AF65-F5344CB8AC3E}">
        <p14:creationId xmlns:p14="http://schemas.microsoft.com/office/powerpoint/2010/main" val="3961478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469991" cy="1189236"/>
          </a:xfrm>
          <a:prstGeom prst="rect">
            <a:avLst/>
          </a:prstGeom>
          <a:noFill/>
        </p:spPr>
        <p:txBody>
          <a:bodyPr wrap="square" rtlCol="0">
            <a:spAutoFit/>
          </a:bodyPr>
          <a:lstStyle/>
          <a:p>
            <a:pPr marL="698500" indent="-682625">
              <a:lnSpc>
                <a:spcPct val="80000"/>
              </a:lnSpc>
            </a:pPr>
            <a:r>
              <a:rPr lang="en-US" sz="4400" b="1" dirty="0"/>
              <a:t>III.	Principles of Bearing Fruit</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129641"/>
            <a:ext cx="7611979" cy="3248262"/>
          </a:xfrm>
          <a:prstGeom prst="rect">
            <a:avLst/>
          </a:prstGeom>
          <a:noFill/>
        </p:spPr>
        <p:txBody>
          <a:bodyPr wrap="square" rtlCol="0" anchor="b">
            <a:spAutoFit/>
          </a:bodyPr>
          <a:lstStyle/>
          <a:p>
            <a:pPr marL="1603375" algn="r">
              <a:lnSpc>
                <a:spcPct val="90000"/>
              </a:lnSpc>
              <a:spcAft>
                <a:spcPts val="3000"/>
              </a:spcAft>
            </a:pPr>
            <a:r>
              <a:rPr lang="en-US" sz="3200" b="1" dirty="0">
                <a:latin typeface="Calibri" panose="020F0502020204030204" pitchFamily="34" charset="0"/>
                <a:cs typeface="Calibri" panose="020F0502020204030204" pitchFamily="34" charset="0"/>
              </a:rPr>
              <a:t>“‘…“Sir, let it alone this year also, until I dig around it and fertilize it. And if it bears fruit, well. But if not, after that you can cut it down’” </a:t>
            </a:r>
            <a:r>
              <a:rPr lang="en-US" sz="3200" dirty="0">
                <a:latin typeface="Calibri" panose="020F0502020204030204" pitchFamily="34" charset="0"/>
                <a:cs typeface="Calibri" panose="020F0502020204030204" pitchFamily="34" charset="0"/>
              </a:rPr>
              <a:t>(Luke 13:6-9).</a:t>
            </a:r>
          </a:p>
          <a:p>
            <a:pPr marL="15875" algn="ctr">
              <a:lnSpc>
                <a:spcPct val="80000"/>
              </a:lnSpc>
            </a:pPr>
            <a:r>
              <a:rPr lang="en-US" sz="4400" b="1" dirty="0"/>
              <a:t>Parable of the Fig Tree</a:t>
            </a:r>
          </a:p>
        </p:txBody>
      </p:sp>
    </p:spTree>
    <p:extLst>
      <p:ext uri="{BB962C8B-B14F-4D97-AF65-F5344CB8AC3E}">
        <p14:creationId xmlns:p14="http://schemas.microsoft.com/office/powerpoint/2010/main" val="1584462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469991" cy="1189236"/>
          </a:xfrm>
          <a:prstGeom prst="rect">
            <a:avLst/>
          </a:prstGeom>
          <a:noFill/>
        </p:spPr>
        <p:txBody>
          <a:bodyPr wrap="square" rtlCol="0">
            <a:spAutoFit/>
          </a:bodyPr>
          <a:lstStyle/>
          <a:p>
            <a:pPr marL="698500" indent="-682625">
              <a:lnSpc>
                <a:spcPct val="80000"/>
              </a:lnSpc>
            </a:pPr>
            <a:r>
              <a:rPr lang="en-US" sz="4400" b="1" dirty="0"/>
              <a:t>III.	Principles of Bearing Fruit</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065008"/>
            <a:ext cx="7611979" cy="3312895"/>
          </a:xfrm>
          <a:prstGeom prst="rect">
            <a:avLst/>
          </a:prstGeom>
          <a:noFill/>
        </p:spPr>
        <p:txBody>
          <a:bodyPr wrap="square" rtlCol="0" anchor="b">
            <a:spAutoFit/>
          </a:bodyPr>
          <a:lstStyle/>
          <a:p>
            <a:pPr marL="873125" algn="r">
              <a:lnSpc>
                <a:spcPct val="80000"/>
              </a:lnSpc>
              <a:spcAft>
                <a:spcPts val="1200"/>
              </a:spcAft>
            </a:pPr>
            <a:r>
              <a:rPr lang="en-US" sz="3200" b="1" dirty="0">
                <a:latin typeface="Calibri" panose="020F0502020204030204" pitchFamily="34" charset="0"/>
                <a:cs typeface="Calibri" panose="020F0502020204030204" pitchFamily="34" charset="0"/>
              </a:rPr>
              <a:t>“Now the ones that fell among thorns are those who, when they have heard, go out and are choked with cares, riches, and pleasures of life, and bring no fruit to maturity” </a:t>
            </a:r>
            <a:r>
              <a:rPr lang="en-US" sz="3200" dirty="0">
                <a:latin typeface="Calibri" panose="020F0502020204030204" pitchFamily="34" charset="0"/>
                <a:cs typeface="Calibri" panose="020F0502020204030204" pitchFamily="34" charset="0"/>
              </a:rPr>
              <a:t>(Luke 8:14).</a:t>
            </a:r>
          </a:p>
          <a:p>
            <a:pPr marL="15875" algn="ctr">
              <a:lnSpc>
                <a:spcPct val="80000"/>
              </a:lnSpc>
            </a:pPr>
            <a:r>
              <a:rPr lang="en-US" sz="4400" b="1" dirty="0"/>
              <a:t>Parable of Sower: Bringing Fruit to Maturity</a:t>
            </a:r>
          </a:p>
        </p:txBody>
      </p:sp>
    </p:spTree>
    <p:extLst>
      <p:ext uri="{BB962C8B-B14F-4D97-AF65-F5344CB8AC3E}">
        <p14:creationId xmlns:p14="http://schemas.microsoft.com/office/powerpoint/2010/main" val="2655628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469991" cy="1189236"/>
          </a:xfrm>
          <a:prstGeom prst="rect">
            <a:avLst/>
          </a:prstGeom>
          <a:noFill/>
        </p:spPr>
        <p:txBody>
          <a:bodyPr wrap="square" rtlCol="0">
            <a:spAutoFit/>
          </a:bodyPr>
          <a:lstStyle/>
          <a:p>
            <a:pPr marL="698500" indent="-682625">
              <a:lnSpc>
                <a:spcPct val="80000"/>
              </a:lnSpc>
            </a:pPr>
            <a:r>
              <a:rPr lang="en-US" sz="4400" b="1" dirty="0"/>
              <a:t>III.	Principles of Bearing Fruit</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065008"/>
            <a:ext cx="7611979" cy="3312895"/>
          </a:xfrm>
          <a:prstGeom prst="rect">
            <a:avLst/>
          </a:prstGeom>
          <a:noFill/>
        </p:spPr>
        <p:txBody>
          <a:bodyPr wrap="square" rtlCol="0" anchor="b">
            <a:spAutoFit/>
          </a:bodyPr>
          <a:lstStyle/>
          <a:p>
            <a:pPr marL="587375" algn="r">
              <a:lnSpc>
                <a:spcPct val="80000"/>
              </a:lnSpc>
              <a:spcAft>
                <a:spcPts val="1200"/>
              </a:spcAft>
            </a:pPr>
            <a:r>
              <a:rPr lang="en-US" sz="3200" b="1" dirty="0">
                <a:latin typeface="Calibri" panose="020F0502020204030204" pitchFamily="34" charset="0"/>
                <a:cs typeface="Calibri" panose="020F0502020204030204" pitchFamily="34" charset="0"/>
              </a:rPr>
              <a:t>“But he who received seed on the good ground is he who hears the word and understands it, who indeed bears fruit and produces: some a hundredfold, some sixty, some thirty” </a:t>
            </a:r>
            <a:r>
              <a:rPr lang="en-US" sz="3200" dirty="0">
                <a:latin typeface="Calibri" panose="020F0502020204030204" pitchFamily="34" charset="0"/>
                <a:cs typeface="Calibri" panose="020F0502020204030204" pitchFamily="34" charset="0"/>
              </a:rPr>
              <a:t>(Matt. 13:23).</a:t>
            </a:r>
          </a:p>
          <a:p>
            <a:pPr marL="15875" algn="ctr">
              <a:lnSpc>
                <a:spcPct val="80000"/>
              </a:lnSpc>
            </a:pPr>
            <a:r>
              <a:rPr lang="en-US" sz="4400" b="1" dirty="0"/>
              <a:t>Parable of Sower: Different Amounts of Fruit</a:t>
            </a:r>
          </a:p>
        </p:txBody>
      </p:sp>
    </p:spTree>
    <p:extLst>
      <p:ext uri="{BB962C8B-B14F-4D97-AF65-F5344CB8AC3E}">
        <p14:creationId xmlns:p14="http://schemas.microsoft.com/office/powerpoint/2010/main" val="3806918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460375" indent="-444500">
              <a:lnSpc>
                <a:spcPct val="80000"/>
              </a:lnSpc>
            </a:pPr>
            <a:r>
              <a:rPr lang="en-US" sz="4400" b="1" dirty="0"/>
              <a:t>I.	Fruit Is the Product of Something</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397407"/>
            <a:ext cx="7611979" cy="2980496"/>
          </a:xfrm>
          <a:prstGeom prst="rect">
            <a:avLst/>
          </a:prstGeom>
          <a:noFill/>
        </p:spPr>
        <p:txBody>
          <a:bodyPr wrap="square" rtlCol="0" anchor="b">
            <a:spAutoFit/>
          </a:bodyPr>
          <a:lstStyle/>
          <a:p>
            <a:pPr marL="1270000" algn="r">
              <a:lnSpc>
                <a:spcPct val="90000"/>
              </a:lnSpc>
              <a:spcAft>
                <a:spcPts val="3600"/>
              </a:spcAft>
            </a:pPr>
            <a:r>
              <a:rPr lang="en-US" sz="3200" b="1" dirty="0">
                <a:latin typeface="Calibri" panose="020F0502020204030204" pitchFamily="34" charset="0"/>
                <a:cs typeface="Calibri" panose="020F0502020204030204" pitchFamily="34" charset="0"/>
              </a:rPr>
              <a:t>“Not that I seek the gift, but I seek the fruit that abounds to your account” </a:t>
            </a:r>
            <a:r>
              <a:rPr lang="en-US" sz="3200" dirty="0">
                <a:latin typeface="Calibri" panose="020F0502020204030204" pitchFamily="34" charset="0"/>
                <a:cs typeface="Calibri" panose="020F0502020204030204" pitchFamily="34" charset="0"/>
              </a:rPr>
              <a:t>(Phil. 4:17).</a:t>
            </a:r>
          </a:p>
          <a:p>
            <a:pPr marL="15875" algn="ctr">
              <a:lnSpc>
                <a:spcPct val="80000"/>
              </a:lnSpc>
            </a:pPr>
            <a:r>
              <a:rPr lang="en-US" sz="4400" b="1" dirty="0"/>
              <a:t>Offering Support to Paul Bore Fruit for the Philippians.</a:t>
            </a:r>
          </a:p>
        </p:txBody>
      </p:sp>
    </p:spTree>
    <p:extLst>
      <p:ext uri="{BB962C8B-B14F-4D97-AF65-F5344CB8AC3E}">
        <p14:creationId xmlns:p14="http://schemas.microsoft.com/office/powerpoint/2010/main" val="359989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746125" indent="-730250">
              <a:lnSpc>
                <a:spcPct val="80000"/>
              </a:lnSpc>
            </a:pPr>
            <a:r>
              <a:rPr lang="en-US" sz="4400" b="1" dirty="0"/>
              <a:t>IV.	Things Necessary to Bear Fruit</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2818787"/>
            <a:ext cx="7611979" cy="3559116"/>
          </a:xfrm>
          <a:prstGeom prst="rect">
            <a:avLst/>
          </a:prstGeom>
          <a:noFill/>
        </p:spPr>
        <p:txBody>
          <a:bodyPr wrap="square" rtlCol="0" anchor="b">
            <a:spAutoFit/>
          </a:bodyPr>
          <a:lstStyle/>
          <a:p>
            <a:pPr marL="1270000" algn="r">
              <a:lnSpc>
                <a:spcPct val="90000"/>
              </a:lnSpc>
              <a:spcAft>
                <a:spcPts val="1200"/>
              </a:spcAft>
            </a:pPr>
            <a:r>
              <a:rPr lang="en-US" sz="3200" b="1" dirty="0">
                <a:latin typeface="Calibri" panose="020F0502020204030204" pitchFamily="34" charset="0"/>
                <a:cs typeface="Calibri" panose="020F0502020204030204" pitchFamily="34" charset="0"/>
              </a:rPr>
              <a:t>“Even so, every good tree bears good fruit, but a bad tree bears bad fruit. A good tree cannot bear bad fruit, nor can a bad tree bear good fruit” </a:t>
            </a:r>
            <a:r>
              <a:rPr lang="en-US" sz="3200" dirty="0">
                <a:latin typeface="Calibri" panose="020F0502020204030204" pitchFamily="34" charset="0"/>
                <a:cs typeface="Calibri" panose="020F0502020204030204" pitchFamily="34" charset="0"/>
              </a:rPr>
              <a:t>(Matt. 7:17-18).</a:t>
            </a:r>
          </a:p>
          <a:p>
            <a:pPr marL="15875" algn="ctr">
              <a:lnSpc>
                <a:spcPct val="80000"/>
              </a:lnSpc>
            </a:pPr>
            <a:r>
              <a:rPr lang="en-US" sz="4400" b="1" dirty="0"/>
              <a:t>We Bear Fruit Based on the Quality of Our Heart and Life.</a:t>
            </a:r>
          </a:p>
        </p:txBody>
      </p:sp>
    </p:spTree>
    <p:extLst>
      <p:ext uri="{BB962C8B-B14F-4D97-AF65-F5344CB8AC3E}">
        <p14:creationId xmlns:p14="http://schemas.microsoft.com/office/powerpoint/2010/main" val="1559297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fade">
                                      <p:cBhvr>
                                        <p:cTn id="20" dur="1000"/>
                                        <p:tgtEl>
                                          <p:spTgt spid="4">
                                            <p:txEl>
                                              <p:pRg st="0" end="0"/>
                                            </p:txEl>
                                          </p:spTgt>
                                        </p:tgtEl>
                                      </p:cBhvr>
                                    </p:animEffect>
                                    <p:anim calcmode="lin" valueType="num">
                                      <p:cBhvr>
                                        <p:cTn id="2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uiExpand="1" build="p" bldLvl="2"/>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746125" indent="-730250">
              <a:lnSpc>
                <a:spcPct val="80000"/>
              </a:lnSpc>
            </a:pPr>
            <a:r>
              <a:rPr lang="en-US" sz="4400" b="1" dirty="0"/>
              <a:t>IV.	Things Necessary to Bear Fruit</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031153"/>
            <a:ext cx="7611979" cy="3346750"/>
          </a:xfrm>
          <a:prstGeom prst="rect">
            <a:avLst/>
          </a:prstGeom>
          <a:noFill/>
        </p:spPr>
        <p:txBody>
          <a:bodyPr wrap="square" rtlCol="0" anchor="b">
            <a:spAutoFit/>
          </a:bodyPr>
          <a:lstStyle/>
          <a:p>
            <a:pPr marL="1270000" algn="r">
              <a:lnSpc>
                <a:spcPct val="90000"/>
              </a:lnSpc>
              <a:spcAft>
                <a:spcPts val="3000"/>
              </a:spcAft>
            </a:pPr>
            <a:r>
              <a:rPr lang="en-US" sz="3200" b="1" dirty="0">
                <a:latin typeface="Calibri" panose="020F0502020204030204" pitchFamily="34" charset="0"/>
                <a:cs typeface="Calibri" panose="020F0502020204030204" pitchFamily="34" charset="0"/>
              </a:rPr>
              <a:t>“Either make the tree good and its fruit good, or else make the tree bad and its fruit bad; for a tree is known by its fruit” </a:t>
            </a:r>
            <a:r>
              <a:rPr lang="en-US" sz="3200" dirty="0">
                <a:latin typeface="Calibri" panose="020F0502020204030204" pitchFamily="34" charset="0"/>
                <a:cs typeface="Calibri" panose="020F0502020204030204" pitchFamily="34" charset="0"/>
              </a:rPr>
              <a:t>(Matt. </a:t>
            </a:r>
            <a:r>
              <a:rPr lang="en-US" sz="3200">
                <a:latin typeface="Calibri" panose="020F0502020204030204" pitchFamily="34" charset="0"/>
                <a:cs typeface="Calibri" panose="020F0502020204030204" pitchFamily="34" charset="0"/>
              </a:rPr>
              <a:t>12:33</a:t>
            </a:r>
            <a:r>
              <a:rPr lang="en-US" sz="3200" dirty="0">
                <a:latin typeface="Calibri" panose="020F0502020204030204" pitchFamily="34" charset="0"/>
                <a:cs typeface="Calibri" panose="020F0502020204030204" pitchFamily="34" charset="0"/>
              </a:rPr>
              <a:t>).</a:t>
            </a:r>
          </a:p>
          <a:p>
            <a:pPr marL="15875" algn="ctr">
              <a:lnSpc>
                <a:spcPct val="80000"/>
              </a:lnSpc>
            </a:pPr>
            <a:r>
              <a:rPr lang="en-US" sz="4400" b="1" dirty="0"/>
              <a:t>We Bear Fruit Based on the Quality of Our Heart and Life.</a:t>
            </a:r>
          </a:p>
        </p:txBody>
      </p:sp>
    </p:spTree>
    <p:extLst>
      <p:ext uri="{BB962C8B-B14F-4D97-AF65-F5344CB8AC3E}">
        <p14:creationId xmlns:p14="http://schemas.microsoft.com/office/powerpoint/2010/main" val="451382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746125" indent="-730250">
              <a:lnSpc>
                <a:spcPct val="80000"/>
              </a:lnSpc>
            </a:pPr>
            <a:r>
              <a:rPr lang="en-US" sz="4400" b="1" dirty="0"/>
              <a:t>IV.	Things Necessary to Bear Fruit</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031153"/>
            <a:ext cx="7611979" cy="3346750"/>
          </a:xfrm>
          <a:prstGeom prst="rect">
            <a:avLst/>
          </a:prstGeom>
          <a:noFill/>
        </p:spPr>
        <p:txBody>
          <a:bodyPr wrap="square" rtlCol="0" anchor="b">
            <a:spAutoFit/>
          </a:bodyPr>
          <a:lstStyle/>
          <a:p>
            <a:pPr marL="1270000" algn="r">
              <a:lnSpc>
                <a:spcPct val="90000"/>
              </a:lnSpc>
              <a:spcAft>
                <a:spcPts val="3000"/>
              </a:spcAft>
            </a:pPr>
            <a:r>
              <a:rPr lang="en-US" sz="3200" b="1" dirty="0">
                <a:latin typeface="Calibri" panose="020F0502020204030204" pitchFamily="34" charset="0"/>
                <a:cs typeface="Calibri" panose="020F0502020204030204" pitchFamily="34" charset="0"/>
              </a:rPr>
              <a:t>“Abide in Me, and I in you. As the branch cannot bear fruit of itself, unless it abides in the vine, neither can you, unless you abide in Me…”</a:t>
            </a:r>
            <a:endParaRPr lang="en-US" sz="3200" dirty="0">
              <a:latin typeface="Calibri" panose="020F0502020204030204" pitchFamily="34" charset="0"/>
              <a:cs typeface="Calibri" panose="020F0502020204030204" pitchFamily="34" charset="0"/>
            </a:endParaRPr>
          </a:p>
          <a:p>
            <a:pPr marL="15875" algn="ctr">
              <a:lnSpc>
                <a:spcPct val="80000"/>
              </a:lnSpc>
            </a:pPr>
            <a:r>
              <a:rPr lang="en-US" sz="4400" b="1" dirty="0"/>
              <a:t>We Cannot Bear Fruit apart from Christ.</a:t>
            </a:r>
          </a:p>
        </p:txBody>
      </p:sp>
    </p:spTree>
    <p:extLst>
      <p:ext uri="{BB962C8B-B14F-4D97-AF65-F5344CB8AC3E}">
        <p14:creationId xmlns:p14="http://schemas.microsoft.com/office/powerpoint/2010/main" val="584410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746125" indent="-730250">
              <a:lnSpc>
                <a:spcPct val="80000"/>
              </a:lnSpc>
            </a:pPr>
            <a:r>
              <a:rPr lang="en-US" sz="4400" b="1" dirty="0"/>
              <a:t>IV.	Things Necessary to Bear Fruit</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2818787"/>
            <a:ext cx="7611979" cy="3559116"/>
          </a:xfrm>
          <a:prstGeom prst="rect">
            <a:avLst/>
          </a:prstGeom>
          <a:noFill/>
        </p:spPr>
        <p:txBody>
          <a:bodyPr wrap="square" rtlCol="0" anchor="b">
            <a:spAutoFit/>
          </a:bodyPr>
          <a:lstStyle/>
          <a:p>
            <a:pPr marL="1555750" algn="r">
              <a:lnSpc>
                <a:spcPct val="90000"/>
              </a:lnSpc>
              <a:spcAft>
                <a:spcPts val="1200"/>
              </a:spcAft>
            </a:pPr>
            <a:r>
              <a:rPr lang="en-US" sz="3200" b="1" dirty="0">
                <a:latin typeface="Calibri" panose="020F0502020204030204" pitchFamily="34" charset="0"/>
                <a:cs typeface="Calibri" panose="020F0502020204030204" pitchFamily="34" charset="0"/>
              </a:rPr>
              <a:t>“…I am the vine, you are the branches. He who abides in Me, and I in him, bears much fruit; for without Me you can do nothing” </a:t>
            </a:r>
            <a:r>
              <a:rPr lang="en-US" sz="3200" dirty="0">
                <a:latin typeface="Calibri" panose="020F0502020204030204" pitchFamily="34" charset="0"/>
                <a:cs typeface="Calibri" panose="020F0502020204030204" pitchFamily="34" charset="0"/>
              </a:rPr>
              <a:t>(John 15:4-5).</a:t>
            </a:r>
          </a:p>
          <a:p>
            <a:pPr marL="15875" algn="ctr">
              <a:lnSpc>
                <a:spcPct val="80000"/>
              </a:lnSpc>
            </a:pPr>
            <a:r>
              <a:rPr lang="en-US" sz="4400" b="1" dirty="0"/>
              <a:t>We Cannot Bear Fruit apart from Christ.</a:t>
            </a:r>
          </a:p>
        </p:txBody>
      </p:sp>
    </p:spTree>
    <p:extLst>
      <p:ext uri="{BB962C8B-B14F-4D97-AF65-F5344CB8AC3E}">
        <p14:creationId xmlns:p14="http://schemas.microsoft.com/office/powerpoint/2010/main" val="2243751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746125" indent="-730250">
              <a:lnSpc>
                <a:spcPct val="80000"/>
              </a:lnSpc>
            </a:pPr>
            <a:r>
              <a:rPr lang="en-US" sz="4400" b="1" dirty="0"/>
              <a:t>IV.	Things Necessary to Bear Fruit</a:t>
            </a:r>
          </a:p>
        </p:txBody>
      </p:sp>
      <p:sp>
        <p:nvSpPr>
          <p:cNvPr id="4" name="TextBox 3">
            <a:extLst>
              <a:ext uri="{FF2B5EF4-FFF2-40B4-BE49-F238E27FC236}">
                <a16:creationId xmlns:a16="http://schemas.microsoft.com/office/drawing/2014/main" id="{EBA6FAC9-0ACB-214E-9D59-7BB8AE93AD84}"/>
              </a:ext>
            </a:extLst>
          </p:cNvPr>
          <p:cNvSpPr txBox="1"/>
          <p:nvPr/>
        </p:nvSpPr>
        <p:spPr>
          <a:xfrm>
            <a:off x="850233" y="3129641"/>
            <a:ext cx="7852246" cy="3248262"/>
          </a:xfrm>
          <a:prstGeom prst="rect">
            <a:avLst/>
          </a:prstGeom>
          <a:noFill/>
        </p:spPr>
        <p:txBody>
          <a:bodyPr wrap="square" rtlCol="0" anchor="b">
            <a:spAutoFit/>
          </a:bodyPr>
          <a:lstStyle/>
          <a:p>
            <a:pPr marL="1031875" algn="r">
              <a:lnSpc>
                <a:spcPct val="90000"/>
              </a:lnSpc>
              <a:spcAft>
                <a:spcPts val="3000"/>
              </a:spcAft>
            </a:pPr>
            <a:r>
              <a:rPr lang="en-US" sz="3200" dirty="0">
                <a:latin typeface="Calibri" panose="020F0502020204030204" pitchFamily="34" charset="0"/>
                <a:cs typeface="Calibri" panose="020F0502020204030204" pitchFamily="34" charset="0"/>
              </a:rPr>
              <a:t>In the Parable of the Sower: </a:t>
            </a:r>
            <a:r>
              <a:rPr lang="en-US" sz="3200" b="1" dirty="0">
                <a:latin typeface="Calibri" panose="020F0502020204030204" pitchFamily="34" charset="0"/>
                <a:cs typeface="Calibri" panose="020F0502020204030204" pitchFamily="34" charset="0"/>
              </a:rPr>
              <a:t>“But the ones that fell on the good ground are those who, having heard the word with a noble and good heart, keep it and bear fruit with patience” </a:t>
            </a:r>
            <a:r>
              <a:rPr lang="en-US" sz="3200" dirty="0">
                <a:latin typeface="Calibri" panose="020F0502020204030204" pitchFamily="34" charset="0"/>
                <a:cs typeface="Calibri" panose="020F0502020204030204" pitchFamily="34" charset="0"/>
              </a:rPr>
              <a:t>(Luke 8:16).</a:t>
            </a:r>
          </a:p>
          <a:p>
            <a:pPr marL="15875" algn="ctr">
              <a:lnSpc>
                <a:spcPct val="80000"/>
              </a:lnSpc>
            </a:pPr>
            <a:r>
              <a:rPr lang="en-US" sz="4400" b="1" dirty="0"/>
              <a:t>Patience Is Needed to Bear Fruit.</a:t>
            </a:r>
          </a:p>
        </p:txBody>
      </p:sp>
    </p:spTree>
    <p:extLst>
      <p:ext uri="{BB962C8B-B14F-4D97-AF65-F5344CB8AC3E}">
        <p14:creationId xmlns:p14="http://schemas.microsoft.com/office/powerpoint/2010/main" val="744376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746125" indent="-730250">
              <a:lnSpc>
                <a:spcPct val="80000"/>
              </a:lnSpc>
            </a:pPr>
            <a:r>
              <a:rPr lang="en-US" sz="4400" b="1" dirty="0"/>
              <a:t>IV.	Things Necessary to Bear Fruit</a:t>
            </a:r>
          </a:p>
        </p:txBody>
      </p:sp>
      <p:sp>
        <p:nvSpPr>
          <p:cNvPr id="4" name="TextBox 3">
            <a:extLst>
              <a:ext uri="{FF2B5EF4-FFF2-40B4-BE49-F238E27FC236}">
                <a16:creationId xmlns:a16="http://schemas.microsoft.com/office/drawing/2014/main" id="{EBA6FAC9-0ACB-214E-9D59-7BB8AE93AD84}"/>
              </a:ext>
            </a:extLst>
          </p:cNvPr>
          <p:cNvSpPr txBox="1"/>
          <p:nvPr/>
        </p:nvSpPr>
        <p:spPr>
          <a:xfrm>
            <a:off x="850233" y="3342007"/>
            <a:ext cx="7852246" cy="3035896"/>
          </a:xfrm>
          <a:prstGeom prst="rect">
            <a:avLst/>
          </a:prstGeom>
          <a:noFill/>
        </p:spPr>
        <p:txBody>
          <a:bodyPr wrap="square" rtlCol="0" anchor="b">
            <a:spAutoFit/>
          </a:bodyPr>
          <a:lstStyle/>
          <a:p>
            <a:pPr marL="1031875" algn="r">
              <a:lnSpc>
                <a:spcPct val="90000"/>
              </a:lnSpc>
              <a:spcAft>
                <a:spcPts val="4800"/>
              </a:spcAft>
            </a:pPr>
            <a:r>
              <a:rPr lang="en-US" sz="3200" b="1" dirty="0">
                <a:latin typeface="Calibri" panose="020F0502020204030204" pitchFamily="34" charset="0"/>
                <a:cs typeface="Calibri" panose="020F0502020204030204" pitchFamily="34" charset="0"/>
              </a:rPr>
              <a:t>“Therefore be patient, brethren, until the coming of the Lord. See how the farmer waits for the precious fruit of the earth, waiting patiently for it...”</a:t>
            </a:r>
          </a:p>
          <a:p>
            <a:pPr marL="15875" algn="ctr">
              <a:lnSpc>
                <a:spcPct val="80000"/>
              </a:lnSpc>
            </a:pPr>
            <a:r>
              <a:rPr lang="en-US" sz="4400" b="1" dirty="0"/>
              <a:t>Patience Is Needed to Bear Fruit.</a:t>
            </a:r>
          </a:p>
        </p:txBody>
      </p:sp>
    </p:spTree>
    <p:extLst>
      <p:ext uri="{BB962C8B-B14F-4D97-AF65-F5344CB8AC3E}">
        <p14:creationId xmlns:p14="http://schemas.microsoft.com/office/powerpoint/2010/main" val="2659006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746125" indent="-730250">
              <a:lnSpc>
                <a:spcPct val="80000"/>
              </a:lnSpc>
            </a:pPr>
            <a:r>
              <a:rPr lang="en-US" sz="4400" b="1" dirty="0"/>
              <a:t>IV.	Things Necessary to Bear Fruit</a:t>
            </a:r>
          </a:p>
        </p:txBody>
      </p:sp>
      <p:sp>
        <p:nvSpPr>
          <p:cNvPr id="4" name="TextBox 3">
            <a:extLst>
              <a:ext uri="{FF2B5EF4-FFF2-40B4-BE49-F238E27FC236}">
                <a16:creationId xmlns:a16="http://schemas.microsoft.com/office/drawing/2014/main" id="{EBA6FAC9-0ACB-214E-9D59-7BB8AE93AD84}"/>
              </a:ext>
            </a:extLst>
          </p:cNvPr>
          <p:cNvSpPr txBox="1"/>
          <p:nvPr/>
        </p:nvSpPr>
        <p:spPr>
          <a:xfrm>
            <a:off x="850233" y="3342007"/>
            <a:ext cx="7852246" cy="3035896"/>
          </a:xfrm>
          <a:prstGeom prst="rect">
            <a:avLst/>
          </a:prstGeom>
          <a:noFill/>
        </p:spPr>
        <p:txBody>
          <a:bodyPr wrap="square" rtlCol="0" anchor="b">
            <a:spAutoFit/>
          </a:bodyPr>
          <a:lstStyle/>
          <a:p>
            <a:pPr marL="1444625" algn="r">
              <a:lnSpc>
                <a:spcPct val="90000"/>
              </a:lnSpc>
              <a:spcAft>
                <a:spcPts val="4800"/>
              </a:spcAft>
            </a:pPr>
            <a:r>
              <a:rPr lang="en-US" sz="3200" b="1" dirty="0">
                <a:latin typeface="Calibri" panose="020F0502020204030204" pitchFamily="34" charset="0"/>
                <a:cs typeface="Calibri" panose="020F0502020204030204" pitchFamily="34" charset="0"/>
              </a:rPr>
              <a:t>“... until it receives the early and latter rain. You also be patient. Establish your hearts, for the coming of the Lord is at hand” </a:t>
            </a:r>
            <a:r>
              <a:rPr lang="en-US" sz="3200" dirty="0">
                <a:latin typeface="Calibri" panose="020F0502020204030204" pitchFamily="34" charset="0"/>
                <a:cs typeface="Calibri" panose="020F0502020204030204" pitchFamily="34" charset="0"/>
              </a:rPr>
              <a:t>(Jas. 5:7-8).</a:t>
            </a:r>
          </a:p>
          <a:p>
            <a:pPr marL="15875" algn="ctr">
              <a:lnSpc>
                <a:spcPct val="80000"/>
              </a:lnSpc>
            </a:pPr>
            <a:r>
              <a:rPr lang="en-US" sz="4400" b="1" dirty="0"/>
              <a:t>Patience Is Needed to Bear Fruit.</a:t>
            </a:r>
          </a:p>
        </p:txBody>
      </p:sp>
    </p:spTree>
    <p:extLst>
      <p:ext uri="{BB962C8B-B14F-4D97-AF65-F5344CB8AC3E}">
        <p14:creationId xmlns:p14="http://schemas.microsoft.com/office/powerpoint/2010/main" val="3711545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746125" indent="-730250">
              <a:lnSpc>
                <a:spcPct val="80000"/>
              </a:lnSpc>
            </a:pPr>
            <a:r>
              <a:rPr lang="en-US" sz="4400" b="1" dirty="0"/>
              <a:t>IV.	Things Necessary to Bear Fruit</a:t>
            </a:r>
          </a:p>
        </p:txBody>
      </p:sp>
      <p:sp>
        <p:nvSpPr>
          <p:cNvPr id="4" name="TextBox 3">
            <a:extLst>
              <a:ext uri="{FF2B5EF4-FFF2-40B4-BE49-F238E27FC236}">
                <a16:creationId xmlns:a16="http://schemas.microsoft.com/office/drawing/2014/main" id="{EBA6FAC9-0ACB-214E-9D59-7BB8AE93AD84}"/>
              </a:ext>
            </a:extLst>
          </p:cNvPr>
          <p:cNvSpPr txBox="1"/>
          <p:nvPr/>
        </p:nvSpPr>
        <p:spPr>
          <a:xfrm>
            <a:off x="850233" y="3031153"/>
            <a:ext cx="7852246" cy="3346750"/>
          </a:xfrm>
          <a:prstGeom prst="rect">
            <a:avLst/>
          </a:prstGeom>
          <a:noFill/>
        </p:spPr>
        <p:txBody>
          <a:bodyPr wrap="square" rtlCol="0" anchor="b">
            <a:spAutoFit/>
          </a:bodyPr>
          <a:lstStyle/>
          <a:p>
            <a:pPr marL="920750" algn="r">
              <a:lnSpc>
                <a:spcPct val="90000"/>
              </a:lnSpc>
              <a:spcAft>
                <a:spcPts val="3000"/>
              </a:spcAft>
            </a:pPr>
            <a:r>
              <a:rPr lang="en-US" sz="3200" b="1" dirty="0">
                <a:latin typeface="Calibri" panose="020F0502020204030204" pitchFamily="34" charset="0"/>
                <a:cs typeface="Calibri" panose="020F0502020204030204" pitchFamily="34" charset="0"/>
              </a:rPr>
              <a:t>“Every branch in Me that does not bear fruit He takes away; and every branch that bears fruit He prunes, that it may bear more fruit” </a:t>
            </a:r>
            <a:r>
              <a:rPr lang="en-US" sz="3200" dirty="0">
                <a:latin typeface="Calibri" panose="020F0502020204030204" pitchFamily="34" charset="0"/>
                <a:cs typeface="Calibri" panose="020F0502020204030204" pitchFamily="34" charset="0"/>
              </a:rPr>
              <a:t>(John 15:2).</a:t>
            </a:r>
          </a:p>
          <a:p>
            <a:pPr marL="15875" algn="ctr">
              <a:lnSpc>
                <a:spcPct val="80000"/>
              </a:lnSpc>
            </a:pPr>
            <a:r>
              <a:rPr lang="en-US" sz="4400" b="1" dirty="0"/>
              <a:t>In Life, God “Prunes” Us to Bear More Fruit.</a:t>
            </a:r>
          </a:p>
        </p:txBody>
      </p:sp>
    </p:spTree>
    <p:extLst>
      <p:ext uri="{BB962C8B-B14F-4D97-AF65-F5344CB8AC3E}">
        <p14:creationId xmlns:p14="http://schemas.microsoft.com/office/powerpoint/2010/main" val="144865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635000" indent="-619125">
              <a:lnSpc>
                <a:spcPct val="80000"/>
              </a:lnSpc>
            </a:pPr>
            <a:r>
              <a:rPr lang="en-US" sz="4400" b="1" dirty="0"/>
              <a:t>V.	Consequences of Bearing Fruit</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554373"/>
            <a:ext cx="7611979" cy="2823530"/>
          </a:xfrm>
          <a:prstGeom prst="rect">
            <a:avLst/>
          </a:prstGeom>
          <a:noFill/>
        </p:spPr>
        <p:txBody>
          <a:bodyPr wrap="square" rtlCol="0" anchor="b">
            <a:spAutoFit/>
          </a:bodyPr>
          <a:lstStyle/>
          <a:p>
            <a:pPr marL="1270000" algn="r">
              <a:lnSpc>
                <a:spcPct val="90000"/>
              </a:lnSpc>
              <a:spcAft>
                <a:spcPts val="6600"/>
              </a:spcAft>
            </a:pPr>
            <a:r>
              <a:rPr lang="en-US" sz="3200" b="1" dirty="0">
                <a:latin typeface="Calibri" panose="020F0502020204030204" pitchFamily="34" charset="0"/>
                <a:cs typeface="Calibri" panose="020F0502020204030204" pitchFamily="34" charset="0"/>
              </a:rPr>
              <a:t>“By this My Father is glorified, that you bear much fruit; so you will be My disciples” </a:t>
            </a:r>
            <a:r>
              <a:rPr lang="en-US" sz="3200" dirty="0">
                <a:latin typeface="Calibri" panose="020F0502020204030204" pitchFamily="34" charset="0"/>
                <a:cs typeface="Calibri" panose="020F0502020204030204" pitchFamily="34" charset="0"/>
              </a:rPr>
              <a:t>(John 15:8).</a:t>
            </a:r>
          </a:p>
          <a:p>
            <a:pPr marL="15875" algn="ctr">
              <a:lnSpc>
                <a:spcPct val="80000"/>
              </a:lnSpc>
            </a:pPr>
            <a:r>
              <a:rPr lang="en-US" sz="4400" b="1" dirty="0"/>
              <a:t>Bearing Fruit Glorifies God.</a:t>
            </a:r>
          </a:p>
        </p:txBody>
      </p:sp>
    </p:spTree>
    <p:extLst>
      <p:ext uri="{BB962C8B-B14F-4D97-AF65-F5344CB8AC3E}">
        <p14:creationId xmlns:p14="http://schemas.microsoft.com/office/powerpoint/2010/main" val="3517883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fade">
                                      <p:cBhvr>
                                        <p:cTn id="20" dur="1000"/>
                                        <p:tgtEl>
                                          <p:spTgt spid="4">
                                            <p:txEl>
                                              <p:pRg st="0" end="0"/>
                                            </p:txEl>
                                          </p:spTgt>
                                        </p:tgtEl>
                                      </p:cBhvr>
                                    </p:animEffect>
                                    <p:anim calcmode="lin" valueType="num">
                                      <p:cBhvr>
                                        <p:cTn id="2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uiExpand="1" build="p" bldLvl="2"/>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635000" indent="-619125">
              <a:lnSpc>
                <a:spcPct val="80000"/>
              </a:lnSpc>
            </a:pPr>
            <a:r>
              <a:rPr lang="en-US" sz="4400" b="1" dirty="0"/>
              <a:t>V.	Consequences of Bearing Fruit</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108097"/>
            <a:ext cx="7611979" cy="3269806"/>
          </a:xfrm>
          <a:prstGeom prst="rect">
            <a:avLst/>
          </a:prstGeom>
          <a:noFill/>
        </p:spPr>
        <p:txBody>
          <a:bodyPr wrap="square" rtlCol="0" anchor="b">
            <a:spAutoFit/>
          </a:bodyPr>
          <a:lstStyle/>
          <a:p>
            <a:pPr marL="1095375" algn="r">
              <a:lnSpc>
                <a:spcPct val="90000"/>
              </a:lnSpc>
              <a:spcAft>
                <a:spcPts val="2400"/>
              </a:spcAft>
            </a:pPr>
            <a:r>
              <a:rPr lang="en-US" sz="3200" b="1" dirty="0">
                <a:latin typeface="Calibri" panose="020F0502020204030204" pitchFamily="34" charset="0"/>
                <a:cs typeface="Calibri" panose="020F0502020204030204" pitchFamily="34" charset="0"/>
              </a:rPr>
              <a:t>“And he who reaps receives wages, and gathers fruit for eternal life, that both he who sows and he who reaps may rejoice together”</a:t>
            </a:r>
            <a:r>
              <a:rPr lang="en-US" sz="3200" dirty="0">
                <a:latin typeface="Calibri" panose="020F0502020204030204" pitchFamily="34" charset="0"/>
                <a:cs typeface="Calibri" panose="020F0502020204030204" pitchFamily="34" charset="0"/>
              </a:rPr>
              <a:t> (John 4:36).</a:t>
            </a:r>
          </a:p>
          <a:p>
            <a:pPr marL="15875" algn="ctr">
              <a:lnSpc>
                <a:spcPct val="80000"/>
              </a:lnSpc>
            </a:pPr>
            <a:r>
              <a:rPr lang="en-US" sz="4400" b="1" dirty="0"/>
              <a:t>We Gather and Bear Fruit for Eternal Life.</a:t>
            </a:r>
          </a:p>
        </p:txBody>
      </p:sp>
    </p:spTree>
    <p:extLst>
      <p:ext uri="{BB962C8B-B14F-4D97-AF65-F5344CB8AC3E}">
        <p14:creationId xmlns:p14="http://schemas.microsoft.com/office/powerpoint/2010/main" val="208283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460375" indent="-444500">
              <a:lnSpc>
                <a:spcPct val="80000"/>
              </a:lnSpc>
            </a:pPr>
            <a:r>
              <a:rPr lang="en-US" sz="4400" b="1" dirty="0"/>
              <a:t>I.	Fruit Is the Product of Something</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554373"/>
            <a:ext cx="7611979" cy="2823530"/>
          </a:xfrm>
          <a:prstGeom prst="rect">
            <a:avLst/>
          </a:prstGeom>
          <a:noFill/>
        </p:spPr>
        <p:txBody>
          <a:bodyPr wrap="square" rtlCol="0" anchor="b">
            <a:spAutoFit/>
          </a:bodyPr>
          <a:lstStyle/>
          <a:p>
            <a:pPr marL="1270000" algn="r">
              <a:lnSpc>
                <a:spcPct val="90000"/>
              </a:lnSpc>
              <a:spcAft>
                <a:spcPts val="6600"/>
              </a:spcAft>
            </a:pPr>
            <a:r>
              <a:rPr lang="en-US" sz="3200" b="1" dirty="0">
                <a:latin typeface="Calibri" panose="020F0502020204030204" pitchFamily="34" charset="0"/>
                <a:cs typeface="Calibri" panose="020F0502020204030204" pitchFamily="34" charset="0"/>
              </a:rPr>
              <a:t>Paul speaks of the word of the truth of the gospel, “which has come to you, as it has also in all the world…”</a:t>
            </a:r>
            <a:endParaRPr lang="en-US" sz="3200" dirty="0">
              <a:latin typeface="Calibri" panose="020F0502020204030204" pitchFamily="34" charset="0"/>
              <a:cs typeface="Calibri" panose="020F0502020204030204" pitchFamily="34" charset="0"/>
            </a:endParaRPr>
          </a:p>
          <a:p>
            <a:pPr marL="15875" algn="ctr">
              <a:lnSpc>
                <a:spcPct val="80000"/>
              </a:lnSpc>
            </a:pPr>
            <a:r>
              <a:rPr lang="en-US" sz="4400" b="1" dirty="0"/>
              <a:t>Gospel Being Heard Bore Fruit.</a:t>
            </a:r>
          </a:p>
        </p:txBody>
      </p:sp>
    </p:spTree>
    <p:extLst>
      <p:ext uri="{BB962C8B-B14F-4D97-AF65-F5344CB8AC3E}">
        <p14:creationId xmlns:p14="http://schemas.microsoft.com/office/powerpoint/2010/main" val="1565429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635000" indent="-619125">
              <a:lnSpc>
                <a:spcPct val="80000"/>
              </a:lnSpc>
            </a:pPr>
            <a:r>
              <a:rPr lang="en-US" sz="4400" b="1" dirty="0"/>
              <a:t>V.	Consequences of Bearing Fruit</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129641"/>
            <a:ext cx="7611979" cy="3248262"/>
          </a:xfrm>
          <a:prstGeom prst="rect">
            <a:avLst/>
          </a:prstGeom>
          <a:noFill/>
        </p:spPr>
        <p:txBody>
          <a:bodyPr wrap="square" rtlCol="0" anchor="b">
            <a:spAutoFit/>
          </a:bodyPr>
          <a:lstStyle/>
          <a:p>
            <a:pPr marL="1095375" algn="r">
              <a:lnSpc>
                <a:spcPct val="90000"/>
              </a:lnSpc>
              <a:spcAft>
                <a:spcPts val="3000"/>
              </a:spcAft>
            </a:pPr>
            <a:r>
              <a:rPr lang="en-US" sz="3200" b="1" dirty="0">
                <a:latin typeface="Calibri" panose="020F0502020204030204" pitchFamily="34" charset="0"/>
                <a:cs typeface="Calibri" panose="020F0502020204030204" pitchFamily="34" charset="0"/>
              </a:rPr>
              <a:t>In the Parable of the Wicked Vinedressers: “Now when vintage-time drew near, he sent his servants to the vinedressers, that they might receive its fruit” </a:t>
            </a:r>
            <a:r>
              <a:rPr lang="en-US" sz="3200" dirty="0">
                <a:latin typeface="Calibri" panose="020F0502020204030204" pitchFamily="34" charset="0"/>
                <a:cs typeface="Calibri" panose="020F0502020204030204" pitchFamily="34" charset="0"/>
              </a:rPr>
              <a:t>(Matt. 21:34).</a:t>
            </a:r>
          </a:p>
          <a:p>
            <a:pPr marL="15875" algn="ctr">
              <a:lnSpc>
                <a:spcPct val="80000"/>
              </a:lnSpc>
            </a:pPr>
            <a:r>
              <a:rPr lang="en-US" sz="4400" b="1" dirty="0"/>
              <a:t>Judgment Day Is the Harvest.</a:t>
            </a:r>
          </a:p>
        </p:txBody>
      </p:sp>
    </p:spTree>
    <p:extLst>
      <p:ext uri="{BB962C8B-B14F-4D97-AF65-F5344CB8AC3E}">
        <p14:creationId xmlns:p14="http://schemas.microsoft.com/office/powerpoint/2010/main" val="342049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460375" indent="-444500">
              <a:lnSpc>
                <a:spcPct val="80000"/>
              </a:lnSpc>
            </a:pPr>
            <a:r>
              <a:rPr lang="en-US" sz="4400" b="1" dirty="0"/>
              <a:t>I.	Fruit Is the Product of Something</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418951"/>
            <a:ext cx="7611979" cy="2958952"/>
          </a:xfrm>
          <a:prstGeom prst="rect">
            <a:avLst/>
          </a:prstGeom>
          <a:noFill/>
        </p:spPr>
        <p:txBody>
          <a:bodyPr wrap="square" rtlCol="0" anchor="b">
            <a:spAutoFit/>
          </a:bodyPr>
          <a:lstStyle/>
          <a:p>
            <a:pPr marL="1270000" algn="r">
              <a:lnSpc>
                <a:spcPct val="90000"/>
              </a:lnSpc>
              <a:spcAft>
                <a:spcPts val="4200"/>
              </a:spcAft>
            </a:pPr>
            <a:r>
              <a:rPr lang="en-US" sz="3200" b="1" dirty="0">
                <a:latin typeface="Calibri" panose="020F0502020204030204" pitchFamily="34" charset="0"/>
                <a:cs typeface="Calibri" panose="020F0502020204030204" pitchFamily="34" charset="0"/>
              </a:rPr>
              <a:t>“…and is bringing forth fruit, as it is also among you since the day you heard and knew the grace of God in truth” </a:t>
            </a:r>
            <a:r>
              <a:rPr lang="en-US" sz="3200" dirty="0">
                <a:latin typeface="Calibri" panose="020F0502020204030204" pitchFamily="34" charset="0"/>
                <a:cs typeface="Calibri" panose="020F0502020204030204" pitchFamily="34" charset="0"/>
              </a:rPr>
              <a:t>(Col. 1:6).</a:t>
            </a:r>
          </a:p>
          <a:p>
            <a:pPr marL="15875" algn="ctr">
              <a:lnSpc>
                <a:spcPct val="80000"/>
              </a:lnSpc>
            </a:pPr>
            <a:r>
              <a:rPr lang="en-US" sz="4400" b="1" dirty="0"/>
              <a:t>Gospel Being Heard Bore Fruit.</a:t>
            </a:r>
          </a:p>
        </p:txBody>
      </p:sp>
    </p:spTree>
    <p:extLst>
      <p:ext uri="{BB962C8B-B14F-4D97-AF65-F5344CB8AC3E}">
        <p14:creationId xmlns:p14="http://schemas.microsoft.com/office/powerpoint/2010/main" val="3409976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460375" indent="-444500">
              <a:lnSpc>
                <a:spcPct val="80000"/>
              </a:lnSpc>
            </a:pPr>
            <a:r>
              <a:rPr lang="en-US" sz="4400" b="1" dirty="0"/>
              <a:t>I.	Fruit Is the Product of Something</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320463"/>
            <a:ext cx="7611979" cy="3057440"/>
          </a:xfrm>
          <a:prstGeom prst="rect">
            <a:avLst/>
          </a:prstGeom>
          <a:noFill/>
        </p:spPr>
        <p:txBody>
          <a:bodyPr wrap="square" rtlCol="0" anchor="b">
            <a:spAutoFit/>
          </a:bodyPr>
          <a:lstStyle/>
          <a:p>
            <a:pPr marL="873125" algn="r">
              <a:lnSpc>
                <a:spcPct val="90000"/>
              </a:lnSpc>
              <a:spcAft>
                <a:spcPts val="4200"/>
              </a:spcAft>
            </a:pPr>
            <a:r>
              <a:rPr lang="en-US" sz="3200" b="1" dirty="0">
                <a:latin typeface="Calibri" panose="020F0502020204030204" pitchFamily="34" charset="0"/>
                <a:cs typeface="Calibri" panose="020F0502020204030204" pitchFamily="34" charset="0"/>
              </a:rPr>
              <a:t>“But if I live on in the flesh, this will mean fruit from my labor; yet what I shall choose I cannot tell” </a:t>
            </a:r>
            <a:r>
              <a:rPr lang="en-US" sz="3200" dirty="0">
                <a:latin typeface="Calibri" panose="020F0502020204030204" pitchFamily="34" charset="0"/>
                <a:cs typeface="Calibri" panose="020F0502020204030204" pitchFamily="34" charset="0"/>
              </a:rPr>
              <a:t>(Phil. 1:22).</a:t>
            </a:r>
          </a:p>
          <a:p>
            <a:pPr marL="15875" algn="ctr">
              <a:lnSpc>
                <a:spcPct val="80000"/>
              </a:lnSpc>
            </a:pPr>
            <a:r>
              <a:rPr lang="en-US" sz="4400" b="1" dirty="0"/>
              <a:t>Continued Life Is the Opportunity to Bear Fruit.</a:t>
            </a:r>
          </a:p>
        </p:txBody>
      </p:sp>
    </p:spTree>
    <p:extLst>
      <p:ext uri="{BB962C8B-B14F-4D97-AF65-F5344CB8AC3E}">
        <p14:creationId xmlns:p14="http://schemas.microsoft.com/office/powerpoint/2010/main" val="2606614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460375" indent="-444500">
              <a:lnSpc>
                <a:spcPct val="80000"/>
              </a:lnSpc>
            </a:pPr>
            <a:r>
              <a:rPr lang="en-US" sz="4400" b="1" dirty="0"/>
              <a:t>I.	Fruit Is the Product of Something</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243519"/>
            <a:ext cx="7611979" cy="3134384"/>
          </a:xfrm>
          <a:prstGeom prst="rect">
            <a:avLst/>
          </a:prstGeom>
          <a:noFill/>
        </p:spPr>
        <p:txBody>
          <a:bodyPr wrap="square" rtlCol="0" anchor="b">
            <a:spAutoFit/>
          </a:bodyPr>
          <a:lstStyle/>
          <a:p>
            <a:pPr marL="920750" algn="r">
              <a:lnSpc>
                <a:spcPct val="90000"/>
              </a:lnSpc>
              <a:spcAft>
                <a:spcPts val="4800"/>
              </a:spcAft>
            </a:pPr>
            <a:r>
              <a:rPr lang="en-US" sz="3200" b="1" dirty="0">
                <a:latin typeface="Calibri" panose="020F0502020204030204" pitchFamily="34" charset="0"/>
                <a:cs typeface="Calibri" panose="020F0502020204030204" pitchFamily="34" charset="0"/>
              </a:rPr>
              <a:t>“Now I do not want you to be unaware, brethren, that I often planned to come to you…”</a:t>
            </a:r>
            <a:endParaRPr lang="en-US" sz="3200" dirty="0">
              <a:latin typeface="Calibri" panose="020F0502020204030204" pitchFamily="34" charset="0"/>
              <a:cs typeface="Calibri" panose="020F0502020204030204" pitchFamily="34" charset="0"/>
            </a:endParaRPr>
          </a:p>
          <a:p>
            <a:pPr marL="15875" algn="ctr">
              <a:lnSpc>
                <a:spcPct val="80000"/>
              </a:lnSpc>
            </a:pPr>
            <a:r>
              <a:rPr lang="en-US" sz="4400" b="1" dirty="0"/>
              <a:t>Paul’s Work in Rome Would Bear Fruit.</a:t>
            </a:r>
          </a:p>
        </p:txBody>
      </p:sp>
    </p:spTree>
    <p:extLst>
      <p:ext uri="{BB962C8B-B14F-4D97-AF65-F5344CB8AC3E}">
        <p14:creationId xmlns:p14="http://schemas.microsoft.com/office/powerpoint/2010/main" val="1204406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460375" indent="-444500">
              <a:lnSpc>
                <a:spcPct val="80000"/>
              </a:lnSpc>
            </a:pPr>
            <a:r>
              <a:rPr lang="en-US" sz="4400" b="1" dirty="0"/>
              <a:t>I.	Fruit Is the Product of Something</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108097"/>
            <a:ext cx="7611979" cy="3269806"/>
          </a:xfrm>
          <a:prstGeom prst="rect">
            <a:avLst/>
          </a:prstGeom>
          <a:noFill/>
        </p:spPr>
        <p:txBody>
          <a:bodyPr wrap="square" rtlCol="0" anchor="b">
            <a:spAutoFit/>
          </a:bodyPr>
          <a:lstStyle/>
          <a:p>
            <a:pPr marL="1381125" algn="r">
              <a:lnSpc>
                <a:spcPct val="90000"/>
              </a:lnSpc>
              <a:spcAft>
                <a:spcPts val="2400"/>
              </a:spcAft>
            </a:pPr>
            <a:r>
              <a:rPr lang="en-US" sz="3200" b="1" dirty="0">
                <a:latin typeface="Calibri" panose="020F0502020204030204" pitchFamily="34" charset="0"/>
                <a:cs typeface="Calibri" panose="020F0502020204030204" pitchFamily="34" charset="0"/>
              </a:rPr>
              <a:t>“…(but was hindered until now), that I might have some fruit among you also, just as among the other Gentiles” </a:t>
            </a:r>
            <a:r>
              <a:rPr lang="en-US" sz="3200" dirty="0">
                <a:latin typeface="Calibri" panose="020F0502020204030204" pitchFamily="34" charset="0"/>
                <a:cs typeface="Calibri" panose="020F0502020204030204" pitchFamily="34" charset="0"/>
              </a:rPr>
              <a:t>(Rom. 1:13).</a:t>
            </a:r>
          </a:p>
          <a:p>
            <a:pPr marL="15875" algn="ctr">
              <a:lnSpc>
                <a:spcPct val="80000"/>
              </a:lnSpc>
            </a:pPr>
            <a:r>
              <a:rPr lang="en-US" sz="4400" b="1" dirty="0"/>
              <a:t>Paul’s Work in Rome Would Bear Fruit.</a:t>
            </a:r>
          </a:p>
        </p:txBody>
      </p:sp>
    </p:spTree>
    <p:extLst>
      <p:ext uri="{BB962C8B-B14F-4D97-AF65-F5344CB8AC3E}">
        <p14:creationId xmlns:p14="http://schemas.microsoft.com/office/powerpoint/2010/main" val="2752381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22ADD2-1897-1048-A205-4129D77254A5}"/>
              </a:ext>
            </a:extLst>
          </p:cNvPr>
          <p:cNvSpPr/>
          <p:nvPr/>
        </p:nvSpPr>
        <p:spPr>
          <a:xfrm>
            <a:off x="3040351" y="304346"/>
            <a:ext cx="5662127" cy="1323439"/>
          </a:xfrm>
          <a:prstGeom prst="rect">
            <a:avLst/>
          </a:prstGeom>
          <a:noFill/>
        </p:spPr>
        <p:txBody>
          <a:bodyPr wrap="none" lIns="91440" tIns="45720" rIns="91440" bIns="45720">
            <a:spAutoFit/>
          </a:bodyPr>
          <a:lstStyle/>
          <a:p>
            <a:pPr algn="ctr"/>
            <a:r>
              <a:rPr lang="en-US" sz="8000" b="1" dirty="0">
                <a:ln w="0"/>
                <a:solidFill>
                  <a:schemeClr val="accent1"/>
                </a:solidFill>
                <a:effectLst>
                  <a:outerShdw blurRad="38100" dist="25400" dir="5400000" algn="ctr" rotWithShape="0">
                    <a:srgbClr val="6E747A">
                      <a:alpha val="43000"/>
                    </a:srgbClr>
                  </a:outerShdw>
                </a:effectLst>
              </a:rPr>
              <a:t>Bearing Fruit</a:t>
            </a:r>
          </a:p>
        </p:txBody>
      </p:sp>
      <p:sp>
        <p:nvSpPr>
          <p:cNvPr id="8" name="TextBox 7">
            <a:extLst>
              <a:ext uri="{FF2B5EF4-FFF2-40B4-BE49-F238E27FC236}">
                <a16:creationId xmlns:a16="http://schemas.microsoft.com/office/drawing/2014/main" id="{6C9A9EC5-0958-1E46-A2DA-030A8060CC23}"/>
              </a:ext>
            </a:extLst>
          </p:cNvPr>
          <p:cNvSpPr txBox="1"/>
          <p:nvPr/>
        </p:nvSpPr>
        <p:spPr>
          <a:xfrm>
            <a:off x="3232487" y="1759793"/>
            <a:ext cx="5277853" cy="1189236"/>
          </a:xfrm>
          <a:prstGeom prst="rect">
            <a:avLst/>
          </a:prstGeom>
          <a:noFill/>
        </p:spPr>
        <p:txBody>
          <a:bodyPr wrap="square" rtlCol="0">
            <a:spAutoFit/>
          </a:bodyPr>
          <a:lstStyle/>
          <a:p>
            <a:pPr marL="460375" indent="-444500">
              <a:lnSpc>
                <a:spcPct val="80000"/>
              </a:lnSpc>
            </a:pPr>
            <a:r>
              <a:rPr lang="en-US" sz="4400" b="1" dirty="0"/>
              <a:t>I.	Fruit Is the Product of Something</a:t>
            </a:r>
          </a:p>
        </p:txBody>
      </p:sp>
      <p:sp>
        <p:nvSpPr>
          <p:cNvPr id="4" name="TextBox 3">
            <a:extLst>
              <a:ext uri="{FF2B5EF4-FFF2-40B4-BE49-F238E27FC236}">
                <a16:creationId xmlns:a16="http://schemas.microsoft.com/office/drawing/2014/main" id="{EBA6FAC9-0ACB-214E-9D59-7BB8AE93AD84}"/>
              </a:ext>
            </a:extLst>
          </p:cNvPr>
          <p:cNvSpPr txBox="1"/>
          <p:nvPr/>
        </p:nvSpPr>
        <p:spPr>
          <a:xfrm>
            <a:off x="1090499" y="3342007"/>
            <a:ext cx="7611979" cy="3035896"/>
          </a:xfrm>
          <a:prstGeom prst="rect">
            <a:avLst/>
          </a:prstGeom>
          <a:noFill/>
        </p:spPr>
        <p:txBody>
          <a:bodyPr wrap="square" rtlCol="0" anchor="b">
            <a:spAutoFit/>
          </a:bodyPr>
          <a:lstStyle/>
          <a:p>
            <a:pPr marL="1381125" algn="r">
              <a:lnSpc>
                <a:spcPct val="90000"/>
              </a:lnSpc>
              <a:spcAft>
                <a:spcPts val="4800"/>
              </a:spcAft>
            </a:pPr>
            <a:r>
              <a:rPr lang="en-US" sz="3200" b="1" dirty="0">
                <a:latin typeface="Calibri" panose="020F0502020204030204" pitchFamily="34" charset="0"/>
                <a:cs typeface="Calibri" panose="020F0502020204030204" pitchFamily="34" charset="0"/>
              </a:rPr>
              <a:t>“What fruit did you have then in the things of which you are now ashamed? For the end of those things is death” </a:t>
            </a:r>
            <a:r>
              <a:rPr lang="en-US" sz="3200" dirty="0">
                <a:latin typeface="Calibri" panose="020F0502020204030204" pitchFamily="34" charset="0"/>
                <a:cs typeface="Calibri" panose="020F0502020204030204" pitchFamily="34" charset="0"/>
              </a:rPr>
              <a:t>(Rom. 6:21).</a:t>
            </a:r>
          </a:p>
          <a:p>
            <a:pPr marL="15875" algn="ctr">
              <a:lnSpc>
                <a:spcPct val="80000"/>
              </a:lnSpc>
            </a:pPr>
            <a:r>
              <a:rPr lang="en-US" sz="4400" b="1" dirty="0"/>
              <a:t>Sin Bears Bad Fruit.</a:t>
            </a:r>
          </a:p>
        </p:txBody>
      </p:sp>
    </p:spTree>
    <p:extLst>
      <p:ext uri="{BB962C8B-B14F-4D97-AF65-F5344CB8AC3E}">
        <p14:creationId xmlns:p14="http://schemas.microsoft.com/office/powerpoint/2010/main" val="1191129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TotalTime>
  <Words>1995</Words>
  <Application>Microsoft Macintosh PowerPoint</Application>
  <PresentationFormat>On-screen Show (4:3)</PresentationFormat>
  <Paragraphs>169</Paragraphs>
  <Slides>40</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Pope</dc:creator>
  <cp:lastModifiedBy>Kyle Pope</cp:lastModifiedBy>
  <cp:revision>35</cp:revision>
  <dcterms:created xsi:type="dcterms:W3CDTF">2021-01-30T20:55:27Z</dcterms:created>
  <dcterms:modified xsi:type="dcterms:W3CDTF">2021-02-12T06:15:40Z</dcterms:modified>
</cp:coreProperties>
</file>