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697"/>
  </p:normalViewPr>
  <p:slideViewPr>
    <p:cSldViewPr snapToGrid="0" snapToObjects="1">
      <p:cViewPr>
        <p:scale>
          <a:sx n="85" d="100"/>
          <a:sy n="85" d="100"/>
        </p:scale>
        <p:origin x="13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102-4D9A-D741-80C7-278A2FEE0EDE}" type="datetimeFigureOut">
              <a:rPr lang="en-US" smtClean="0"/>
              <a:t>10/26/21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650F-8D0C-5D41-B826-93E95B756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9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102-4D9A-D741-80C7-278A2FEE0EDE}" type="datetimeFigureOut">
              <a:rPr lang="en-US" smtClean="0"/>
              <a:t>10/26/21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650F-8D0C-5D41-B826-93E95B756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70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102-4D9A-D741-80C7-278A2FEE0EDE}" type="datetimeFigureOut">
              <a:rPr lang="en-US" smtClean="0"/>
              <a:t>10/26/21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650F-8D0C-5D41-B826-93E95B756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87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102-4D9A-D741-80C7-278A2FEE0EDE}" type="datetimeFigureOut">
              <a:rPr lang="en-US" smtClean="0"/>
              <a:t>10/26/21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650F-8D0C-5D41-B826-93E95B756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0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102-4D9A-D741-80C7-278A2FEE0EDE}" type="datetimeFigureOut">
              <a:rPr lang="en-US" smtClean="0"/>
              <a:t>10/26/21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650F-8D0C-5D41-B826-93E95B756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3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102-4D9A-D741-80C7-278A2FEE0EDE}" type="datetimeFigureOut">
              <a:rPr lang="en-US" smtClean="0"/>
              <a:t>10/26/21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650F-8D0C-5D41-B826-93E95B756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497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102-4D9A-D741-80C7-278A2FEE0EDE}" type="datetimeFigureOut">
              <a:rPr lang="en-US" smtClean="0"/>
              <a:t>10/26/21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650F-8D0C-5D41-B826-93E95B756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5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102-4D9A-D741-80C7-278A2FEE0EDE}" type="datetimeFigureOut">
              <a:rPr lang="en-US" smtClean="0"/>
              <a:t>10/26/21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650F-8D0C-5D41-B826-93E95B756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11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102-4D9A-D741-80C7-278A2FEE0EDE}" type="datetimeFigureOut">
              <a:rPr lang="en-US" smtClean="0"/>
              <a:t>10/26/21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650F-8D0C-5D41-B826-93E95B756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500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102-4D9A-D741-80C7-278A2FEE0EDE}" type="datetimeFigureOut">
              <a:rPr lang="en-US" smtClean="0"/>
              <a:t>10/26/21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650F-8D0C-5D41-B826-93E95B756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39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102-4D9A-D741-80C7-278A2FEE0EDE}" type="datetimeFigureOut">
              <a:rPr lang="en-US" smtClean="0"/>
              <a:t>10/26/21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650F-8D0C-5D41-B826-93E95B756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8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C6102-4D9A-D741-80C7-278A2FEE0EDE}" type="datetimeFigureOut">
              <a:rPr lang="en-US" smtClean="0"/>
              <a:t>10/26/21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D650F-8D0C-5D41-B826-93E95B756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ed triangles creating a seamless design">
            <a:extLst>
              <a:ext uri="{FF2B5EF4-FFF2-40B4-BE49-F238E27FC236}">
                <a16:creationId xmlns:a16="http://schemas.microsoft.com/office/drawing/2014/main" id="{B6F446E1-EE37-F04B-8E95-79B40BBA4D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4190" r="2477" b="1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DAC5DC-FD24-C543-8437-11C6AC6EA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705" y="595420"/>
            <a:ext cx="8244590" cy="876919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Galatians 5:22-23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482BF-6F27-0748-9AB1-A9AC076B5D51}"/>
              </a:ext>
            </a:extLst>
          </p:cNvPr>
          <p:cNvSpPr txBox="1"/>
          <p:nvPr/>
        </p:nvSpPr>
        <p:spPr>
          <a:xfrm>
            <a:off x="433953" y="2030278"/>
            <a:ext cx="8307091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/>
              <a:t>“But the fruit of the Spirit is love, joy, peace, longsuffering, kindness, goodness, faithfulness, gentleness, self-control. Against such there is no law” (NKJV).</a:t>
            </a:r>
          </a:p>
          <a:p>
            <a:pPr algn="ctr">
              <a:spcAft>
                <a:spcPts val="600"/>
              </a:spcAft>
            </a:pPr>
            <a:r>
              <a:rPr lang="en-US" sz="4000" b="1" dirty="0"/>
              <a:t>“Meekness” (KJV, ASV) </a:t>
            </a:r>
          </a:p>
        </p:txBody>
      </p:sp>
    </p:spTree>
    <p:extLst>
      <p:ext uri="{BB962C8B-B14F-4D97-AF65-F5344CB8AC3E}">
        <p14:creationId xmlns:p14="http://schemas.microsoft.com/office/powerpoint/2010/main" val="21642893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uiExpan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ed triangles creating a seamless design">
            <a:extLst>
              <a:ext uri="{FF2B5EF4-FFF2-40B4-BE49-F238E27FC236}">
                <a16:creationId xmlns:a16="http://schemas.microsoft.com/office/drawing/2014/main" id="{B6F446E1-EE37-F04B-8E95-79B40BBA4D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4190" r="2477" b="1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DAC5DC-FD24-C543-8437-11C6AC6EA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705" y="595420"/>
            <a:ext cx="8244590" cy="876919"/>
          </a:xfrm>
        </p:spPr>
        <p:txBody>
          <a:bodyPr>
            <a:noAutofit/>
          </a:bodyPr>
          <a:lstStyle/>
          <a:p>
            <a:r>
              <a:rPr lang="en-US" sz="5800" b="1" dirty="0">
                <a:solidFill>
                  <a:srgbClr val="FFFFFF"/>
                </a:solidFill>
                <a:latin typeface="+mn-lt"/>
              </a:rPr>
              <a:t>Gentleness (or Meekness)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482BF-6F27-0748-9AB1-A9AC076B5D51}"/>
              </a:ext>
            </a:extLst>
          </p:cNvPr>
          <p:cNvSpPr txBox="1"/>
          <p:nvPr/>
        </p:nvSpPr>
        <p:spPr>
          <a:xfrm>
            <a:off x="433953" y="2030278"/>
            <a:ext cx="830709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4000" b="1" dirty="0"/>
              <a:t> This is not weakness</a:t>
            </a:r>
          </a:p>
          <a:p>
            <a:pPr algn="ctr">
              <a:spcAft>
                <a:spcPts val="1200"/>
              </a:spcAft>
            </a:pPr>
            <a:r>
              <a:rPr lang="en-US" sz="4000" b="1" dirty="0"/>
              <a:t>Used to describe strong horses held under control</a:t>
            </a:r>
          </a:p>
          <a:p>
            <a:pPr algn="ctr">
              <a:spcAft>
                <a:spcPts val="600"/>
              </a:spcAft>
            </a:pPr>
            <a:r>
              <a:rPr lang="en-US" sz="4000" b="1" dirty="0"/>
              <a:t>It is the self-control to resist the impulse of emotion and respond to circumstances in a productive way. </a:t>
            </a:r>
          </a:p>
        </p:txBody>
      </p:sp>
    </p:spTree>
    <p:extLst>
      <p:ext uri="{BB962C8B-B14F-4D97-AF65-F5344CB8AC3E}">
        <p14:creationId xmlns:p14="http://schemas.microsoft.com/office/powerpoint/2010/main" val="6321263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ed triangles creating a seamless design">
            <a:extLst>
              <a:ext uri="{FF2B5EF4-FFF2-40B4-BE49-F238E27FC236}">
                <a16:creationId xmlns:a16="http://schemas.microsoft.com/office/drawing/2014/main" id="{B6F446E1-EE37-F04B-8E95-79B40BBA4D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4190" r="2477" b="1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DAC5DC-FD24-C543-8437-11C6AC6EA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705" y="595420"/>
            <a:ext cx="8244590" cy="876919"/>
          </a:xfrm>
        </p:spPr>
        <p:txBody>
          <a:bodyPr>
            <a:noAutofit/>
          </a:bodyPr>
          <a:lstStyle/>
          <a:p>
            <a:r>
              <a:rPr lang="en-US" sz="5800" b="1" dirty="0">
                <a:solidFill>
                  <a:srgbClr val="FFFFFF"/>
                </a:solidFill>
                <a:latin typeface="+mn-lt"/>
              </a:rPr>
              <a:t>Gentleness (or Meekness)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482BF-6F27-0748-9AB1-A9AC076B5D51}"/>
              </a:ext>
            </a:extLst>
          </p:cNvPr>
          <p:cNvSpPr txBox="1"/>
          <p:nvPr/>
        </p:nvSpPr>
        <p:spPr>
          <a:xfrm>
            <a:off x="418455" y="1859796"/>
            <a:ext cx="830709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800" b="1" dirty="0"/>
              <a:t> Requires empathy—</a:t>
            </a:r>
            <a:r>
              <a:rPr lang="en-US" sz="3800" b="1" i="1" dirty="0"/>
              <a:t>How will my actions be perceived?</a:t>
            </a:r>
            <a:r>
              <a:rPr lang="en-US" sz="3800" b="1" dirty="0"/>
              <a:t> (Matt. 7:12)</a:t>
            </a:r>
          </a:p>
          <a:p>
            <a:pPr algn="ctr">
              <a:spcAft>
                <a:spcPts val="1200"/>
              </a:spcAft>
            </a:pPr>
            <a:r>
              <a:rPr lang="en-US" sz="3800" b="1" dirty="0"/>
              <a:t>A willingness to deny self—</a:t>
            </a:r>
            <a:r>
              <a:rPr lang="en-US" sz="3800" b="1" i="1" dirty="0"/>
              <a:t>What does the other person need? </a:t>
            </a:r>
            <a:r>
              <a:rPr lang="en-US" sz="3800" b="1" dirty="0"/>
              <a:t>(Matt. 16:24) </a:t>
            </a:r>
          </a:p>
          <a:p>
            <a:pPr algn="ctr">
              <a:spcAft>
                <a:spcPts val="600"/>
              </a:spcAft>
            </a:pPr>
            <a:r>
              <a:rPr lang="en-US" sz="3800" b="1" dirty="0"/>
              <a:t>Adult-Child Relationships</a:t>
            </a:r>
          </a:p>
          <a:p>
            <a:pPr algn="ctr">
              <a:spcAft>
                <a:spcPts val="600"/>
              </a:spcAft>
            </a:pPr>
            <a:r>
              <a:rPr lang="en-US" sz="3800" b="1" dirty="0"/>
              <a:t>Man-Woman Relationships</a:t>
            </a:r>
          </a:p>
          <a:p>
            <a:pPr algn="ctr">
              <a:spcAft>
                <a:spcPts val="600"/>
              </a:spcAft>
            </a:pPr>
            <a:r>
              <a:rPr lang="en-US" sz="3800" b="1" dirty="0"/>
              <a:t>Christian-Christian Relationships</a:t>
            </a:r>
          </a:p>
        </p:txBody>
      </p:sp>
    </p:spTree>
    <p:extLst>
      <p:ext uri="{BB962C8B-B14F-4D97-AF65-F5344CB8AC3E}">
        <p14:creationId xmlns:p14="http://schemas.microsoft.com/office/powerpoint/2010/main" val="135883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ed triangles creating a seamless design">
            <a:extLst>
              <a:ext uri="{FF2B5EF4-FFF2-40B4-BE49-F238E27FC236}">
                <a16:creationId xmlns:a16="http://schemas.microsoft.com/office/drawing/2014/main" id="{B6F446E1-EE37-F04B-8E95-79B40BBA4D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4190" r="2477" b="1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DAC5DC-FD24-C543-8437-11C6AC6EA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705" y="595420"/>
            <a:ext cx="8244590" cy="876919"/>
          </a:xfrm>
        </p:spPr>
        <p:txBody>
          <a:bodyPr>
            <a:noAutofit/>
          </a:bodyPr>
          <a:lstStyle/>
          <a:p>
            <a:r>
              <a:rPr lang="en-US" sz="5800" b="1" dirty="0">
                <a:solidFill>
                  <a:srgbClr val="FFFFFF"/>
                </a:solidFill>
                <a:latin typeface="+mn-lt"/>
              </a:rPr>
              <a:t>Gentleness (or Meekness)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482BF-6F27-0748-9AB1-A9AC076B5D51}"/>
              </a:ext>
            </a:extLst>
          </p:cNvPr>
          <p:cNvSpPr txBox="1"/>
          <p:nvPr/>
        </p:nvSpPr>
        <p:spPr>
          <a:xfrm>
            <a:off x="418455" y="2118241"/>
            <a:ext cx="8307091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600" b="1" dirty="0"/>
              <a:t> A Quality of Jesus (Matt. 11:28-30) </a:t>
            </a:r>
          </a:p>
          <a:p>
            <a:pPr algn="ctr">
              <a:spcAft>
                <a:spcPts val="1200"/>
              </a:spcAft>
            </a:pPr>
            <a:r>
              <a:rPr lang="en-US" sz="3600" b="1" dirty="0"/>
              <a:t>Paul Imitated This (2 Cor. 10:1-6; 1 Cor. 4:21; 1 Thess. 2:1-7)</a:t>
            </a:r>
          </a:p>
          <a:p>
            <a:pPr algn="ctr">
              <a:spcAft>
                <a:spcPts val="1200"/>
              </a:spcAft>
            </a:pPr>
            <a:r>
              <a:rPr lang="en-US" sz="3600" b="1" dirty="0"/>
              <a:t>It Reflects Heavenly Wisdom (Jas. 3:13-18)</a:t>
            </a:r>
          </a:p>
          <a:p>
            <a:pPr algn="ctr">
              <a:spcAft>
                <a:spcPts val="1200"/>
              </a:spcAft>
            </a:pPr>
            <a:r>
              <a:rPr lang="en-US" sz="3600" b="1" dirty="0"/>
              <a:t>Necessary to Restore Souls (Gal. 6:1-5)</a:t>
            </a:r>
          </a:p>
          <a:p>
            <a:pPr algn="ctr">
              <a:spcAft>
                <a:spcPts val="1200"/>
              </a:spcAft>
            </a:pPr>
            <a:r>
              <a:rPr lang="en-US" sz="3600" b="1" dirty="0"/>
              <a:t>Qualification for Elders (1 Tim. 3:1-7)</a:t>
            </a:r>
          </a:p>
          <a:p>
            <a:pPr algn="ctr">
              <a:spcAft>
                <a:spcPts val="1200"/>
              </a:spcAft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5912006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ed triangles creating a seamless design">
            <a:extLst>
              <a:ext uri="{FF2B5EF4-FFF2-40B4-BE49-F238E27FC236}">
                <a16:creationId xmlns:a16="http://schemas.microsoft.com/office/drawing/2014/main" id="{B6F446E1-EE37-F04B-8E95-79B40BBA4D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4190" r="2477" b="1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DAC5DC-FD24-C543-8437-11C6AC6EA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705" y="595420"/>
            <a:ext cx="8244590" cy="876919"/>
          </a:xfrm>
        </p:spPr>
        <p:txBody>
          <a:bodyPr>
            <a:noAutofit/>
          </a:bodyPr>
          <a:lstStyle/>
          <a:p>
            <a:r>
              <a:rPr lang="en-US" sz="5800" b="1" dirty="0">
                <a:solidFill>
                  <a:srgbClr val="FFFFFF"/>
                </a:solidFill>
                <a:latin typeface="+mn-lt"/>
              </a:rPr>
              <a:t>Gentleness (or Meekness)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482BF-6F27-0748-9AB1-A9AC076B5D51}"/>
              </a:ext>
            </a:extLst>
          </p:cNvPr>
          <p:cNvSpPr txBox="1"/>
          <p:nvPr/>
        </p:nvSpPr>
        <p:spPr>
          <a:xfrm>
            <a:off x="433954" y="2247254"/>
            <a:ext cx="830709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600" b="1" dirty="0"/>
              <a:t>Characterizes Servants of the Lord (2 Tim. 2:24-26; 1 Tim. 6:11-12)</a:t>
            </a:r>
          </a:p>
          <a:p>
            <a:pPr algn="ctr">
              <a:spcAft>
                <a:spcPts val="600"/>
              </a:spcAft>
            </a:pPr>
            <a:r>
              <a:rPr lang="en-US" sz="3600" b="1" dirty="0"/>
              <a:t>Characterizes Godly Wives (1 Pet. 3:1-6)</a:t>
            </a:r>
          </a:p>
          <a:p>
            <a:pPr algn="ctr">
              <a:spcAft>
                <a:spcPts val="600"/>
              </a:spcAft>
            </a:pPr>
            <a:r>
              <a:rPr lang="en-US" sz="3600" b="1" dirty="0"/>
              <a:t>The Worthy Walk of Christians (Eph. 3:1-3; Titus 3:1-2)</a:t>
            </a:r>
          </a:p>
          <a:p>
            <a:pPr algn="ctr">
              <a:spcAft>
                <a:spcPts val="600"/>
              </a:spcAft>
            </a:pPr>
            <a:r>
              <a:rPr lang="en-US" sz="3600" b="1" dirty="0"/>
              <a:t>Even When Not Returned (1 Pet. 2:18-24)</a:t>
            </a:r>
          </a:p>
          <a:p>
            <a:pPr algn="ctr">
              <a:spcAft>
                <a:spcPts val="600"/>
              </a:spcAft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7820938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242</Words>
  <Application>Microsoft Macintosh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Galatians 5:22-23</vt:lpstr>
      <vt:lpstr>Gentleness (or Meekness)</vt:lpstr>
      <vt:lpstr>Gentleness (or Meekness)</vt:lpstr>
      <vt:lpstr>Gentleness (or Meekness)</vt:lpstr>
      <vt:lpstr>Gentleness (or Meekness)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8</cp:revision>
  <dcterms:created xsi:type="dcterms:W3CDTF">2021-10-23T14:36:07Z</dcterms:created>
  <dcterms:modified xsi:type="dcterms:W3CDTF">2021-10-27T02:35:14Z</dcterms:modified>
</cp:coreProperties>
</file>