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4"/>
  </p:notesMasterIdLst>
  <p:sldIdLst>
    <p:sldId id="503" r:id="rId2"/>
    <p:sldId id="504" r:id="rId3"/>
    <p:sldId id="256" r:id="rId4"/>
    <p:sldId id="493" r:id="rId5"/>
    <p:sldId id="494" r:id="rId6"/>
    <p:sldId id="505" r:id="rId7"/>
    <p:sldId id="506" r:id="rId8"/>
    <p:sldId id="507" r:id="rId9"/>
    <p:sldId id="508" r:id="rId10"/>
    <p:sldId id="509" r:id="rId11"/>
    <p:sldId id="510" r:id="rId12"/>
    <p:sldId id="51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75" autoAdjust="0"/>
    <p:restoredTop sz="93371" autoAdjust="0"/>
  </p:normalViewPr>
  <p:slideViewPr>
    <p:cSldViewPr>
      <p:cViewPr varScale="1">
        <p:scale>
          <a:sx n="85" d="100"/>
          <a:sy n="85" d="100"/>
        </p:scale>
        <p:origin x="110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EE9387-0E3D-4F85-A237-2BC3C0EC8DC1}"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203287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9387-0E3D-4F85-A237-2BC3C0EC8DC1}"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140434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9387-0E3D-4F85-A237-2BC3C0EC8DC1}"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423819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9387-0E3D-4F85-A237-2BC3C0EC8DC1}"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338966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E9387-0E3D-4F85-A237-2BC3C0EC8DC1}"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144228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EE9387-0E3D-4F85-A237-2BC3C0EC8DC1}"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173521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EE9387-0E3D-4F85-A237-2BC3C0EC8DC1}" type="datetimeFigureOut">
              <a:rPr lang="en-US" smtClean="0"/>
              <a:t>7/26/21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34242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EE9387-0E3D-4F85-A237-2BC3C0EC8DC1}" type="datetimeFigureOut">
              <a:rPr lang="en-US" smtClean="0"/>
              <a:t>7/26/21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351034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E9387-0E3D-4F85-A237-2BC3C0EC8DC1}" type="datetimeFigureOut">
              <a:rPr lang="en-US" smtClean="0"/>
              <a:t>7/26/21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361852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E9387-0E3D-4F85-A237-2BC3C0EC8DC1}"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338270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E9387-0E3D-4F85-A237-2BC3C0EC8DC1}"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FB67-C7C8-4659-813E-DA1040B0EF73}" type="slidenum">
              <a:rPr lang="en-US" smtClean="0"/>
              <a:t>‹#›</a:t>
            </a:fld>
            <a:endParaRPr lang="en-US"/>
          </a:p>
        </p:txBody>
      </p:sp>
    </p:spTree>
    <p:extLst>
      <p:ext uri="{BB962C8B-B14F-4D97-AF65-F5344CB8AC3E}">
        <p14:creationId xmlns:p14="http://schemas.microsoft.com/office/powerpoint/2010/main" val="269000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E9387-0E3D-4F85-A237-2BC3C0EC8DC1}" type="datetimeFigureOut">
              <a:rPr lang="en-US" smtClean="0"/>
              <a:t>7/26/21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FFB67-C7C8-4659-813E-DA1040B0EF73}" type="slidenum">
              <a:rPr lang="en-US" smtClean="0"/>
              <a:t>‹#›</a:t>
            </a:fld>
            <a:endParaRPr lang="en-US"/>
          </a:p>
        </p:txBody>
      </p:sp>
    </p:spTree>
    <p:extLst>
      <p:ext uri="{BB962C8B-B14F-4D97-AF65-F5344CB8AC3E}">
        <p14:creationId xmlns:p14="http://schemas.microsoft.com/office/powerpoint/2010/main" val="38324464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F3C3-31D4-46C8-BC8F-56F9EC8AFD05}"/>
              </a:ext>
            </a:extLst>
          </p:cNvPr>
          <p:cNvSpPr>
            <a:spLocks noGrp="1"/>
          </p:cNvSpPr>
          <p:nvPr>
            <p:ph type="ctrTitle"/>
          </p:nvPr>
        </p:nvSpPr>
        <p:spPr>
          <a:xfrm>
            <a:off x="685800" y="420004"/>
            <a:ext cx="7772400" cy="875396"/>
          </a:xfrm>
        </p:spPr>
        <p:txBody>
          <a:bodyPr>
            <a:normAutofit/>
          </a:bodyPr>
          <a:lstStyle/>
          <a:p>
            <a:r>
              <a:rPr lang="en-US" sz="5400" b="1" dirty="0">
                <a:solidFill>
                  <a:schemeClr val="bg1"/>
                </a:solidFill>
                <a:effectLst>
                  <a:outerShdw blurRad="38100" dist="38100" dir="2700000" algn="tl">
                    <a:srgbClr val="000000">
                      <a:alpha val="43137"/>
                    </a:srgbClr>
                  </a:outerShdw>
                </a:effectLst>
                <a:latin typeface="+mn-lt"/>
              </a:rPr>
              <a:t>Matthew 5:13-16</a:t>
            </a:r>
          </a:p>
        </p:txBody>
      </p:sp>
      <p:sp>
        <p:nvSpPr>
          <p:cNvPr id="3" name="Subtitle 2">
            <a:extLst>
              <a:ext uri="{FF2B5EF4-FFF2-40B4-BE49-F238E27FC236}">
                <a16:creationId xmlns:a16="http://schemas.microsoft.com/office/drawing/2014/main" id="{A9F91C01-7BB7-42B3-877F-390D66DDA3EC}"/>
              </a:ext>
            </a:extLst>
          </p:cNvPr>
          <p:cNvSpPr>
            <a:spLocks noGrp="1"/>
          </p:cNvSpPr>
          <p:nvPr>
            <p:ph type="subTitle" idx="1"/>
          </p:nvPr>
        </p:nvSpPr>
        <p:spPr>
          <a:xfrm>
            <a:off x="533400" y="1752600"/>
            <a:ext cx="8077200" cy="4572000"/>
          </a:xfrm>
        </p:spPr>
        <p:txBody>
          <a:bodyPr anchor="ctr">
            <a:normAutofit/>
          </a:bodyPr>
          <a:lstStyle/>
          <a:p>
            <a:pPr algn="l"/>
            <a:r>
              <a:rPr lang="en-US" sz="3600" b="1" dirty="0">
                <a:solidFill>
                  <a:schemeClr val="bg1"/>
                </a:solidFill>
              </a:rPr>
              <a:t>“You are the salt of the earth; but if the salt loses its flavor, how shall it be seasoned? It is then good for nothing but to be thrown out and trampled underfoot by men. You are the light of the world. A city that is set on a hill cannot be hidden. . .”</a:t>
            </a:r>
          </a:p>
        </p:txBody>
      </p:sp>
    </p:spTree>
    <p:extLst>
      <p:ext uri="{BB962C8B-B14F-4D97-AF65-F5344CB8AC3E}">
        <p14:creationId xmlns:p14="http://schemas.microsoft.com/office/powerpoint/2010/main" val="421155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fontScale="90000"/>
          </a:bodyPr>
          <a:lstStyle/>
          <a:p>
            <a:pPr algn="ctr"/>
            <a:r>
              <a:rPr lang="en-US" sz="5400" b="1" dirty="0">
                <a:latin typeface="+mn-lt"/>
              </a:rPr>
              <a:t>3. Don’t Compromise Convictions</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762000" y="1905000"/>
            <a:ext cx="7753350" cy="3276600"/>
          </a:xfrm>
        </p:spPr>
        <p:txBody>
          <a:bodyPr>
            <a:noAutofit/>
          </a:bodyPr>
          <a:lstStyle/>
          <a:p>
            <a:pPr marL="0" indent="0" algn="ctr">
              <a:spcBef>
                <a:spcPts val="0"/>
              </a:spcBef>
              <a:spcAft>
                <a:spcPts val="1200"/>
              </a:spcAft>
              <a:buNone/>
            </a:pPr>
            <a:r>
              <a:rPr lang="en-US" sz="2900" b="1" dirty="0"/>
              <a:t>“Let no one despise your youth, but be an example to the believers in word, in conduct, in love, in spirit, in faith, in purity” (1 Tim. 4:12).</a:t>
            </a:r>
          </a:p>
          <a:p>
            <a:pPr marL="0" indent="0" algn="ctr">
              <a:spcBef>
                <a:spcPts val="0"/>
              </a:spcBef>
              <a:buNone/>
            </a:pPr>
            <a:r>
              <a:rPr lang="en-US" sz="3100" b="1" dirty="0"/>
              <a:t>“Take heed to yourself and to the doctrine. Continue in them, for in doing this you will save both yourself and those who hear you” (1 Tim. 4:16).</a:t>
            </a:r>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71706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a:bodyPr>
          <a:lstStyle/>
          <a:p>
            <a:pPr algn="ctr"/>
            <a:r>
              <a:rPr lang="en-US" sz="5400" b="1" dirty="0">
                <a:latin typeface="+mn-lt"/>
              </a:rPr>
              <a:t>4. Respect Others</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1828800"/>
            <a:ext cx="7886700" cy="4348162"/>
          </a:xfrm>
        </p:spPr>
        <p:txBody>
          <a:bodyPr>
            <a:normAutofit/>
          </a:bodyPr>
          <a:lstStyle/>
          <a:p>
            <a:pPr marL="0" indent="0" algn="ctr">
              <a:spcBef>
                <a:spcPts val="0"/>
              </a:spcBef>
              <a:buNone/>
            </a:pPr>
            <a:r>
              <a:rPr lang="en-US" sz="3200" b="1" dirty="0"/>
              <a:t>Sometimes we try to influence others while inwardly looking down on them!</a:t>
            </a:r>
          </a:p>
          <a:p>
            <a:pPr marL="0" indent="0" algn="ctr">
              <a:buNone/>
            </a:pPr>
            <a:endParaRPr lang="en-US" sz="800" b="1" dirty="0"/>
          </a:p>
          <a:p>
            <a:pPr marL="0" indent="0" algn="ctr">
              <a:spcBef>
                <a:spcPts val="0"/>
              </a:spcBef>
              <a:spcAft>
                <a:spcPts val="600"/>
              </a:spcAft>
              <a:buNone/>
            </a:pPr>
            <a:r>
              <a:rPr lang="en-US" sz="3200" b="1" dirty="0"/>
              <a:t>That won’t work! (Gen. 1:26-27; Luke 15:3-7; Titus 3:1-3). </a:t>
            </a:r>
          </a:p>
          <a:p>
            <a:pPr marL="0" indent="0" algn="ctr">
              <a:spcBef>
                <a:spcPts val="0"/>
              </a:spcBef>
              <a:spcAft>
                <a:spcPts val="600"/>
              </a:spcAft>
              <a:buNone/>
            </a:pPr>
            <a:r>
              <a:rPr lang="en-US" sz="3200" b="1" dirty="0"/>
              <a:t>“Honor all people. Love the brotherhood. Fear God. Honor the king” (1 Pet. 2:17).</a:t>
            </a:r>
          </a:p>
          <a:p>
            <a:pPr marL="0" indent="0" algn="ctr">
              <a:spcBef>
                <a:spcPts val="0"/>
              </a:spcBef>
              <a:spcAft>
                <a:spcPts val="600"/>
              </a:spcAft>
              <a:buNone/>
            </a:pPr>
            <a:endParaRPr lang="en-US" sz="3200" b="1" dirty="0"/>
          </a:p>
          <a:p>
            <a:pPr marL="0" indent="0" algn="ctr">
              <a:spcBef>
                <a:spcPts val="0"/>
              </a:spcBef>
              <a:spcAft>
                <a:spcPts val="600"/>
              </a:spcAft>
              <a:buNone/>
            </a:pPr>
            <a:endParaRPr lang="en-US" sz="3200" b="1" dirty="0"/>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61750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F3C3-31D4-46C8-BC8F-56F9EC8AFD05}"/>
              </a:ext>
            </a:extLst>
          </p:cNvPr>
          <p:cNvSpPr>
            <a:spLocks noGrp="1"/>
          </p:cNvSpPr>
          <p:nvPr>
            <p:ph type="ctrTitle"/>
          </p:nvPr>
        </p:nvSpPr>
        <p:spPr>
          <a:xfrm>
            <a:off x="685800" y="762000"/>
            <a:ext cx="7772400" cy="2417762"/>
          </a:xfrm>
        </p:spPr>
        <p:txBody>
          <a:bodyPr>
            <a:normAutofit/>
          </a:bodyPr>
          <a:lstStyle/>
          <a:p>
            <a:r>
              <a:rPr lang="en-US" sz="5400" b="1" dirty="0">
                <a:solidFill>
                  <a:schemeClr val="bg1"/>
                </a:solidFill>
                <a:effectLst>
                  <a:outerShdw blurRad="38100" dist="38100" dir="2700000" algn="tl">
                    <a:srgbClr val="000000">
                      <a:alpha val="43137"/>
                    </a:srgbClr>
                  </a:outerShdw>
                </a:effectLst>
                <a:latin typeface="+mn-lt"/>
              </a:rPr>
              <a:t>Christians Can Have Great Influence on the World Around Us.</a:t>
            </a:r>
          </a:p>
        </p:txBody>
      </p:sp>
      <p:sp>
        <p:nvSpPr>
          <p:cNvPr id="4" name="Title 1">
            <a:extLst>
              <a:ext uri="{FF2B5EF4-FFF2-40B4-BE49-F238E27FC236}">
                <a16:creationId xmlns:a16="http://schemas.microsoft.com/office/drawing/2014/main" id="{BEBB2CB1-3845-4C45-8368-0AF4719789E6}"/>
              </a:ext>
            </a:extLst>
          </p:cNvPr>
          <p:cNvSpPr txBox="1">
            <a:spLocks/>
          </p:cNvSpPr>
          <p:nvPr/>
        </p:nvSpPr>
        <p:spPr>
          <a:xfrm>
            <a:off x="762000" y="3581400"/>
            <a:ext cx="7772400" cy="2417762"/>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effectLst>
                  <a:outerShdw blurRad="38100" dist="38100" dir="2700000" algn="tl">
                    <a:srgbClr val="000000">
                      <a:alpha val="43137"/>
                    </a:srgbClr>
                  </a:outerShdw>
                </a:effectLst>
                <a:latin typeface="+mn-lt"/>
              </a:rPr>
              <a:t>May we as true disciples of Christ, with love, respect, conviction, and zealous devotion be that influence for good!</a:t>
            </a:r>
          </a:p>
        </p:txBody>
      </p:sp>
    </p:spTree>
    <p:extLst>
      <p:ext uri="{BB962C8B-B14F-4D97-AF65-F5344CB8AC3E}">
        <p14:creationId xmlns:p14="http://schemas.microsoft.com/office/powerpoint/2010/main" val="325630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F3C3-31D4-46C8-BC8F-56F9EC8AFD05}"/>
              </a:ext>
            </a:extLst>
          </p:cNvPr>
          <p:cNvSpPr>
            <a:spLocks noGrp="1"/>
          </p:cNvSpPr>
          <p:nvPr>
            <p:ph type="ctrTitle"/>
          </p:nvPr>
        </p:nvSpPr>
        <p:spPr>
          <a:xfrm>
            <a:off x="685800" y="420004"/>
            <a:ext cx="7772400" cy="875396"/>
          </a:xfrm>
        </p:spPr>
        <p:txBody>
          <a:bodyPr>
            <a:normAutofit/>
          </a:bodyPr>
          <a:lstStyle/>
          <a:p>
            <a:r>
              <a:rPr lang="en-US" sz="5400" b="1" dirty="0">
                <a:solidFill>
                  <a:schemeClr val="bg1"/>
                </a:solidFill>
                <a:effectLst>
                  <a:outerShdw blurRad="38100" dist="38100" dir="2700000" algn="tl">
                    <a:srgbClr val="000000">
                      <a:alpha val="43137"/>
                    </a:srgbClr>
                  </a:outerShdw>
                </a:effectLst>
                <a:latin typeface="+mn-lt"/>
              </a:rPr>
              <a:t>Matthew 5:13-16</a:t>
            </a:r>
          </a:p>
        </p:txBody>
      </p:sp>
      <p:sp>
        <p:nvSpPr>
          <p:cNvPr id="3" name="Subtitle 2">
            <a:extLst>
              <a:ext uri="{FF2B5EF4-FFF2-40B4-BE49-F238E27FC236}">
                <a16:creationId xmlns:a16="http://schemas.microsoft.com/office/drawing/2014/main" id="{A9F91C01-7BB7-42B3-877F-390D66DDA3EC}"/>
              </a:ext>
            </a:extLst>
          </p:cNvPr>
          <p:cNvSpPr>
            <a:spLocks noGrp="1"/>
          </p:cNvSpPr>
          <p:nvPr>
            <p:ph type="subTitle" idx="1"/>
          </p:nvPr>
        </p:nvSpPr>
        <p:spPr>
          <a:xfrm>
            <a:off x="533400" y="1752600"/>
            <a:ext cx="8077200" cy="4572000"/>
          </a:xfrm>
        </p:spPr>
        <p:txBody>
          <a:bodyPr anchor="ctr">
            <a:normAutofit/>
          </a:bodyPr>
          <a:lstStyle/>
          <a:p>
            <a:pPr algn="l"/>
            <a:r>
              <a:rPr lang="en-US" sz="3600" b="1" dirty="0">
                <a:solidFill>
                  <a:schemeClr val="bg1"/>
                </a:solidFill>
              </a:rPr>
              <a:t>“. . . Nor do they light a lamp and put it under a basket, but on a lampstand, and it gives light to all who are in the house. Let your light so shine before men, that they may see your good works and glorify your Father in heaven” (NKJV).</a:t>
            </a:r>
          </a:p>
        </p:txBody>
      </p:sp>
    </p:spTree>
    <p:extLst>
      <p:ext uri="{BB962C8B-B14F-4D97-AF65-F5344CB8AC3E}">
        <p14:creationId xmlns:p14="http://schemas.microsoft.com/office/powerpoint/2010/main" val="145400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Why Simulation Activities Should Not Be Used">
            <a:extLst>
              <a:ext uri="{FF2B5EF4-FFF2-40B4-BE49-F238E27FC236}">
                <a16:creationId xmlns:a16="http://schemas.microsoft.com/office/drawing/2014/main" id="{D21CCCAF-0AF2-48C1-8B02-8A22FEC083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590800"/>
            <a:ext cx="5082416" cy="3447204"/>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186F3C3-31D4-46C8-BC8F-56F9EC8AFD05}"/>
              </a:ext>
            </a:extLst>
          </p:cNvPr>
          <p:cNvSpPr>
            <a:spLocks noGrp="1"/>
          </p:cNvSpPr>
          <p:nvPr>
            <p:ph type="ctrTitle"/>
          </p:nvPr>
        </p:nvSpPr>
        <p:spPr>
          <a:xfrm>
            <a:off x="685800" y="609600"/>
            <a:ext cx="7772400" cy="1655762"/>
          </a:xfrm>
        </p:spPr>
        <p:txBody>
          <a:bodyPr>
            <a:normAutofit/>
          </a:bodyPr>
          <a:lstStyle/>
          <a:p>
            <a:r>
              <a:rPr lang="en-US" sz="5400" b="1" dirty="0">
                <a:solidFill>
                  <a:schemeClr val="bg1"/>
                </a:solidFill>
                <a:effectLst>
                  <a:outerShdw blurRad="38100" dist="38100" dir="2700000" algn="tl">
                    <a:srgbClr val="000000">
                      <a:alpha val="43137"/>
                    </a:srgbClr>
                  </a:outerShdw>
                </a:effectLst>
                <a:latin typeface="+mn-lt"/>
              </a:rPr>
              <a:t>How Can I Have a Good Influence on Others?</a:t>
            </a:r>
          </a:p>
        </p:txBody>
      </p:sp>
    </p:spTree>
    <p:extLst>
      <p:ext uri="{BB962C8B-B14F-4D97-AF65-F5344CB8AC3E}">
        <p14:creationId xmlns:p14="http://schemas.microsoft.com/office/powerpoint/2010/main" val="307458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3041374" y="719621"/>
            <a:ext cx="3061252" cy="242534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a:extLst>
              <a:ext uri="{FF2B5EF4-FFF2-40B4-BE49-F238E27FC236}">
                <a16:creationId xmlns:a16="http://schemas.microsoft.com/office/drawing/2014/main" id="{00CFCBD1-310C-4DF4-AF60-75B83C47F5B6}"/>
              </a:ext>
            </a:extLst>
          </p:cNvPr>
          <p:cNvSpPr>
            <a:spLocks noGrp="1"/>
          </p:cNvSpPr>
          <p:nvPr>
            <p:ph type="body" idx="1"/>
          </p:nvPr>
        </p:nvSpPr>
        <p:spPr>
          <a:xfrm>
            <a:off x="838200" y="1447800"/>
            <a:ext cx="3487340" cy="823912"/>
          </a:xfrm>
        </p:spPr>
        <p:txBody>
          <a:bodyPr>
            <a:normAutofit/>
          </a:bodyPr>
          <a:lstStyle/>
          <a:p>
            <a:r>
              <a:rPr lang="en-US" sz="4800" dirty="0"/>
              <a:t>Salt</a:t>
            </a:r>
            <a:endParaRPr lang="en-US" sz="4000" dirty="0"/>
          </a:p>
        </p:txBody>
      </p:sp>
      <p:sp>
        <p:nvSpPr>
          <p:cNvPr id="6" name="Content Placeholder 5">
            <a:extLst>
              <a:ext uri="{FF2B5EF4-FFF2-40B4-BE49-F238E27FC236}">
                <a16:creationId xmlns:a16="http://schemas.microsoft.com/office/drawing/2014/main" id="{DCFBEEF9-3C74-4147-B8F4-C78DE1B09F1E}"/>
              </a:ext>
            </a:extLst>
          </p:cNvPr>
          <p:cNvSpPr>
            <a:spLocks noGrp="1"/>
          </p:cNvSpPr>
          <p:nvPr>
            <p:ph sz="half" idx="2"/>
          </p:nvPr>
        </p:nvSpPr>
        <p:spPr>
          <a:xfrm>
            <a:off x="629842" y="3618252"/>
            <a:ext cx="3868340" cy="2901127"/>
          </a:xfrm>
        </p:spPr>
        <p:txBody>
          <a:bodyPr>
            <a:normAutofit/>
          </a:bodyPr>
          <a:lstStyle/>
          <a:p>
            <a:r>
              <a:rPr lang="en-US" sz="3600" dirty="0"/>
              <a:t>Preservative</a:t>
            </a:r>
          </a:p>
          <a:p>
            <a:r>
              <a:rPr lang="en-US" sz="3600" dirty="0"/>
              <a:t>Produces thirst</a:t>
            </a:r>
          </a:p>
          <a:p>
            <a:r>
              <a:rPr lang="en-US" sz="3600" dirty="0"/>
              <a:t>Makes food taste </a:t>
            </a:r>
            <a:br>
              <a:rPr lang="en-US" sz="3600" dirty="0"/>
            </a:br>
            <a:r>
              <a:rPr lang="en-US" sz="3600" dirty="0"/>
              <a:t>better</a:t>
            </a:r>
          </a:p>
        </p:txBody>
      </p:sp>
      <p:sp>
        <p:nvSpPr>
          <p:cNvPr id="7" name="Text Placeholder 6">
            <a:extLst>
              <a:ext uri="{FF2B5EF4-FFF2-40B4-BE49-F238E27FC236}">
                <a16:creationId xmlns:a16="http://schemas.microsoft.com/office/drawing/2014/main" id="{491B07CD-9DD5-44E5-BDFF-2A2B100DD94D}"/>
              </a:ext>
            </a:extLst>
          </p:cNvPr>
          <p:cNvSpPr>
            <a:spLocks noGrp="1"/>
          </p:cNvSpPr>
          <p:nvPr>
            <p:ph type="body" sz="quarter" idx="3"/>
          </p:nvPr>
        </p:nvSpPr>
        <p:spPr>
          <a:xfrm>
            <a:off x="4724400" y="1447800"/>
            <a:ext cx="3581399" cy="823912"/>
          </a:xfrm>
        </p:spPr>
        <p:txBody>
          <a:bodyPr>
            <a:normAutofit/>
          </a:bodyPr>
          <a:lstStyle/>
          <a:p>
            <a:pPr algn="r"/>
            <a:r>
              <a:rPr lang="en-US" sz="3200" dirty="0"/>
              <a:t>         </a:t>
            </a:r>
            <a:r>
              <a:rPr lang="en-US" sz="4800" dirty="0"/>
              <a:t>Light</a:t>
            </a:r>
            <a:endParaRPr lang="en-US" sz="3200" dirty="0"/>
          </a:p>
        </p:txBody>
      </p:sp>
      <p:sp>
        <p:nvSpPr>
          <p:cNvPr id="8" name="Content Placeholder 7">
            <a:extLst>
              <a:ext uri="{FF2B5EF4-FFF2-40B4-BE49-F238E27FC236}">
                <a16:creationId xmlns:a16="http://schemas.microsoft.com/office/drawing/2014/main" id="{14B5E3ED-48FB-4688-8FD3-3A63B525B04D}"/>
              </a:ext>
            </a:extLst>
          </p:cNvPr>
          <p:cNvSpPr>
            <a:spLocks noGrp="1"/>
          </p:cNvSpPr>
          <p:nvPr>
            <p:ph sz="quarter" idx="4"/>
          </p:nvPr>
        </p:nvSpPr>
        <p:spPr>
          <a:xfrm>
            <a:off x="5105400" y="3618252"/>
            <a:ext cx="3411141" cy="2901127"/>
          </a:xfrm>
        </p:spPr>
        <p:txBody>
          <a:bodyPr>
            <a:normAutofit/>
          </a:bodyPr>
          <a:lstStyle/>
          <a:p>
            <a:r>
              <a:rPr lang="en-US" sz="3600" dirty="0"/>
              <a:t>Illuminates our surroundings</a:t>
            </a:r>
          </a:p>
          <a:p>
            <a:r>
              <a:rPr lang="en-US" sz="3600" dirty="0"/>
              <a:t>Gives off heat</a:t>
            </a:r>
          </a:p>
          <a:p>
            <a:r>
              <a:rPr lang="en-US" sz="3600" dirty="0"/>
              <a:t>Maintains life</a:t>
            </a:r>
          </a:p>
        </p:txBody>
      </p:sp>
    </p:spTree>
    <p:extLst>
      <p:ext uri="{BB962C8B-B14F-4D97-AF65-F5344CB8AC3E}">
        <p14:creationId xmlns:p14="http://schemas.microsoft.com/office/powerpoint/2010/main" val="329791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p:cTn id="1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1000"/>
                                        <p:tgtEl>
                                          <p:spTgt spid="6">
                                            <p:txEl>
                                              <p:pRg st="1" end="1"/>
                                            </p:txEl>
                                          </p:spTgt>
                                        </p:tgtEl>
                                      </p:cBhvr>
                                    </p:animEffect>
                                    <p:anim calcmode="lin" valueType="num">
                                      <p:cBhvr>
                                        <p:cTn id="3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fade">
                                      <p:cBhvr>
                                        <p:cTn id="38" dur="1000"/>
                                        <p:tgtEl>
                                          <p:spTgt spid="6">
                                            <p:txEl>
                                              <p:pRg st="2" end="2"/>
                                            </p:txEl>
                                          </p:spTgt>
                                        </p:tgtEl>
                                      </p:cBhvr>
                                    </p:animEffect>
                                    <p:anim calcmode="lin" valueType="num">
                                      <p:cBhvr>
                                        <p:cTn id="3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Effect transition="in" filter="fade">
                                      <p:cBhvr>
                                        <p:cTn id="45" dur="1000"/>
                                        <p:tgtEl>
                                          <p:spTgt spid="8">
                                            <p:txEl>
                                              <p:pRg st="0" end="0"/>
                                            </p:txEl>
                                          </p:spTgt>
                                        </p:tgtEl>
                                      </p:cBhvr>
                                    </p:animEffect>
                                    <p:anim calcmode="lin" valueType="num">
                                      <p:cBhvr>
                                        <p:cTn id="4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Effect transition="in" filter="fade">
                                      <p:cBhvr>
                                        <p:cTn id="52" dur="1000"/>
                                        <p:tgtEl>
                                          <p:spTgt spid="8">
                                            <p:txEl>
                                              <p:pRg st="1" end="1"/>
                                            </p:txEl>
                                          </p:spTgt>
                                        </p:tgtEl>
                                      </p:cBhvr>
                                    </p:animEffect>
                                    <p:anim calcmode="lin" valueType="num">
                                      <p:cBhvr>
                                        <p:cTn id="5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Effect transition="in" filter="fade">
                                      <p:cBhvr>
                                        <p:cTn id="59" dur="1000"/>
                                        <p:tgtEl>
                                          <p:spTgt spid="8">
                                            <p:txEl>
                                              <p:pRg st="2" end="2"/>
                                            </p:txEl>
                                          </p:spTgt>
                                        </p:tgtEl>
                                      </p:cBhvr>
                                    </p:animEffect>
                                    <p:anim calcmode="lin" valueType="num">
                                      <p:cBhvr>
                                        <p:cTn id="6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a:bodyPr>
          <a:lstStyle/>
          <a:p>
            <a:pPr algn="ctr"/>
            <a:r>
              <a:rPr lang="en-US" sz="5400" b="1" dirty="0">
                <a:latin typeface="+mn-lt"/>
              </a:rPr>
              <a:t>1. Be Zealous</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1981199"/>
            <a:ext cx="7886700" cy="4195763"/>
          </a:xfrm>
        </p:spPr>
        <p:txBody>
          <a:bodyPr/>
          <a:lstStyle/>
          <a:p>
            <a:pPr marL="0" indent="0" algn="ctr">
              <a:buNone/>
            </a:pPr>
            <a:r>
              <a:rPr lang="en-US" sz="3200" b="1" dirty="0"/>
              <a:t>“Not lagging in diligence, fervent in spirit, serving the Lord” (Rom. 12:11). </a:t>
            </a:r>
          </a:p>
          <a:p>
            <a:pPr marL="0" indent="0" algn="ctr">
              <a:buNone/>
            </a:pPr>
            <a:endParaRPr lang="en-US" sz="800" b="1" dirty="0"/>
          </a:p>
          <a:p>
            <a:pPr marL="0" indent="0" algn="ctr">
              <a:spcAft>
                <a:spcPts val="600"/>
              </a:spcAft>
              <a:buNone/>
            </a:pPr>
            <a:r>
              <a:rPr lang="en-US" sz="3200" b="1" dirty="0"/>
              <a:t>Zeal is captivating; it inspires interest.</a:t>
            </a:r>
          </a:p>
          <a:p>
            <a:pPr marL="0" indent="0" algn="ctr">
              <a:buNone/>
            </a:pPr>
            <a:r>
              <a:rPr lang="en-US" sz="3200" b="1" dirty="0"/>
              <a:t>Half-hearted service may influence—but it’s the wrong kind of influence! </a:t>
            </a:r>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35387685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a:bodyPr>
          <a:lstStyle/>
          <a:p>
            <a:pPr algn="ctr"/>
            <a:r>
              <a:rPr lang="en-US" sz="5400" b="1" dirty="0">
                <a:latin typeface="+mn-lt"/>
              </a:rPr>
              <a:t>1. Be Zealous</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2209799"/>
            <a:ext cx="8134350" cy="3967163"/>
          </a:xfrm>
        </p:spPr>
        <p:txBody>
          <a:bodyPr/>
          <a:lstStyle/>
          <a:p>
            <a:r>
              <a:rPr lang="en-US" sz="3600" b="1" dirty="0"/>
              <a:t>We must be authentic; We can’t fake it. </a:t>
            </a:r>
          </a:p>
          <a:p>
            <a:r>
              <a:rPr lang="en-US" sz="3600" b="1" dirty="0"/>
              <a:t>We must be zealous about things that motivate the right influence (Rom. 10:2-3; Isa. 59:7-8).</a:t>
            </a:r>
          </a:p>
          <a:p>
            <a:endParaRPr lang="en-US" sz="3200" b="1" dirty="0"/>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248617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a:bodyPr>
          <a:lstStyle/>
          <a:p>
            <a:pPr algn="ctr"/>
            <a:r>
              <a:rPr lang="en-US" sz="5400" b="1" dirty="0">
                <a:latin typeface="+mn-lt"/>
              </a:rPr>
              <a:t>2. Be a True Disciple</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1752601"/>
            <a:ext cx="7886700" cy="4424362"/>
          </a:xfrm>
        </p:spPr>
        <p:txBody>
          <a:bodyPr>
            <a:normAutofit/>
          </a:bodyPr>
          <a:lstStyle/>
          <a:p>
            <a:pPr marL="0" indent="0" algn="ctr">
              <a:spcBef>
                <a:spcPts val="0"/>
              </a:spcBef>
              <a:buNone/>
            </a:pPr>
            <a:r>
              <a:rPr lang="en-US" sz="3200" b="1" dirty="0"/>
              <a:t>A disciple is a student; a follower.</a:t>
            </a:r>
          </a:p>
          <a:p>
            <a:pPr marL="0" indent="0" algn="ctr">
              <a:buNone/>
            </a:pPr>
            <a:endParaRPr lang="en-US" sz="800" b="1" dirty="0"/>
          </a:p>
          <a:p>
            <a:pPr marL="0" indent="0" algn="ctr">
              <a:spcBef>
                <a:spcPts val="0"/>
              </a:spcBef>
              <a:spcAft>
                <a:spcPts val="600"/>
              </a:spcAft>
              <a:buNone/>
            </a:pPr>
            <a:r>
              <a:rPr lang="en-US" sz="3200" b="1" dirty="0"/>
              <a:t>“If anyone desires to come after Me, let him deny himself, and take up his cross, and follow Me” (Matt. 16:24). </a:t>
            </a:r>
          </a:p>
          <a:p>
            <a:pPr marL="0" indent="0" algn="ctr">
              <a:spcAft>
                <a:spcPts val="600"/>
              </a:spcAft>
              <a:buNone/>
            </a:pPr>
            <a:r>
              <a:rPr lang="en-US" sz="3200" b="1" dirty="0"/>
              <a:t>“But why do you call Me ‘Lord, Lord,’ and not do the things which I say?” (Luke 6:46). </a:t>
            </a:r>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133525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a:bodyPr>
          <a:lstStyle/>
          <a:p>
            <a:pPr algn="ctr"/>
            <a:r>
              <a:rPr lang="en-US" sz="5400" b="1" dirty="0">
                <a:latin typeface="+mn-lt"/>
              </a:rPr>
              <a:t>2. Be a True Disciple</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2057399"/>
            <a:ext cx="7886700" cy="4119563"/>
          </a:xfrm>
        </p:spPr>
        <p:txBody>
          <a:bodyPr>
            <a:normAutofit/>
          </a:bodyPr>
          <a:lstStyle/>
          <a:p>
            <a:pPr marL="0" indent="0" algn="ctr">
              <a:spcBef>
                <a:spcPts val="0"/>
              </a:spcBef>
              <a:spcAft>
                <a:spcPts val="1200"/>
              </a:spcAft>
              <a:buNone/>
            </a:pPr>
            <a:r>
              <a:rPr lang="en-US" sz="3600" b="1" dirty="0"/>
              <a:t>Be a disciple at all times.</a:t>
            </a:r>
          </a:p>
          <a:p>
            <a:pPr marL="0" indent="0" algn="ctr">
              <a:spcBef>
                <a:spcPts val="0"/>
              </a:spcBef>
              <a:spcAft>
                <a:spcPts val="1200"/>
              </a:spcAft>
              <a:buNone/>
            </a:pPr>
            <a:r>
              <a:rPr lang="en-US" sz="3600" b="1" dirty="0"/>
              <a:t>Wherever we are.</a:t>
            </a:r>
          </a:p>
          <a:p>
            <a:pPr marL="0" indent="0" algn="ctr">
              <a:spcBef>
                <a:spcPts val="0"/>
              </a:spcBef>
              <a:buNone/>
            </a:pPr>
            <a:r>
              <a:rPr lang="en-US" sz="3600" b="1" dirty="0"/>
              <a:t>Home, school, work, neighborhood, </a:t>
            </a:r>
            <a:br>
              <a:rPr lang="en-US" sz="3600" b="1" dirty="0"/>
            </a:br>
            <a:r>
              <a:rPr lang="en-US" sz="3600" b="1" dirty="0"/>
              <a:t>at the store, on the road, at church, etc.</a:t>
            </a:r>
          </a:p>
          <a:p>
            <a:pPr marL="0" indent="0" algn="ctr">
              <a:spcBef>
                <a:spcPts val="0"/>
              </a:spcBef>
              <a:buNone/>
            </a:pPr>
            <a:endParaRPr lang="en-US" sz="3200" b="1" dirty="0"/>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380137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7972-CC12-4B13-9334-47513AB667AD}"/>
              </a:ext>
            </a:extLst>
          </p:cNvPr>
          <p:cNvSpPr>
            <a:spLocks noGrp="1"/>
          </p:cNvSpPr>
          <p:nvPr>
            <p:ph type="title"/>
          </p:nvPr>
        </p:nvSpPr>
        <p:spPr/>
        <p:txBody>
          <a:bodyPr>
            <a:normAutofit fontScale="90000"/>
          </a:bodyPr>
          <a:lstStyle/>
          <a:p>
            <a:pPr algn="ctr"/>
            <a:r>
              <a:rPr lang="en-US" sz="5400" b="1" dirty="0">
                <a:latin typeface="+mn-lt"/>
              </a:rPr>
              <a:t>3. Don’t Compromise Convictions</a:t>
            </a:r>
          </a:p>
        </p:txBody>
      </p:sp>
      <p:sp>
        <p:nvSpPr>
          <p:cNvPr id="3" name="Content Placeholder 2">
            <a:extLst>
              <a:ext uri="{FF2B5EF4-FFF2-40B4-BE49-F238E27FC236}">
                <a16:creationId xmlns:a16="http://schemas.microsoft.com/office/drawing/2014/main" id="{8DC8F731-1AA9-474B-831B-F76F02ED9DE2}"/>
              </a:ext>
            </a:extLst>
          </p:cNvPr>
          <p:cNvSpPr>
            <a:spLocks noGrp="1"/>
          </p:cNvSpPr>
          <p:nvPr>
            <p:ph idx="1"/>
          </p:nvPr>
        </p:nvSpPr>
        <p:spPr>
          <a:xfrm>
            <a:off x="628650" y="2286000"/>
            <a:ext cx="7886700" cy="3890962"/>
          </a:xfrm>
        </p:spPr>
        <p:txBody>
          <a:bodyPr>
            <a:normAutofit/>
          </a:bodyPr>
          <a:lstStyle/>
          <a:p>
            <a:pPr marL="0" indent="0" algn="ctr">
              <a:spcBef>
                <a:spcPts val="0"/>
              </a:spcBef>
              <a:buNone/>
            </a:pPr>
            <a:r>
              <a:rPr lang="en-US" sz="3200" b="1" dirty="0"/>
              <a:t>Some people look for Christians to give in.</a:t>
            </a:r>
          </a:p>
          <a:p>
            <a:pPr marL="0" indent="0" algn="ctr">
              <a:buNone/>
            </a:pPr>
            <a:endParaRPr lang="en-US" sz="800" b="1" dirty="0"/>
          </a:p>
          <a:p>
            <a:pPr marL="0" indent="0" algn="ctr">
              <a:spcBef>
                <a:spcPts val="0"/>
              </a:spcBef>
              <a:spcAft>
                <a:spcPts val="600"/>
              </a:spcAft>
              <a:buNone/>
            </a:pPr>
            <a:r>
              <a:rPr lang="en-US" sz="3200" b="1" dirty="0"/>
              <a:t>We must be true to our beliefs and values and be consistent (Jas. 3:9-12).</a:t>
            </a:r>
          </a:p>
          <a:p>
            <a:pPr marL="0" indent="0" algn="ctr">
              <a:spcAft>
                <a:spcPts val="600"/>
              </a:spcAft>
              <a:buNone/>
            </a:pPr>
            <a:r>
              <a:rPr lang="en-US" sz="3200" b="1" dirty="0"/>
              <a:t>We must “practice what we preach.”  </a:t>
            </a:r>
          </a:p>
        </p:txBody>
      </p:sp>
      <p:grpSp>
        <p:nvGrpSpPr>
          <p:cNvPr id="4" name="Group 3">
            <a:extLst>
              <a:ext uri="{FF2B5EF4-FFF2-40B4-BE49-F238E27FC236}">
                <a16:creationId xmlns:a16="http://schemas.microsoft.com/office/drawing/2014/main" id="{DA26C3A9-A498-0B45-A27B-F4DE826D6894}"/>
              </a:ext>
            </a:extLst>
          </p:cNvPr>
          <p:cNvGrpSpPr/>
          <p:nvPr/>
        </p:nvGrpSpPr>
        <p:grpSpPr>
          <a:xfrm>
            <a:off x="381000" y="5194852"/>
            <a:ext cx="8763000" cy="1689652"/>
            <a:chOff x="381000" y="5194852"/>
            <a:chExt cx="8763000" cy="1689652"/>
          </a:xfrm>
        </p:grpSpPr>
        <p:pic>
          <p:nvPicPr>
            <p:cNvPr id="2050" name="Picture 2" descr="Salt N Light (@mysaltnlight) | Twitter">
              <a:extLst>
                <a:ext uri="{FF2B5EF4-FFF2-40B4-BE49-F238E27FC236}">
                  <a16:creationId xmlns:a16="http://schemas.microsoft.com/office/drawing/2014/main" id="{E5C4C3CC-DF71-4DF2-AD25-26582F3EB8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t="20174" r="13478" b="22783"/>
            <a:stretch/>
          </p:blipFill>
          <p:spPr bwMode="auto">
            <a:xfrm>
              <a:off x="7011330" y="5194852"/>
              <a:ext cx="2132670" cy="16896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069D7F37-C302-BD4E-A408-938B70380237}"/>
                </a:ext>
              </a:extLst>
            </p:cNvPr>
            <p:cNvSpPr txBox="1">
              <a:spLocks/>
            </p:cNvSpPr>
            <p:nvPr/>
          </p:nvSpPr>
          <p:spPr>
            <a:xfrm>
              <a:off x="381000" y="5202238"/>
              <a:ext cx="6324600" cy="1655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800" b="1" dirty="0">
                  <a:solidFill>
                    <a:schemeClr val="accent2">
                      <a:lumMod val="50000"/>
                    </a:schemeClr>
                  </a:solidFill>
                  <a:effectLst>
                    <a:outerShdw blurRad="38100" dist="38100" dir="2700000" algn="tl">
                      <a:srgbClr val="000000">
                        <a:alpha val="43137"/>
                      </a:srgbClr>
                    </a:outerShdw>
                  </a:effectLst>
                  <a:latin typeface="+mn-lt"/>
                </a:rPr>
                <a:t>How Can I Have a Good Influence on Others?</a:t>
              </a:r>
            </a:p>
          </p:txBody>
        </p:sp>
      </p:grpSp>
    </p:spTree>
    <p:extLst>
      <p:ext uri="{BB962C8B-B14F-4D97-AF65-F5344CB8AC3E}">
        <p14:creationId xmlns:p14="http://schemas.microsoft.com/office/powerpoint/2010/main" val="395227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616</Words>
  <Application>Microsoft Macintosh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3_Office Theme</vt:lpstr>
      <vt:lpstr>Matthew 5:13-16</vt:lpstr>
      <vt:lpstr>Matthew 5:13-16</vt:lpstr>
      <vt:lpstr>How Can I Have a Good Influence on Others?</vt:lpstr>
      <vt:lpstr>PowerPoint Presentation</vt:lpstr>
      <vt:lpstr>1. Be Zealous</vt:lpstr>
      <vt:lpstr>1. Be Zealous</vt:lpstr>
      <vt:lpstr>2. Be a True Disciple</vt:lpstr>
      <vt:lpstr>2. Be a True Disciple</vt:lpstr>
      <vt:lpstr>3. Don’t Compromise Convictions</vt:lpstr>
      <vt:lpstr>3. Don’t Compromise Convictions</vt:lpstr>
      <vt:lpstr>4. Respect Others</vt:lpstr>
      <vt:lpstr>Christians Can Have Great Influence on the World Around Us.</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Kyle Pope</cp:lastModifiedBy>
  <cp:revision>21</cp:revision>
  <dcterms:created xsi:type="dcterms:W3CDTF">2008-03-16T18:22:36Z</dcterms:created>
  <dcterms:modified xsi:type="dcterms:W3CDTF">2021-07-26T15:20:15Z</dcterms:modified>
</cp:coreProperties>
</file>