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54"/>
    <p:restoredTop sz="94697"/>
  </p:normalViewPr>
  <p:slideViewPr>
    <p:cSldViewPr snapToGrid="0" snapToObjects="1">
      <p:cViewPr varScale="1">
        <p:scale>
          <a:sx n="80" d="100"/>
          <a:sy n="80" d="100"/>
        </p:scale>
        <p:origin x="1792" y="192"/>
      </p:cViewPr>
      <p:guideLst/>
    </p:cSldViewPr>
  </p:slideViewPr>
  <p:outlineViewPr>
    <p:cViewPr>
      <p:scale>
        <a:sx n="60" d="100"/>
        <a:sy n="6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3A8A3-6089-E04F-AA1E-2A626B2EBAAE}" type="datetimeFigureOut">
              <a:rPr lang="en-US" smtClean="0"/>
              <a:t>7/5/21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A3E2B-4E0B-2442-B700-33DDBC32E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3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A3E2B-4E0B-2442-B700-33DDBC32ED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83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6D1D-D438-C747-940F-5076E647C2A4}" type="datetimeFigureOut">
              <a:rPr lang="en-US" smtClean="0"/>
              <a:t>7/5/21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5649-44B1-3548-81BB-B827D973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1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6D1D-D438-C747-940F-5076E647C2A4}" type="datetimeFigureOut">
              <a:rPr lang="en-US" smtClean="0"/>
              <a:t>7/5/21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5649-44B1-3548-81BB-B827D973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0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6D1D-D438-C747-940F-5076E647C2A4}" type="datetimeFigureOut">
              <a:rPr lang="en-US" smtClean="0"/>
              <a:t>7/5/21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5649-44B1-3548-81BB-B827D973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6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6D1D-D438-C747-940F-5076E647C2A4}" type="datetimeFigureOut">
              <a:rPr lang="en-US" smtClean="0"/>
              <a:t>7/5/21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5649-44B1-3548-81BB-B827D973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3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6D1D-D438-C747-940F-5076E647C2A4}" type="datetimeFigureOut">
              <a:rPr lang="en-US" smtClean="0"/>
              <a:t>7/5/21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5649-44B1-3548-81BB-B827D973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44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6D1D-D438-C747-940F-5076E647C2A4}" type="datetimeFigureOut">
              <a:rPr lang="en-US" smtClean="0"/>
              <a:t>7/5/21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5649-44B1-3548-81BB-B827D973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8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6D1D-D438-C747-940F-5076E647C2A4}" type="datetimeFigureOut">
              <a:rPr lang="en-US" smtClean="0"/>
              <a:t>7/5/21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5649-44B1-3548-81BB-B827D973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84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6D1D-D438-C747-940F-5076E647C2A4}" type="datetimeFigureOut">
              <a:rPr lang="en-US" smtClean="0"/>
              <a:t>7/5/21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5649-44B1-3548-81BB-B827D973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2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6D1D-D438-C747-940F-5076E647C2A4}" type="datetimeFigureOut">
              <a:rPr lang="en-US" smtClean="0"/>
              <a:t>7/5/21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5649-44B1-3548-81BB-B827D973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6D1D-D438-C747-940F-5076E647C2A4}" type="datetimeFigureOut">
              <a:rPr lang="en-US" smtClean="0"/>
              <a:t>7/5/21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5649-44B1-3548-81BB-B827D973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7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6D1D-D438-C747-940F-5076E647C2A4}" type="datetimeFigureOut">
              <a:rPr lang="en-US" smtClean="0"/>
              <a:t>7/5/21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5649-44B1-3548-81BB-B827D973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61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aves of paper that mimic fire">
            <a:extLst>
              <a:ext uri="{FF2B5EF4-FFF2-40B4-BE49-F238E27FC236}">
                <a16:creationId xmlns:a16="http://schemas.microsoft.com/office/drawing/2014/main" id="{D734570D-6270-EE44-B3EC-A474EE6223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0000"/>
                    </a14:imgEffect>
                    <a14:imgEffect>
                      <a14:brightnessContrast bright="-60000" contrast="-1000"/>
                    </a14:imgEffect>
                  </a14:imgLayer>
                </a14:imgProps>
              </a:ext>
            </a:extLst>
          </a:blip>
          <a:srcRect l="14400" t="6484" r="26423" b="-1"/>
          <a:stretch/>
        </p:blipFill>
        <p:spPr>
          <a:xfrm>
            <a:off x="0" y="10"/>
            <a:ext cx="9144000" cy="68579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56D1D-D438-C747-940F-5076E647C2A4}" type="datetimeFigureOut">
              <a:rPr lang="en-US" smtClean="0"/>
              <a:t>7/5/21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5649-44B1-3548-81BB-B827D973F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8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3F38884-F7AB-534A-B3CB-22270ED2C693}"/>
              </a:ext>
            </a:extLst>
          </p:cNvPr>
          <p:cNvSpPr/>
          <p:nvPr/>
        </p:nvSpPr>
        <p:spPr>
          <a:xfrm flipV="1">
            <a:off x="0" y="-1"/>
            <a:ext cx="9144000" cy="5694947"/>
          </a:xfrm>
          <a:prstGeom prst="rect">
            <a:avLst/>
          </a:prstGeom>
          <a:gradFill>
            <a:gsLst>
              <a:gs pos="24000">
                <a:schemeClr val="accent1">
                  <a:alpha val="0"/>
                  <a:lumMod val="0"/>
                  <a:lumOff val="10000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5BC567-367A-E942-9261-16EB408AF5B2}"/>
              </a:ext>
            </a:extLst>
          </p:cNvPr>
          <p:cNvSpPr txBox="1"/>
          <p:nvPr/>
        </p:nvSpPr>
        <p:spPr>
          <a:xfrm>
            <a:off x="1518834" y="495945"/>
            <a:ext cx="6385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small" dirty="0">
                <a:latin typeface="Cambria" panose="02040503050406030204" pitchFamily="18" charset="0"/>
              </a:rPr>
              <a:t>Galatians 5:22-23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266854-2823-E649-BFDB-6A45D200F994}"/>
              </a:ext>
            </a:extLst>
          </p:cNvPr>
          <p:cNvSpPr txBox="1"/>
          <p:nvPr/>
        </p:nvSpPr>
        <p:spPr>
          <a:xfrm>
            <a:off x="604434" y="2324746"/>
            <a:ext cx="7981627" cy="34778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400" b="1" dirty="0"/>
              <a:t>“But the fruit of the Spirit is love, joy, peace, longsuffering, kindness, goodness, faithfulness, gentleness, self-control. Against such there is no law” (NKJV).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F493F6C-41BB-0246-BE8D-6B86A9E65C33}"/>
              </a:ext>
            </a:extLst>
          </p:cNvPr>
          <p:cNvSpPr/>
          <p:nvPr/>
        </p:nvSpPr>
        <p:spPr>
          <a:xfrm>
            <a:off x="609600" y="930443"/>
            <a:ext cx="545432" cy="2085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49F2B45-CB23-8D4A-8B38-F7742D027B24}"/>
              </a:ext>
            </a:extLst>
          </p:cNvPr>
          <p:cNvCxnSpPr/>
          <p:nvPr/>
        </p:nvCxnSpPr>
        <p:spPr>
          <a:xfrm>
            <a:off x="1684421" y="1716505"/>
            <a:ext cx="611204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85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28FBB46-DB46-FB48-9497-708B6C9BA134}"/>
              </a:ext>
            </a:extLst>
          </p:cNvPr>
          <p:cNvSpPr/>
          <p:nvPr/>
        </p:nvSpPr>
        <p:spPr>
          <a:xfrm flipV="1">
            <a:off x="0" y="-1"/>
            <a:ext cx="9144000" cy="5694947"/>
          </a:xfrm>
          <a:prstGeom prst="rect">
            <a:avLst/>
          </a:prstGeom>
          <a:gradFill>
            <a:gsLst>
              <a:gs pos="24000">
                <a:schemeClr val="accent1">
                  <a:alpha val="0"/>
                  <a:lumMod val="0"/>
                  <a:lumOff val="10000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5BC567-367A-E942-9261-16EB408AF5B2}"/>
              </a:ext>
            </a:extLst>
          </p:cNvPr>
          <p:cNvSpPr txBox="1"/>
          <p:nvPr/>
        </p:nvSpPr>
        <p:spPr>
          <a:xfrm>
            <a:off x="1518834" y="495946"/>
            <a:ext cx="6385302" cy="96089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8000" b="1" cap="small" dirty="0">
                <a:latin typeface="Cambria" panose="02040503050406030204" pitchFamily="18" charset="0"/>
              </a:rPr>
              <a:t>Kindness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266854-2823-E649-BFDB-6A45D200F994}"/>
              </a:ext>
            </a:extLst>
          </p:cNvPr>
          <p:cNvSpPr txBox="1"/>
          <p:nvPr/>
        </p:nvSpPr>
        <p:spPr>
          <a:xfrm>
            <a:off x="604434" y="1860884"/>
            <a:ext cx="7981627" cy="4539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/>
              <a:t>Our World Suffers from a Kindness Deficit.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DEB2B-B346-DD4A-AB44-60C269DC7F3F}"/>
              </a:ext>
            </a:extLst>
          </p:cNvPr>
          <p:cNvSpPr txBox="1"/>
          <p:nvPr/>
        </p:nvSpPr>
        <p:spPr>
          <a:xfrm>
            <a:off x="612455" y="3481137"/>
            <a:ext cx="7981627" cy="3176337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/>
              <a:t>Rudeness</a:t>
            </a:r>
          </a:p>
          <a:p>
            <a:pPr algn="ctr">
              <a:spcAft>
                <a:spcPts val="600"/>
              </a:spcAft>
            </a:pPr>
            <a:r>
              <a:rPr lang="en-US" sz="3200" b="1" dirty="0"/>
              <a:t>Bullying</a:t>
            </a:r>
          </a:p>
          <a:p>
            <a:pPr algn="ctr">
              <a:spcAft>
                <a:spcPts val="600"/>
              </a:spcAft>
            </a:pPr>
            <a:r>
              <a:rPr lang="en-US" sz="3200" b="1" dirty="0"/>
              <a:t>Selfishness</a:t>
            </a:r>
          </a:p>
          <a:p>
            <a:pPr algn="ctr">
              <a:spcAft>
                <a:spcPts val="600"/>
              </a:spcAft>
            </a:pPr>
            <a:r>
              <a:rPr lang="en-US" sz="3200" b="1" dirty="0"/>
              <a:t>Disrespect</a:t>
            </a:r>
          </a:p>
          <a:p>
            <a:pPr algn="ctr">
              <a:spcAft>
                <a:spcPts val="600"/>
              </a:spcAft>
            </a:pPr>
            <a:r>
              <a:rPr lang="en-US" sz="3200" b="1" dirty="0"/>
              <a:t>No Compassion</a:t>
            </a:r>
          </a:p>
          <a:p>
            <a:pPr algn="ctr">
              <a:spcAft>
                <a:spcPts val="600"/>
              </a:spcAft>
            </a:pPr>
            <a:r>
              <a:rPr lang="en-US" sz="3200" b="1" dirty="0"/>
              <a:t>“Me First”</a:t>
            </a:r>
          </a:p>
          <a:p>
            <a:pPr algn="ctr">
              <a:spcAft>
                <a:spcPts val="600"/>
              </a:spcAft>
            </a:pPr>
            <a:r>
              <a:rPr lang="en-US" sz="3200" b="1" dirty="0"/>
              <a:t>“Who Cares”</a:t>
            </a:r>
          </a:p>
          <a:p>
            <a:pPr algn="ctr">
              <a:spcAft>
                <a:spcPts val="600"/>
              </a:spcAft>
            </a:pPr>
            <a:r>
              <a:rPr lang="en-US" sz="3200" b="1" dirty="0"/>
              <a:t>“That’s your problem”</a:t>
            </a:r>
          </a:p>
          <a:p>
            <a:pPr algn="ctr">
              <a:spcAft>
                <a:spcPts val="600"/>
              </a:spcAft>
            </a:pPr>
            <a:r>
              <a:rPr lang="en-US" sz="3200" b="1" dirty="0"/>
              <a:t>“All about my feelings”</a:t>
            </a:r>
          </a:p>
          <a:p>
            <a:pPr algn="ctr">
              <a:spcAft>
                <a:spcPts val="600"/>
              </a:spcAft>
            </a:pPr>
            <a:r>
              <a:rPr lang="en-US" sz="3200" b="1" dirty="0"/>
              <a:t>No Empathy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EBCDC6-88A0-2B4E-B0E2-F427FC934ED8}"/>
              </a:ext>
            </a:extLst>
          </p:cNvPr>
          <p:cNvSpPr/>
          <p:nvPr/>
        </p:nvSpPr>
        <p:spPr>
          <a:xfrm>
            <a:off x="609600" y="930443"/>
            <a:ext cx="545432" cy="2085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E9139B3-0D88-614A-B3FC-FD8FA0C934A0}"/>
              </a:ext>
            </a:extLst>
          </p:cNvPr>
          <p:cNvCxnSpPr/>
          <p:nvPr/>
        </p:nvCxnSpPr>
        <p:spPr>
          <a:xfrm>
            <a:off x="1684421" y="1716505"/>
            <a:ext cx="611204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784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9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EC65385-D59F-BC4D-909F-F382EE7463FC}"/>
              </a:ext>
            </a:extLst>
          </p:cNvPr>
          <p:cNvSpPr/>
          <p:nvPr/>
        </p:nvSpPr>
        <p:spPr>
          <a:xfrm flipV="1">
            <a:off x="0" y="-1"/>
            <a:ext cx="9144000" cy="5694947"/>
          </a:xfrm>
          <a:prstGeom prst="rect">
            <a:avLst/>
          </a:prstGeom>
          <a:gradFill>
            <a:gsLst>
              <a:gs pos="24000">
                <a:schemeClr val="accent1">
                  <a:alpha val="0"/>
                  <a:lumMod val="0"/>
                  <a:lumOff val="10000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5BC567-367A-E942-9261-16EB408AF5B2}"/>
              </a:ext>
            </a:extLst>
          </p:cNvPr>
          <p:cNvSpPr txBox="1"/>
          <p:nvPr/>
        </p:nvSpPr>
        <p:spPr>
          <a:xfrm>
            <a:off x="1518834" y="495946"/>
            <a:ext cx="6385302" cy="96089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8000" b="1" cap="small" dirty="0">
                <a:latin typeface="Cambria" panose="02040503050406030204" pitchFamily="18" charset="0"/>
              </a:rPr>
              <a:t>Kindness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266854-2823-E649-BFDB-6A45D200F994}"/>
              </a:ext>
            </a:extLst>
          </p:cNvPr>
          <p:cNvSpPr txBox="1"/>
          <p:nvPr/>
        </p:nvSpPr>
        <p:spPr>
          <a:xfrm>
            <a:off x="604434" y="1860884"/>
            <a:ext cx="7981627" cy="4539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/>
              <a:t>Christians Can Easily Allow the World’s Ways to Become Ours.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DEB2B-B346-DD4A-AB44-60C269DC7F3F}"/>
              </a:ext>
            </a:extLst>
          </p:cNvPr>
          <p:cNvSpPr txBox="1"/>
          <p:nvPr/>
        </p:nvSpPr>
        <p:spPr>
          <a:xfrm>
            <a:off x="612455" y="3481137"/>
            <a:ext cx="7981627" cy="3176337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/>
              <a:t>Imagine that separation from the world is an excuse to treat non-Christians rudely (2 Cor. 6:14-17)</a:t>
            </a:r>
          </a:p>
          <a:p>
            <a:pPr algn="ctr">
              <a:spcAft>
                <a:spcPts val="600"/>
              </a:spcAft>
            </a:pPr>
            <a:r>
              <a:rPr lang="en-US" sz="2800" b="1" dirty="0"/>
              <a:t>Think that standing up for truth dismisses us from the responsibility to be kind (Eph. 4:11-16)</a:t>
            </a:r>
          </a:p>
          <a:p>
            <a:pPr algn="ctr">
              <a:spcAft>
                <a:spcPts val="600"/>
              </a:spcAft>
            </a:pPr>
            <a:r>
              <a:rPr lang="en-US" sz="2800" b="1" dirty="0"/>
              <a:t>Confuse personal responsibility with a lack of concern for others (Jas. 3:13-18)</a:t>
            </a:r>
            <a:r>
              <a:rPr lang="en-US" sz="3000" b="1" dirty="0"/>
              <a:t> </a:t>
            </a:r>
          </a:p>
          <a:p>
            <a:pPr algn="ctr">
              <a:spcAft>
                <a:spcPts val="600"/>
              </a:spcAft>
            </a:pPr>
            <a:endParaRPr lang="en-US" sz="32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23DD54-B114-CD40-A17E-2BA7511BDB16}"/>
              </a:ext>
            </a:extLst>
          </p:cNvPr>
          <p:cNvSpPr/>
          <p:nvPr/>
        </p:nvSpPr>
        <p:spPr>
          <a:xfrm>
            <a:off x="609600" y="930443"/>
            <a:ext cx="545432" cy="2085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D28917-0EED-1E4F-96F9-E3DD00045432}"/>
              </a:ext>
            </a:extLst>
          </p:cNvPr>
          <p:cNvCxnSpPr/>
          <p:nvPr/>
        </p:nvCxnSpPr>
        <p:spPr>
          <a:xfrm>
            <a:off x="1684421" y="1716505"/>
            <a:ext cx="611204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593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35D9302-916C-C946-B2B7-7596E44C5E3C}"/>
              </a:ext>
            </a:extLst>
          </p:cNvPr>
          <p:cNvSpPr/>
          <p:nvPr/>
        </p:nvSpPr>
        <p:spPr>
          <a:xfrm flipV="1">
            <a:off x="0" y="-1"/>
            <a:ext cx="9144000" cy="5694947"/>
          </a:xfrm>
          <a:prstGeom prst="rect">
            <a:avLst/>
          </a:prstGeom>
          <a:gradFill>
            <a:gsLst>
              <a:gs pos="24000">
                <a:schemeClr val="accent1">
                  <a:alpha val="0"/>
                  <a:lumMod val="0"/>
                  <a:lumOff val="10000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5BC567-367A-E942-9261-16EB408AF5B2}"/>
              </a:ext>
            </a:extLst>
          </p:cNvPr>
          <p:cNvSpPr txBox="1"/>
          <p:nvPr/>
        </p:nvSpPr>
        <p:spPr>
          <a:xfrm>
            <a:off x="1518834" y="495946"/>
            <a:ext cx="6385302" cy="96089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8000" b="1" cap="small" dirty="0">
                <a:latin typeface="Cambria" panose="02040503050406030204" pitchFamily="18" charset="0"/>
              </a:rPr>
              <a:t>Kindness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266854-2823-E649-BFDB-6A45D200F994}"/>
              </a:ext>
            </a:extLst>
          </p:cNvPr>
          <p:cNvSpPr txBox="1"/>
          <p:nvPr/>
        </p:nvSpPr>
        <p:spPr>
          <a:xfrm>
            <a:off x="604434" y="1860884"/>
            <a:ext cx="7981627" cy="4539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/>
              <a:t>This Is “Fruit” of the Spirit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DEB2B-B346-DD4A-AB44-60C269DC7F3F}"/>
              </a:ext>
            </a:extLst>
          </p:cNvPr>
          <p:cNvSpPr txBox="1"/>
          <p:nvPr/>
        </p:nvSpPr>
        <p:spPr>
          <a:xfrm>
            <a:off x="612455" y="2759243"/>
            <a:ext cx="7981627" cy="3898232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/>
              <a:t>The disciple of Christ will produce it as he sets his mind on the things of the Spirit (Rom. 8:5-9).</a:t>
            </a:r>
          </a:p>
          <a:p>
            <a:pPr algn="ctr">
              <a:spcAft>
                <a:spcPts val="600"/>
              </a:spcAft>
            </a:pPr>
            <a:r>
              <a:rPr lang="en-US" sz="2800" b="1" dirty="0"/>
              <a:t>It reflects the will and the mind of God (Titus 3:3-7).</a:t>
            </a:r>
          </a:p>
          <a:p>
            <a:pPr algn="ctr">
              <a:spcAft>
                <a:spcPts val="600"/>
              </a:spcAft>
            </a:pPr>
            <a:r>
              <a:rPr lang="en-US" sz="2800" b="1" dirty="0"/>
              <a:t>It stems from a willingness to consider the needs and feelings of others (Matt. 7:12).</a:t>
            </a:r>
          </a:p>
          <a:p>
            <a:pPr algn="ctr">
              <a:spcAft>
                <a:spcPts val="600"/>
              </a:spcAft>
            </a:pPr>
            <a:r>
              <a:rPr lang="en-US" sz="2800" b="1" dirty="0"/>
              <a:t>It s a vital difference Christians must demonstrate to the world (e.g. “Rude Christian,” 1 John 4:4-6).</a:t>
            </a:r>
          </a:p>
          <a:p>
            <a:pPr algn="ctr">
              <a:spcAft>
                <a:spcPts val="600"/>
              </a:spcAft>
            </a:pPr>
            <a:endParaRPr lang="en-US" sz="32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4D48B3-8F62-D14D-A731-CAE20F6A0AFF}"/>
              </a:ext>
            </a:extLst>
          </p:cNvPr>
          <p:cNvSpPr/>
          <p:nvPr/>
        </p:nvSpPr>
        <p:spPr>
          <a:xfrm>
            <a:off x="609600" y="930443"/>
            <a:ext cx="545432" cy="2085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AFDB59-BD3A-5C49-AD57-D251EEB390B0}"/>
              </a:ext>
            </a:extLst>
          </p:cNvPr>
          <p:cNvCxnSpPr/>
          <p:nvPr/>
        </p:nvCxnSpPr>
        <p:spPr>
          <a:xfrm>
            <a:off x="1684421" y="1716505"/>
            <a:ext cx="611204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564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05871F7-FFC2-294F-83C3-8B6D54D3EC69}"/>
              </a:ext>
            </a:extLst>
          </p:cNvPr>
          <p:cNvSpPr/>
          <p:nvPr/>
        </p:nvSpPr>
        <p:spPr>
          <a:xfrm flipV="1">
            <a:off x="0" y="-1"/>
            <a:ext cx="9144000" cy="5694947"/>
          </a:xfrm>
          <a:prstGeom prst="rect">
            <a:avLst/>
          </a:prstGeom>
          <a:gradFill>
            <a:gsLst>
              <a:gs pos="24000">
                <a:schemeClr val="accent1">
                  <a:alpha val="0"/>
                  <a:lumMod val="0"/>
                  <a:lumOff val="10000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5BC567-367A-E942-9261-16EB408AF5B2}"/>
              </a:ext>
            </a:extLst>
          </p:cNvPr>
          <p:cNvSpPr txBox="1"/>
          <p:nvPr/>
        </p:nvSpPr>
        <p:spPr>
          <a:xfrm>
            <a:off x="1518834" y="495946"/>
            <a:ext cx="6385302" cy="96089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8000" b="1" cap="small" dirty="0">
                <a:latin typeface="Cambria" panose="02040503050406030204" pitchFamily="18" charset="0"/>
              </a:rPr>
              <a:t>Kindness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266854-2823-E649-BFDB-6A45D200F994}"/>
              </a:ext>
            </a:extLst>
          </p:cNvPr>
          <p:cNvSpPr txBox="1"/>
          <p:nvPr/>
        </p:nvSpPr>
        <p:spPr>
          <a:xfrm>
            <a:off x="604434" y="1860884"/>
            <a:ext cx="7981627" cy="4539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/>
              <a:t>Kindness Changes Things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DEB2B-B346-DD4A-AB44-60C269DC7F3F}"/>
              </a:ext>
            </a:extLst>
          </p:cNvPr>
          <p:cNvSpPr txBox="1"/>
          <p:nvPr/>
        </p:nvSpPr>
        <p:spPr>
          <a:xfrm>
            <a:off x="612455" y="2759243"/>
            <a:ext cx="7981627" cy="3898232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/>
              <a:t>“The Art of Kindness,” </a:t>
            </a:r>
            <a:r>
              <a:rPr lang="en-US" sz="2000" b="1" dirty="0"/>
              <a:t>Steve </a:t>
            </a:r>
            <a:r>
              <a:rPr lang="en-US" sz="2000" b="1" dirty="0" err="1"/>
              <a:t>Siegle</a:t>
            </a:r>
            <a:r>
              <a:rPr lang="en-US" sz="2000" b="1" dirty="0"/>
              <a:t>, Mayo Clinic, May 29, 2020*</a:t>
            </a:r>
          </a:p>
          <a:p>
            <a:pPr algn="ctr">
              <a:spcAft>
                <a:spcPts val="800"/>
              </a:spcAft>
            </a:pPr>
            <a:r>
              <a:rPr lang="en-US" sz="2600" b="1" dirty="0"/>
              <a:t>“The art of kindness means harboring a spirit of helpfulness, as well as being generous and considerate, and doing so without expecting anything in return.”</a:t>
            </a:r>
          </a:p>
          <a:p>
            <a:pPr algn="ctr">
              <a:spcAft>
                <a:spcPts val="800"/>
              </a:spcAft>
            </a:pPr>
            <a:r>
              <a:rPr lang="en-US" sz="2600" b="1" dirty="0"/>
              <a:t>“Kindness has been shown to increase self-esteem, empathy and compassion, and improve mood.”</a:t>
            </a:r>
          </a:p>
          <a:p>
            <a:pPr algn="ctr">
              <a:spcAft>
                <a:spcPts val="800"/>
              </a:spcAft>
            </a:pPr>
            <a:r>
              <a:rPr lang="en-US" sz="2600" b="1" dirty="0"/>
              <a:t>“It can decrease blood pressure and cortisol, a stress hormone, which directly impacts stress levels.”</a:t>
            </a:r>
          </a:p>
          <a:p>
            <a:pPr algn="ctr">
              <a:spcAft>
                <a:spcPts val="800"/>
              </a:spcAft>
            </a:pPr>
            <a:r>
              <a:rPr lang="en-US" sz="1400" b="1" dirty="0"/>
              <a:t>* https://</a:t>
            </a:r>
            <a:r>
              <a:rPr lang="en-US" sz="1400" b="1" dirty="0" err="1"/>
              <a:t>www.mayoclinichealthsystem.org</a:t>
            </a:r>
            <a:r>
              <a:rPr lang="en-US" sz="1400" b="1" dirty="0"/>
              <a:t>/hometown-health/speaking-of-health/the-art-of-kindness</a:t>
            </a:r>
          </a:p>
          <a:p>
            <a:pPr algn="ctr">
              <a:spcAft>
                <a:spcPts val="600"/>
              </a:spcAft>
            </a:pPr>
            <a:endParaRPr lang="en-US" sz="32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C050A0-2A4C-374E-B8A7-E4DD6D3D8E6E}"/>
              </a:ext>
            </a:extLst>
          </p:cNvPr>
          <p:cNvSpPr/>
          <p:nvPr/>
        </p:nvSpPr>
        <p:spPr>
          <a:xfrm>
            <a:off x="609600" y="930443"/>
            <a:ext cx="545432" cy="2085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4EEE4A-7C6D-AB4B-9842-77D960F77B08}"/>
              </a:ext>
            </a:extLst>
          </p:cNvPr>
          <p:cNvCxnSpPr/>
          <p:nvPr/>
        </p:nvCxnSpPr>
        <p:spPr>
          <a:xfrm>
            <a:off x="1684421" y="1716505"/>
            <a:ext cx="611204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858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757F94A-9985-E047-8E6C-93D72F11C284}"/>
              </a:ext>
            </a:extLst>
          </p:cNvPr>
          <p:cNvSpPr/>
          <p:nvPr/>
        </p:nvSpPr>
        <p:spPr>
          <a:xfrm flipV="1">
            <a:off x="0" y="-1"/>
            <a:ext cx="9144000" cy="5694947"/>
          </a:xfrm>
          <a:prstGeom prst="rect">
            <a:avLst/>
          </a:prstGeom>
          <a:gradFill>
            <a:gsLst>
              <a:gs pos="24000">
                <a:schemeClr val="accent1">
                  <a:alpha val="0"/>
                  <a:lumMod val="0"/>
                  <a:lumOff val="10000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5BC567-367A-E942-9261-16EB408AF5B2}"/>
              </a:ext>
            </a:extLst>
          </p:cNvPr>
          <p:cNvSpPr txBox="1"/>
          <p:nvPr/>
        </p:nvSpPr>
        <p:spPr>
          <a:xfrm>
            <a:off x="1518834" y="495946"/>
            <a:ext cx="6385302" cy="96089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8000" b="1" cap="small" dirty="0">
                <a:latin typeface="Cambria" panose="02040503050406030204" pitchFamily="18" charset="0"/>
              </a:rPr>
              <a:t>Kindness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266854-2823-E649-BFDB-6A45D200F994}"/>
              </a:ext>
            </a:extLst>
          </p:cNvPr>
          <p:cNvSpPr txBox="1"/>
          <p:nvPr/>
        </p:nvSpPr>
        <p:spPr>
          <a:xfrm>
            <a:off x="604434" y="1860884"/>
            <a:ext cx="7981627" cy="4539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/>
              <a:t>Kindness Changes Things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DEB2B-B346-DD4A-AB44-60C269DC7F3F}"/>
              </a:ext>
            </a:extLst>
          </p:cNvPr>
          <p:cNvSpPr txBox="1"/>
          <p:nvPr/>
        </p:nvSpPr>
        <p:spPr>
          <a:xfrm>
            <a:off x="612455" y="2759243"/>
            <a:ext cx="7981627" cy="3898232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/>
              <a:t>“The Art of Kindness,” </a:t>
            </a:r>
            <a:r>
              <a:rPr lang="en-US" sz="2000" b="1" dirty="0"/>
              <a:t>Steve </a:t>
            </a:r>
            <a:r>
              <a:rPr lang="en-US" sz="2000" b="1" dirty="0" err="1"/>
              <a:t>Siegle</a:t>
            </a:r>
            <a:r>
              <a:rPr lang="en-US" sz="2000" b="1" dirty="0"/>
              <a:t>, Mayo Clinic, May 29, 2020*</a:t>
            </a:r>
          </a:p>
          <a:p>
            <a:pPr algn="ctr"/>
            <a:r>
              <a:rPr lang="en-US" sz="2600" b="1" dirty="0"/>
              <a:t>“Physiologically, kindness can positively change your brain. Being kind boosts serotonin and dopamine, which are neurotransmitters in the brain that give you feelings of satisfaction and well-being...”</a:t>
            </a:r>
          </a:p>
          <a:p>
            <a:pPr algn="ctr"/>
            <a:r>
              <a:rPr lang="en-US" sz="2600" b="1" dirty="0"/>
              <a:t>“It is not just how you treat other people — it is how you extend those same behaviors…to yourself as well.”</a:t>
            </a:r>
          </a:p>
          <a:p>
            <a:pPr algn="ctr"/>
            <a:r>
              <a:rPr lang="en-US" sz="2400" b="1" dirty="0"/>
              <a:t>“…negativity often causes you to unravel and may even create a vicious cycle of regularly getting down on yourself.”</a:t>
            </a:r>
            <a:endParaRPr lang="en-US" sz="1400" b="1" dirty="0"/>
          </a:p>
          <a:p>
            <a:pPr algn="ctr">
              <a:spcAft>
                <a:spcPts val="800"/>
              </a:spcAft>
            </a:pPr>
            <a:r>
              <a:rPr lang="en-US" sz="1400" b="1" dirty="0"/>
              <a:t>* https://</a:t>
            </a:r>
            <a:r>
              <a:rPr lang="en-US" sz="1400" b="1" dirty="0" err="1"/>
              <a:t>www.mayoclinichealthsystem.org</a:t>
            </a:r>
            <a:r>
              <a:rPr lang="en-US" sz="1400" b="1" dirty="0"/>
              <a:t>/hometown-health/speaking-of-health/the-art-of-kindness</a:t>
            </a:r>
          </a:p>
          <a:p>
            <a:pPr algn="ctr"/>
            <a:endParaRPr lang="en-US" sz="1400" b="1" dirty="0"/>
          </a:p>
          <a:p>
            <a:pPr algn="ctr">
              <a:spcAft>
                <a:spcPts val="600"/>
              </a:spcAft>
            </a:pPr>
            <a:endParaRPr lang="en-US" sz="32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DDA0CF-8786-7B45-B9F0-B115589DFAE1}"/>
              </a:ext>
            </a:extLst>
          </p:cNvPr>
          <p:cNvSpPr/>
          <p:nvPr/>
        </p:nvSpPr>
        <p:spPr>
          <a:xfrm>
            <a:off x="609600" y="930443"/>
            <a:ext cx="545432" cy="2085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B8A003-FBFB-3C4E-BDE1-127AB5583026}"/>
              </a:ext>
            </a:extLst>
          </p:cNvPr>
          <p:cNvCxnSpPr/>
          <p:nvPr/>
        </p:nvCxnSpPr>
        <p:spPr>
          <a:xfrm>
            <a:off x="1684421" y="1716505"/>
            <a:ext cx="611204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067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B51C370-730E-DF46-AC04-2F9E23EA0F5F}"/>
              </a:ext>
            </a:extLst>
          </p:cNvPr>
          <p:cNvSpPr/>
          <p:nvPr/>
        </p:nvSpPr>
        <p:spPr>
          <a:xfrm flipV="1">
            <a:off x="0" y="-1"/>
            <a:ext cx="9144000" cy="5694947"/>
          </a:xfrm>
          <a:prstGeom prst="rect">
            <a:avLst/>
          </a:prstGeom>
          <a:gradFill>
            <a:gsLst>
              <a:gs pos="24000">
                <a:schemeClr val="accent1">
                  <a:alpha val="0"/>
                  <a:lumMod val="0"/>
                  <a:lumOff val="10000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5BC567-367A-E942-9261-16EB408AF5B2}"/>
              </a:ext>
            </a:extLst>
          </p:cNvPr>
          <p:cNvSpPr txBox="1"/>
          <p:nvPr/>
        </p:nvSpPr>
        <p:spPr>
          <a:xfrm>
            <a:off x="1518834" y="495946"/>
            <a:ext cx="6385302" cy="96089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8000" b="1" cap="small" dirty="0">
                <a:latin typeface="Cambria" panose="02040503050406030204" pitchFamily="18" charset="0"/>
              </a:rPr>
              <a:t>Kindness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266854-2823-E649-BFDB-6A45D200F994}"/>
              </a:ext>
            </a:extLst>
          </p:cNvPr>
          <p:cNvSpPr txBox="1"/>
          <p:nvPr/>
        </p:nvSpPr>
        <p:spPr>
          <a:xfrm>
            <a:off x="604434" y="1860884"/>
            <a:ext cx="7981627" cy="4539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/>
              <a:t>Kindness Allows Christians to Shine in a Dark World.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DEB2B-B346-DD4A-AB44-60C269DC7F3F}"/>
              </a:ext>
            </a:extLst>
          </p:cNvPr>
          <p:cNvSpPr txBox="1"/>
          <p:nvPr/>
        </p:nvSpPr>
        <p:spPr>
          <a:xfrm>
            <a:off x="612455" y="3416967"/>
            <a:ext cx="7981627" cy="3240507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US" sz="2600" b="1" dirty="0"/>
              <a:t>We are to be salt and light (Matt. 5:13-16; Phil. 2:14-16).</a:t>
            </a:r>
          </a:p>
          <a:p>
            <a:pPr algn="ctr">
              <a:spcAft>
                <a:spcPts val="800"/>
              </a:spcAft>
            </a:pPr>
            <a:r>
              <a:rPr lang="en-US" sz="2800" b="1" dirty="0"/>
              <a:t>It is commanded—and requires extraordinary consideration of others (Matt. 5:38-42).</a:t>
            </a:r>
          </a:p>
          <a:p>
            <a:pPr algn="ctr">
              <a:spcAft>
                <a:spcPts val="800"/>
              </a:spcAft>
            </a:pPr>
            <a:r>
              <a:rPr lang="en-US" sz="2800" b="1" dirty="0"/>
              <a:t>It is vital to evangelism (1 Pet. 3:12-17).</a:t>
            </a:r>
          </a:p>
          <a:p>
            <a:pPr algn="ctr">
              <a:spcAft>
                <a:spcPts val="800"/>
              </a:spcAft>
            </a:pPr>
            <a:r>
              <a:rPr lang="en-US" sz="2800" b="1" dirty="0"/>
              <a:t>It is what all of us need (Eph. 2:4-10).</a:t>
            </a:r>
          </a:p>
          <a:p>
            <a:pPr algn="ctr">
              <a:spcAft>
                <a:spcPts val="800"/>
              </a:spcAft>
            </a:pPr>
            <a:r>
              <a:rPr lang="en-US" sz="3600" b="1" i="1" dirty="0"/>
              <a:t>May Kindness Be Borne in Our Lives!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043F9-DBDA-AF4B-94D2-E9423516676F}"/>
              </a:ext>
            </a:extLst>
          </p:cNvPr>
          <p:cNvSpPr/>
          <p:nvPr/>
        </p:nvSpPr>
        <p:spPr>
          <a:xfrm>
            <a:off x="609600" y="930443"/>
            <a:ext cx="545432" cy="2085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35AC52-B825-6647-83EE-941415FCE1AF}"/>
              </a:ext>
            </a:extLst>
          </p:cNvPr>
          <p:cNvCxnSpPr/>
          <p:nvPr/>
        </p:nvCxnSpPr>
        <p:spPr>
          <a:xfrm>
            <a:off x="1684421" y="1716505"/>
            <a:ext cx="611204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612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 uiExpand="1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513</Words>
  <Application>Microsoft Macintosh PowerPoint</Application>
  <PresentationFormat>On-screen Show (4:3)</PresentationFormat>
  <Paragraphs>47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Pope</dc:creator>
  <cp:lastModifiedBy>Kyle Pope</cp:lastModifiedBy>
  <cp:revision>9</cp:revision>
  <dcterms:created xsi:type="dcterms:W3CDTF">2021-07-03T05:28:36Z</dcterms:created>
  <dcterms:modified xsi:type="dcterms:W3CDTF">2021-07-06T04:35:29Z</dcterms:modified>
</cp:coreProperties>
</file>