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0"/>
  </p:notesMasterIdLst>
  <p:sldIdLst>
    <p:sldId id="277" r:id="rId3"/>
    <p:sldId id="258" r:id="rId4"/>
    <p:sldId id="268" r:id="rId5"/>
    <p:sldId id="269" r:id="rId6"/>
    <p:sldId id="270" r:id="rId7"/>
    <p:sldId id="278" r:id="rId8"/>
    <p:sldId id="274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508"/>
    <p:restoredTop sz="94508" autoAdjust="0"/>
  </p:normalViewPr>
  <p:slideViewPr>
    <p:cSldViewPr>
      <p:cViewPr varScale="1">
        <p:scale>
          <a:sx n="80" d="100"/>
          <a:sy n="80" d="100"/>
        </p:scale>
        <p:origin x="168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21321-FE12-48FE-9A0F-2A31B6F3A0D4}" type="datetimeFigureOut">
              <a:rPr lang="en-US" smtClean="0"/>
              <a:pPr/>
              <a:t>12/24/21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67C2C-198B-4950-B912-B23FFFBCAE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7958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 descr="Picture2"/>
          <p:cNvSpPr>
            <a:spLocks/>
          </p:cNvSpPr>
          <p:nvPr userDrawn="1"/>
        </p:nvSpPr>
        <p:spPr bwMode="gray">
          <a:xfrm>
            <a:off x="-14288" y="4292600"/>
            <a:ext cx="9164638" cy="2592388"/>
          </a:xfrm>
          <a:custGeom>
            <a:avLst/>
            <a:gdLst/>
            <a:ahLst/>
            <a:cxnLst>
              <a:cxn ang="0">
                <a:pos x="9" y="633"/>
              </a:cxn>
              <a:cxn ang="0">
                <a:pos x="1710" y="1182"/>
              </a:cxn>
              <a:cxn ang="0">
                <a:pos x="5773" y="0"/>
              </a:cxn>
              <a:cxn ang="0">
                <a:pos x="5773" y="1633"/>
              </a:cxn>
              <a:cxn ang="0">
                <a:pos x="0" y="1630"/>
              </a:cxn>
              <a:cxn ang="0">
                <a:pos x="9" y="633"/>
              </a:cxn>
            </a:cxnLst>
            <a:rect l="0" t="0" r="r" b="b"/>
            <a:pathLst>
              <a:path w="5773" h="1633">
                <a:moveTo>
                  <a:pt x="9" y="633"/>
                </a:moveTo>
                <a:cubicBezTo>
                  <a:pt x="27" y="588"/>
                  <a:pt x="695" y="1099"/>
                  <a:pt x="1710" y="1182"/>
                </a:cubicBezTo>
                <a:cubicBezTo>
                  <a:pt x="2725" y="1265"/>
                  <a:pt x="3871" y="1008"/>
                  <a:pt x="5773" y="0"/>
                </a:cubicBezTo>
                <a:lnTo>
                  <a:pt x="5773" y="1633"/>
                </a:lnTo>
                <a:lnTo>
                  <a:pt x="0" y="1630"/>
                </a:lnTo>
                <a:lnTo>
                  <a:pt x="9" y="633"/>
                </a:lnTo>
                <a:close/>
              </a:path>
            </a:pathLst>
          </a:custGeom>
          <a:blipFill dpi="0" rotWithShape="1">
            <a:blip r:embed="rId2" cstate="print"/>
            <a:srcRect/>
            <a:stretch>
              <a:fillRect/>
            </a:stretch>
          </a:blip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-14288" y="0"/>
            <a:ext cx="9172576" cy="6124575"/>
            <a:chOff x="-9" y="0"/>
            <a:chExt cx="5778" cy="3858"/>
          </a:xfrm>
        </p:grpSpPr>
        <p:sp>
          <p:nvSpPr>
            <p:cNvPr id="6" name="Freeform 9" descr="Small grid"/>
            <p:cNvSpPr>
              <a:spLocks/>
            </p:cNvSpPr>
            <p:nvPr userDrawn="1"/>
          </p:nvSpPr>
          <p:spPr bwMode="white">
            <a:xfrm>
              <a:off x="0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white">
            <a:xfrm>
              <a:off x="-9" y="0"/>
              <a:ext cx="5769" cy="3858"/>
            </a:xfrm>
            <a:custGeom>
              <a:avLst/>
              <a:gdLst/>
              <a:ahLst/>
              <a:cxnLst>
                <a:cxn ang="0">
                  <a:pos x="0" y="3026"/>
                </a:cxn>
                <a:cxn ang="0">
                  <a:pos x="1984" y="3803"/>
                </a:cxn>
                <a:cxn ang="0">
                  <a:pos x="5769" y="2377"/>
                </a:cxn>
                <a:cxn ang="0">
                  <a:pos x="5769" y="0"/>
                </a:cxn>
                <a:cxn ang="0">
                  <a:pos x="18" y="0"/>
                </a:cxn>
                <a:cxn ang="0">
                  <a:pos x="9" y="10"/>
                </a:cxn>
                <a:cxn ang="0">
                  <a:pos x="0" y="3026"/>
                </a:cxn>
              </a:cxnLst>
              <a:rect l="0" t="0" r="r" b="b"/>
              <a:pathLst>
                <a:path w="5769" h="3858">
                  <a:moveTo>
                    <a:pt x="0" y="3026"/>
                  </a:moveTo>
                  <a:cubicBezTo>
                    <a:pt x="70" y="3092"/>
                    <a:pt x="640" y="3748"/>
                    <a:pt x="1984" y="3803"/>
                  </a:cubicBezTo>
                  <a:cubicBezTo>
                    <a:pt x="3328" y="3858"/>
                    <a:pt x="5396" y="2688"/>
                    <a:pt x="5769" y="2377"/>
                  </a:cubicBezTo>
                  <a:lnTo>
                    <a:pt x="5769" y="0"/>
                  </a:lnTo>
                  <a:lnTo>
                    <a:pt x="18" y="0"/>
                  </a:lnTo>
                  <a:lnTo>
                    <a:pt x="9" y="10"/>
                  </a:lnTo>
                  <a:lnTo>
                    <a:pt x="0" y="302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4000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9" name="Oval 12"/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" name="Text Box 14"/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2" name="Picture 11" descr="divorce-decree.jpg"/>
          <p:cNvPicPr>
            <a:picLocks noChangeAspect="1"/>
          </p:cNvPicPr>
          <p:nvPr userDrawn="1"/>
        </p:nvPicPr>
        <p:blipFill>
          <a:blip r:embed="rId3" cstate="print"/>
          <a:srcRect l="10256" t="3857" r="-2564"/>
          <a:stretch>
            <a:fillRect/>
          </a:stretch>
        </p:blipFill>
        <p:spPr>
          <a:xfrm>
            <a:off x="6096000" y="5105400"/>
            <a:ext cx="2743200" cy="1899173"/>
          </a:xfrm>
          <a:prstGeom prst="flowChartManualInput">
            <a:avLst/>
          </a:prstGeom>
          <a:effectLst>
            <a:softEdge rad="127000"/>
          </a:effectLst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38600" y="381000"/>
            <a:ext cx="4800600" cy="1470025"/>
          </a:xfrm>
          <a:effectLst/>
        </p:spPr>
        <p:txBody>
          <a:bodyPr/>
          <a:lstStyle>
            <a:lvl1pPr>
              <a:lnSpc>
                <a:spcPct val="90000"/>
              </a:lnSpc>
              <a:defRPr sz="5400" baseline="0">
                <a:latin typeface="Garamond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286000"/>
            <a:ext cx="8077200" cy="3276600"/>
          </a:xfrm>
        </p:spPr>
        <p:txBody>
          <a:bodyPr/>
          <a:lstStyle>
            <a:lvl1pPr marL="0" indent="0" algn="l">
              <a:buFontTx/>
              <a:buNone/>
              <a:defRPr sz="28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251FE-DCB4-4273-BE9E-880BF9C0FA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D3DF0-C020-45D4-AB15-00758D1F0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2F2C1-C90D-4BA2-A04C-DC9C3302A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effectLst/>
        </p:spPr>
        <p:txBody>
          <a:bodyPr/>
          <a:lstStyle>
            <a:lvl1pPr>
              <a:defRPr>
                <a:latin typeface="Cambria" panose="02040503050406030204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b="1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97230D-00D0-469D-89A1-5E8869722A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9CDB5D-CE92-40B4-A11C-706FC94B1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07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6965B-0F38-4C38-A83A-3184EEADD3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54628E-FD0A-4048-B01D-B40F289A30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D85F12-3733-4836-A756-C240CAE2B0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5D2B67-78A5-4D04-9A10-F4039997A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975F8-106B-4D5F-81B9-3AC80DEA26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96A144-E95F-4687-A183-7F2E48510F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theme" Target="../theme/theme2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7"/>
          <p:cNvGrpSpPr>
            <a:grpSpLocks/>
          </p:cNvGrpSpPr>
          <p:nvPr/>
        </p:nvGrpSpPr>
        <p:grpSpPr bwMode="auto">
          <a:xfrm>
            <a:off x="-15875" y="-15875"/>
            <a:ext cx="9185275" cy="6410325"/>
            <a:chOff x="-9" y="-9"/>
            <a:chExt cx="5778" cy="4038"/>
          </a:xfrm>
        </p:grpSpPr>
        <p:sp>
          <p:nvSpPr>
            <p:cNvPr id="1032" name="Freeform 8" descr="Small grid"/>
            <p:cNvSpPr>
              <a:spLocks/>
            </p:cNvSpPr>
            <p:nvPr userDrawn="1"/>
          </p:nvSpPr>
          <p:spPr bwMode="white">
            <a:xfrm>
              <a:off x="-9" y="-9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pattFill prst="smGrid">
              <a:fgClr>
                <a:schemeClr val="bg1"/>
              </a:fgClr>
              <a:bgClr>
                <a:srgbClr val="003D7B"/>
              </a:bgClr>
            </a:patt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3" name="Freeform 9"/>
            <p:cNvSpPr>
              <a:spLocks/>
            </p:cNvSpPr>
            <p:nvPr userDrawn="1"/>
          </p:nvSpPr>
          <p:spPr bwMode="white">
            <a:xfrm>
              <a:off x="0" y="0"/>
              <a:ext cx="5769" cy="4029"/>
            </a:xfrm>
            <a:custGeom>
              <a:avLst/>
              <a:gdLst/>
              <a:ahLst/>
              <a:cxnLst>
                <a:cxn ang="0">
                  <a:pos x="0" y="3392"/>
                </a:cxn>
                <a:cxn ang="0">
                  <a:pos x="1978" y="3972"/>
                </a:cxn>
                <a:cxn ang="0">
                  <a:pos x="5769" y="2953"/>
                </a:cxn>
                <a:cxn ang="0">
                  <a:pos x="5769" y="0"/>
                </a:cxn>
                <a:cxn ang="0">
                  <a:pos x="9" y="9"/>
                </a:cxn>
                <a:cxn ang="0">
                  <a:pos x="15" y="19"/>
                </a:cxn>
                <a:cxn ang="0">
                  <a:pos x="0" y="3392"/>
                </a:cxn>
              </a:cxnLst>
              <a:rect l="0" t="0" r="r" b="b"/>
              <a:pathLst>
                <a:path w="5769" h="4029">
                  <a:moveTo>
                    <a:pt x="0" y="3392"/>
                  </a:moveTo>
                  <a:cubicBezTo>
                    <a:pt x="70" y="3461"/>
                    <a:pt x="642" y="3914"/>
                    <a:pt x="1978" y="3972"/>
                  </a:cubicBezTo>
                  <a:cubicBezTo>
                    <a:pt x="3313" y="4029"/>
                    <a:pt x="5398" y="3277"/>
                    <a:pt x="5769" y="2953"/>
                  </a:cubicBezTo>
                  <a:lnTo>
                    <a:pt x="5769" y="0"/>
                  </a:lnTo>
                  <a:lnTo>
                    <a:pt x="9" y="9"/>
                  </a:lnTo>
                  <a:lnTo>
                    <a:pt x="15" y="19"/>
                  </a:lnTo>
                  <a:lnTo>
                    <a:pt x="0" y="339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  <a:alpha val="46001"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034" name="Freeform 10"/>
          <p:cNvSpPr>
            <a:spLocks/>
          </p:cNvSpPr>
          <p:nvPr/>
        </p:nvSpPr>
        <p:spPr bwMode="gray">
          <a:xfrm>
            <a:off x="-15875" y="5281613"/>
            <a:ext cx="9169400" cy="1601787"/>
          </a:xfrm>
          <a:custGeom>
            <a:avLst/>
            <a:gdLst/>
            <a:ahLst/>
            <a:cxnLst>
              <a:cxn ang="0">
                <a:pos x="9" y="426"/>
              </a:cxn>
              <a:cxn ang="0">
                <a:pos x="1774" y="710"/>
              </a:cxn>
              <a:cxn ang="0">
                <a:pos x="5778" y="0"/>
              </a:cxn>
              <a:cxn ang="0">
                <a:pos x="5773" y="1009"/>
              </a:cxn>
              <a:cxn ang="0">
                <a:pos x="0" y="1007"/>
              </a:cxn>
              <a:cxn ang="0">
                <a:pos x="9" y="426"/>
              </a:cxn>
            </a:cxnLst>
            <a:rect l="0" t="0" r="r" b="b"/>
            <a:pathLst>
              <a:path w="5778" h="1009">
                <a:moveTo>
                  <a:pt x="9" y="426"/>
                </a:moveTo>
                <a:cubicBezTo>
                  <a:pt x="27" y="400"/>
                  <a:pt x="759" y="661"/>
                  <a:pt x="1774" y="710"/>
                </a:cubicBezTo>
                <a:cubicBezTo>
                  <a:pt x="2789" y="758"/>
                  <a:pt x="4178" y="622"/>
                  <a:pt x="5778" y="0"/>
                </a:cubicBezTo>
                <a:lnTo>
                  <a:pt x="5773" y="1009"/>
                </a:lnTo>
                <a:lnTo>
                  <a:pt x="0" y="1007"/>
                </a:lnTo>
                <a:lnTo>
                  <a:pt x="9" y="42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chemeClr val="hlink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45791" dir="3378596" algn="ctr" rotWithShape="0">
              <a:srgbClr val="000000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white">
          <a:xfrm>
            <a:off x="457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white">
          <a:xfrm>
            <a:off x="3124200" y="6477000"/>
            <a:ext cx="2895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white">
          <a:xfrm>
            <a:off x="6553200" y="6477000"/>
            <a:ext cx="2133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5566859-3D50-48F8-8E47-6CB96D2B7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transition>
    <p:fade/>
  </p:transition>
  <p:txStyles>
    <p:titleStyle>
      <a:lvl1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 flip="none" rotWithShape="1">
            <a:gsLst>
              <a:gs pos="0">
                <a:srgbClr val="FFFFB9"/>
              </a:gs>
              <a:gs pos="36000">
                <a:srgbClr val="FFFF99"/>
              </a:gs>
              <a:gs pos="86000">
                <a:srgbClr val="F6AE1E"/>
              </a:gs>
            </a:gsLst>
            <a:lin ang="5400000" scaled="0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2pPr>
      <a:lvl3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3pPr>
      <a:lvl4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4pPr>
      <a:lvl5pPr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charset="0"/>
        </a:defRPr>
      </a:lvl9pPr>
    </p:titleStyle>
    <p:bodyStyle>
      <a:lvl1pPr marL="396875" indent="-3968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3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4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fontAlgn="base">
        <a:lnSpc>
          <a:spcPct val="90000"/>
        </a:lnSpc>
        <a:spcBef>
          <a:spcPct val="20000"/>
        </a:spcBef>
        <a:spcAft>
          <a:spcPct val="0"/>
        </a:spcAft>
        <a:buBlip>
          <a:blip r:embed="rId4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/>
          <a:lstStyle/>
          <a:p>
            <a:pPr eaLnBrk="1" hangingPunct="1"/>
            <a:r>
              <a:rPr lang="en-US" sz="4000" dirty="0"/>
              <a:t>What is Marriage?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600" dirty="0"/>
              <a:t>It is a covenant witnessed, sanctified, and sealed by God (Mal. 2:13; Heb. 13:4; Matt. 19:4-6).</a:t>
            </a:r>
          </a:p>
        </p:txBody>
      </p:sp>
      <p:grpSp>
        <p:nvGrpSpPr>
          <p:cNvPr id="4" name="Group 11">
            <a:extLst>
              <a:ext uri="{FF2B5EF4-FFF2-40B4-BE49-F238E27FC236}">
                <a16:creationId xmlns:a16="http://schemas.microsoft.com/office/drawing/2014/main" id="{3B671079-7C9B-3A4E-9E7D-A17F63AF1A55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5" name="Oval 12">
              <a:extLst>
                <a:ext uri="{FF2B5EF4-FFF2-40B4-BE49-F238E27FC236}">
                  <a16:creationId xmlns:a16="http://schemas.microsoft.com/office/drawing/2014/main" id="{6D7001D5-2308-2143-9C93-CE8075ACDC6F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Oval 13">
              <a:extLst>
                <a:ext uri="{FF2B5EF4-FFF2-40B4-BE49-F238E27FC236}">
                  <a16:creationId xmlns:a16="http://schemas.microsoft.com/office/drawing/2014/main" id="{9217EE87-5E82-BD41-92F0-638C9330D5A1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Text Box 14">
            <a:extLst>
              <a:ext uri="{FF2B5EF4-FFF2-40B4-BE49-F238E27FC236}">
                <a16:creationId xmlns:a16="http://schemas.microsoft.com/office/drawing/2014/main" id="{189D1C5F-7AE7-1245-835B-AFE10B0DD73B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438400"/>
            <a:ext cx="8077200" cy="3687763"/>
          </a:xfrm>
        </p:spPr>
        <p:txBody>
          <a:bodyPr/>
          <a:lstStyle/>
          <a:p>
            <a:pPr eaLnBrk="1" hangingPunct="1"/>
            <a:r>
              <a:rPr lang="en-US" sz="4000" dirty="0"/>
              <a:t>It Involves…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One man and one woman (Matt. 19:5).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Free to marry (Rom. 7:2-3).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Who leave, join, and become one (Gen. 2:24).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9D4DA79-E508-4C4F-AD54-1E9616CBC6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733BFF4A-974C-6643-BFB6-D8E277FE8642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BCDDC778-46E3-F643-96E9-C7CDFB6DCA82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96A795E9-0EA6-9347-B1A1-C2BFD6E6F2A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D4438FE6-A12A-D94D-930D-C246650A7DDC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717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001000" cy="3763963"/>
          </a:xfrm>
        </p:spPr>
        <p:txBody>
          <a:bodyPr/>
          <a:lstStyle/>
          <a:p>
            <a:pPr eaLnBrk="1" hangingPunct="1"/>
            <a:r>
              <a:rPr lang="en-US" sz="4000" dirty="0"/>
              <a:t>Jesus’s Teaching on Marriage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One who “puts away” his or her mate and remarries commits adultery (Luke 16:18; Mark 10:11-12).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Fornication is the sole exception  (Matt. 5:32; 19:9).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49A32FDB-0197-7042-AC1D-8E5B826E87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3C3A1977-7555-F147-A8DD-F0C7A2274A78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AF3C9F5E-7DE4-6F47-8E1F-3A0DEEC36FB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26EB2081-98A4-F846-A844-66BACD6FC592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4A44DC7C-D25B-264F-B277-B1A1190C7D6D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7772400" cy="3763963"/>
          </a:xfrm>
        </p:spPr>
        <p:txBody>
          <a:bodyPr/>
          <a:lstStyle/>
          <a:p>
            <a:pPr eaLnBrk="1" hangingPunct="1"/>
            <a:r>
              <a:rPr lang="en-US" sz="4000" dirty="0"/>
              <a:t>Jesus’s Teaching on Marriage</a:t>
            </a:r>
          </a:p>
          <a:p>
            <a:pPr marL="860425" lvl="1" indent="-403225" eaLnBrk="1" hangingPunct="1">
              <a:lnSpc>
                <a:spcPct val="90000"/>
              </a:lnSpc>
              <a:buSzPct val="80000"/>
              <a:buFontTx/>
              <a:buBlip>
                <a:blip r:embed="rId2"/>
              </a:buBlip>
            </a:pPr>
            <a:r>
              <a:rPr lang="en-US" sz="3200" dirty="0"/>
              <a:t>One who marries one who is “put away” commits adultery (Luke 16:18; Matt. 5:32; 19:9).</a:t>
            </a:r>
          </a:p>
          <a:p>
            <a:pPr marL="860425" lvl="1" indent="-403225" eaLnBrk="1" hangingPunct="1">
              <a:lnSpc>
                <a:spcPct val="90000"/>
              </a:lnSpc>
              <a:buSzPct val="80000"/>
              <a:buFontTx/>
              <a:buBlip>
                <a:blip r:embed="rId2"/>
              </a:buBlip>
            </a:pPr>
            <a:r>
              <a:rPr lang="en-US" sz="3200" dirty="0"/>
              <a:t>One who marries one who has “put away” his or her mate commits adultery (Mark 10:11-12).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BDCB3D1F-9239-C149-84E7-6D7730502B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0F97F84B-D0B3-0847-8E6F-AB691C385722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055CC2C7-4745-DA4B-A898-409B8B3D21B4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26749AF2-B57F-9240-AABF-DEF245527ADB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E5F18CCA-F85A-1F49-81D4-4C1E411E7DB8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eaLnBrk="1" hangingPunct="1"/>
            <a:r>
              <a:rPr lang="en-US" sz="4000" dirty="0"/>
              <a:t>Jesus’s Teaching on Marriage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600" dirty="0"/>
              <a:t>The one who has been “put away” for any cause who remarries, commits adultery (Matt. 5:32).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F78797F5-90C3-764B-8D94-A074A52CBF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8AFD281C-9BD5-5742-9EA4-E0C7C160C1C5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7CC6B1C9-332E-4E45-9F01-D556F2E09A2E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FA2F6F38-AD62-614D-B302-0DEB4B18D187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E125A756-E4B2-894C-8FA2-9D6E84E09E21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eaLnBrk="1" hangingPunct="1"/>
            <a:r>
              <a:rPr lang="en-US" sz="4000" dirty="0"/>
              <a:t>Jesus’s Teaching on Marriage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600" dirty="0"/>
              <a:t>What does “Not Under Bondage” Mean (1 Cor. 7:12-16).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85487CEB-448B-D14E-A877-099D8DC48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2BD3AF88-B304-B148-B0E5-5BE3FACF8AA4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D7852088-EA0D-6D4D-9965-95BEC45990AE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FB571FDD-B051-734F-8961-CA6E1066C890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15D56EE6-2D41-CB49-9D5D-67D51A94B0B2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077200" cy="3763963"/>
          </a:xfrm>
        </p:spPr>
        <p:txBody>
          <a:bodyPr/>
          <a:lstStyle/>
          <a:p>
            <a:pPr eaLnBrk="1" hangingPunct="1"/>
            <a:r>
              <a:rPr lang="en-US" sz="4000" dirty="0"/>
              <a:t>What will Happen to the Adulterer?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The unrepentant adulterer will be condemned (Gal. 5:19-21).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r>
              <a:rPr lang="en-US" sz="3400" dirty="0"/>
              <a:t>One cannot stay in a state of adultery and please God (Rom. 7:2-3).</a:t>
            </a:r>
          </a:p>
          <a:p>
            <a:pPr marL="860425" lvl="1" indent="-403225" eaLnBrk="1" hangingPunct="1">
              <a:buSzPct val="80000"/>
              <a:buFontTx/>
              <a:buBlip>
                <a:blip r:embed="rId2"/>
              </a:buBlip>
            </a:pPr>
            <a:endParaRPr lang="en-US" sz="3200" dirty="0"/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07AAC0B-BAA5-B04C-A2DB-5BD34EC07E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038600" y="274638"/>
            <a:ext cx="4648200" cy="1630362"/>
          </a:xfrm>
          <a:effectLst/>
        </p:spPr>
        <p:txBody>
          <a:bodyPr/>
          <a:lstStyle/>
          <a:p>
            <a:pPr eaLnBrk="1" hangingPunct="1">
              <a:defRPr/>
            </a:pPr>
            <a:r>
              <a:rPr lang="en-US" sz="6000" dirty="0">
                <a:latin typeface="Cambria" panose="02040503050406030204" pitchFamily="18" charset="0"/>
              </a:rPr>
              <a:t>Marriage </a:t>
            </a:r>
            <a:br>
              <a:rPr lang="en-US" sz="6000" dirty="0">
                <a:latin typeface="Cambria" panose="02040503050406030204" pitchFamily="18" charset="0"/>
              </a:rPr>
            </a:br>
            <a:r>
              <a:rPr lang="en-US" sz="4000" dirty="0">
                <a:latin typeface="Cambria" panose="02040503050406030204" pitchFamily="18" charset="0"/>
              </a:rPr>
              <a:t>and</a:t>
            </a:r>
            <a:r>
              <a:rPr lang="en-US" sz="6000" dirty="0">
                <a:latin typeface="Cambria" panose="02040503050406030204" pitchFamily="18" charset="0"/>
              </a:rPr>
              <a:t> Divorce?</a:t>
            </a:r>
          </a:p>
        </p:txBody>
      </p:sp>
      <p:grpSp>
        <p:nvGrpSpPr>
          <p:cNvPr id="10" name="Group 11">
            <a:extLst>
              <a:ext uri="{FF2B5EF4-FFF2-40B4-BE49-F238E27FC236}">
                <a16:creationId xmlns:a16="http://schemas.microsoft.com/office/drawing/2014/main" id="{D786B5A7-3435-2B4A-BDE8-2E5D1AA27013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304800"/>
            <a:ext cx="4191000" cy="1517650"/>
            <a:chOff x="144" y="244"/>
            <a:chExt cx="1308" cy="720"/>
          </a:xfrm>
        </p:grpSpPr>
        <p:sp>
          <p:nvSpPr>
            <p:cNvPr id="11" name="Oval 12">
              <a:extLst>
                <a:ext uri="{FF2B5EF4-FFF2-40B4-BE49-F238E27FC236}">
                  <a16:creationId xmlns:a16="http://schemas.microsoft.com/office/drawing/2014/main" id="{0A80BBA4-BAC2-3C4F-931F-DFAAD0CE97AA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144" y="244"/>
              <a:ext cx="1308" cy="720"/>
            </a:xfrm>
            <a:prstGeom prst="ellipse">
              <a:avLst/>
            </a:prstGeom>
            <a:gradFill rotWithShape="1">
              <a:gsLst>
                <a:gs pos="0">
                  <a:schemeClr val="bg1"/>
                </a:gs>
                <a:gs pos="100000">
                  <a:schemeClr val="bg1">
                    <a:gamma/>
                    <a:shade val="45490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3">
              <a:extLst>
                <a:ext uri="{FF2B5EF4-FFF2-40B4-BE49-F238E27FC236}">
                  <a16:creationId xmlns:a16="http://schemas.microsoft.com/office/drawing/2014/main" id="{A999BE24-78F3-A74C-AAFC-811705FD956D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31870">
              <a:off x="204" y="299"/>
              <a:ext cx="1161" cy="60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gamma/>
                    <a:shade val="45490"/>
                    <a:invGamma/>
                  </a:schemeClr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1039BE3D-2CB2-F846-ACB3-8E0B522CC904}"/>
              </a:ext>
            </a:extLst>
          </p:cNvPr>
          <p:cNvSpPr txBox="1">
            <a:spLocks noChangeArrowheads="1"/>
          </p:cNvSpPr>
          <p:nvPr/>
        </p:nvSpPr>
        <p:spPr bwMode="gray">
          <a:xfrm rot="20640000">
            <a:off x="804863" y="528192"/>
            <a:ext cx="2971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What Does the </a:t>
            </a:r>
          </a:p>
          <a:p>
            <a:pPr algn="ctr">
              <a:defRPr/>
            </a:pPr>
            <a:r>
              <a:rPr lang="en-US" sz="3200" b="1" spc="-100" baseline="0" dirty="0">
                <a:latin typeface="Calibri" panose="020F0502020204030204" pitchFamily="34" charset="0"/>
                <a:cs typeface="Calibri" panose="020F0502020204030204" pitchFamily="34" charset="0"/>
              </a:rPr>
              <a:t>Bible Say About…</a:t>
            </a:r>
            <a:endParaRPr lang="en-US" sz="4400" b="1" spc="-100" baseline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s01_1">
  <a:themeElements>
    <a:clrScheme name="ms01_1 3">
      <a:dk1>
        <a:srgbClr val="0000C0"/>
      </a:dk1>
      <a:lt1>
        <a:srgbClr val="FFFFFF"/>
      </a:lt1>
      <a:dk2>
        <a:srgbClr val="0066CC"/>
      </a:dk2>
      <a:lt2>
        <a:srgbClr val="9ADCF6"/>
      </a:lt2>
      <a:accent1>
        <a:srgbClr val="BE9932"/>
      </a:accent1>
      <a:accent2>
        <a:srgbClr val="2A99EC"/>
      </a:accent2>
      <a:accent3>
        <a:srgbClr val="AAB8E2"/>
      </a:accent3>
      <a:accent4>
        <a:srgbClr val="DADADA"/>
      </a:accent4>
      <a:accent5>
        <a:srgbClr val="DBCAAD"/>
      </a:accent5>
      <a:accent6>
        <a:srgbClr val="258AD6"/>
      </a:accent6>
      <a:hlink>
        <a:srgbClr val="70B040"/>
      </a:hlink>
      <a:folHlink>
        <a:srgbClr val="6B8ED3"/>
      </a:folHlink>
    </a:clrScheme>
    <a:fontScheme name="ms01_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s01_1 1">
        <a:dk1>
          <a:srgbClr val="000066"/>
        </a:dk1>
        <a:lt1>
          <a:srgbClr val="FFFFFF"/>
        </a:lt1>
        <a:dk2>
          <a:srgbClr val="006699"/>
        </a:dk2>
        <a:lt2>
          <a:srgbClr val="EEE378"/>
        </a:lt2>
        <a:accent1>
          <a:srgbClr val="69C828"/>
        </a:accent1>
        <a:accent2>
          <a:srgbClr val="E68B30"/>
        </a:accent2>
        <a:accent3>
          <a:srgbClr val="AAB8CA"/>
        </a:accent3>
        <a:accent4>
          <a:srgbClr val="DADADA"/>
        </a:accent4>
        <a:accent5>
          <a:srgbClr val="B9E0AC"/>
        </a:accent5>
        <a:accent6>
          <a:srgbClr val="D07D2A"/>
        </a:accent6>
        <a:hlink>
          <a:srgbClr val="0FAAE1"/>
        </a:hlink>
        <a:folHlink>
          <a:srgbClr val="547FE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2">
        <a:dk1>
          <a:srgbClr val="0F4334"/>
        </a:dk1>
        <a:lt1>
          <a:srgbClr val="FFFFFF"/>
        </a:lt1>
        <a:dk2>
          <a:srgbClr val="43BD4C"/>
        </a:dk2>
        <a:lt2>
          <a:srgbClr val="F0F7BD"/>
        </a:lt2>
        <a:accent1>
          <a:srgbClr val="B2B838"/>
        </a:accent1>
        <a:accent2>
          <a:srgbClr val="E68B30"/>
        </a:accent2>
        <a:accent3>
          <a:srgbClr val="B0DBB2"/>
        </a:accent3>
        <a:accent4>
          <a:srgbClr val="DADADA"/>
        </a:accent4>
        <a:accent5>
          <a:srgbClr val="D5D8AE"/>
        </a:accent5>
        <a:accent6>
          <a:srgbClr val="D07D2A"/>
        </a:accent6>
        <a:hlink>
          <a:srgbClr val="3FB180"/>
        </a:hlink>
        <a:folHlink>
          <a:srgbClr val="3BA7E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s01_1 3">
        <a:dk1>
          <a:srgbClr val="0000C0"/>
        </a:dk1>
        <a:lt1>
          <a:srgbClr val="FFFFFF"/>
        </a:lt1>
        <a:dk2>
          <a:srgbClr val="0066CC"/>
        </a:dk2>
        <a:lt2>
          <a:srgbClr val="9ADCF6"/>
        </a:lt2>
        <a:accent1>
          <a:srgbClr val="BE9932"/>
        </a:accent1>
        <a:accent2>
          <a:srgbClr val="2A99EC"/>
        </a:accent2>
        <a:accent3>
          <a:srgbClr val="AAB8E2"/>
        </a:accent3>
        <a:accent4>
          <a:srgbClr val="DADADA"/>
        </a:accent4>
        <a:accent5>
          <a:srgbClr val="DBCAAD"/>
        </a:accent5>
        <a:accent6>
          <a:srgbClr val="258AD6"/>
        </a:accent6>
        <a:hlink>
          <a:srgbClr val="70B040"/>
        </a:hlink>
        <a:folHlink>
          <a:srgbClr val="6B8ED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Green_Swirls_Template_Segoe">
  <a:themeElements>
    <a:clrScheme name="Green Template-Template">
      <a:dk1>
        <a:srgbClr val="000000"/>
      </a:dk1>
      <a:lt1>
        <a:srgbClr val="FFFFFF"/>
      </a:lt1>
      <a:dk2>
        <a:srgbClr val="1F7335"/>
      </a:dk2>
      <a:lt2>
        <a:srgbClr val="C4FF8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0ED7B"/>
      </a:hlink>
      <a:folHlink>
        <a:srgbClr val="F3EB4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</TotalTime>
  <Words>308</Words>
  <Application>Microsoft Macintosh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Cambria</vt:lpstr>
      <vt:lpstr>Garamond</vt:lpstr>
      <vt:lpstr>ms01_1</vt:lpstr>
      <vt:lpstr>1_Green_Swirls_Template_Segoe</vt:lpstr>
      <vt:lpstr>Marriage  and Divorce?</vt:lpstr>
      <vt:lpstr>Marriage  and Divorce?</vt:lpstr>
      <vt:lpstr>Marriage  and Divorce?</vt:lpstr>
      <vt:lpstr>Marriage  and Divorce?</vt:lpstr>
      <vt:lpstr>Marriage  and Divorce?</vt:lpstr>
      <vt:lpstr>Marriage  and Divorce?</vt:lpstr>
      <vt:lpstr>Marriage  and Divorce?</vt:lpstr>
    </vt:vector>
  </TitlesOfParts>
  <Manager/>
  <Company>Theme Gallery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Click to add title</dc:title>
  <dc:subject/>
  <dc:creator/>
  <cp:keywords/>
  <dc:description/>
  <cp:lastModifiedBy>Kyle Pope</cp:lastModifiedBy>
  <cp:revision>22</cp:revision>
  <dcterms:created xsi:type="dcterms:W3CDTF">2004-07-10T03:06:56Z</dcterms:created>
  <dcterms:modified xsi:type="dcterms:W3CDTF">2021-12-24T23:17:54Z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ThemeGallery</vt:lpwstr>
  </property>
  <property fmtid="{D5CDD505-2E9C-101B-9397-08002B2CF9AE}" pid="2" name="_TemplateID">
    <vt:lpwstr>TC011367941033</vt:lpwstr>
  </property>
</Properties>
</file>