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697"/>
  </p:normalViewPr>
  <p:slideViewPr>
    <p:cSldViewPr snapToGrid="0" snapToObjects="1">
      <p:cViewPr varScale="1">
        <p:scale>
          <a:sx n="80" d="100"/>
          <a:sy n="80" d="100"/>
        </p:scale>
        <p:origin x="149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1500" y="1524000"/>
            <a:ext cx="8001000" cy="22860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1500" y="4571999"/>
            <a:ext cx="8001000" cy="152400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2/27/21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336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2/27/21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730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857999" y="762000"/>
            <a:ext cx="17145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71501" y="762000"/>
            <a:ext cx="5714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2/27/21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371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2/27/21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099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1524001"/>
            <a:ext cx="8001000" cy="3038475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500" y="4589464"/>
            <a:ext cx="8001000" cy="15065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2/27/21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93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1501" y="2286000"/>
            <a:ext cx="386333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09160" y="2286000"/>
            <a:ext cx="386334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2/27/21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184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62000"/>
            <a:ext cx="8001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501" y="2286000"/>
            <a:ext cx="3863339" cy="76199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1501" y="3048000"/>
            <a:ext cx="386333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09158" y="2286001"/>
            <a:ext cx="3863342" cy="76199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09158" y="3048000"/>
            <a:ext cx="386334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2/27/21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424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2/27/21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475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2/27/21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019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61998"/>
            <a:ext cx="2857500" cy="1524002"/>
          </a:xfrm>
        </p:spPr>
        <p:txBody>
          <a:bodyPr anchor="t" anchorCtr="0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0" y="762001"/>
            <a:ext cx="4572000" cy="53340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500" y="2286001"/>
            <a:ext cx="2857500" cy="381000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2/27/21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212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1" y="762000"/>
            <a:ext cx="2857499" cy="1524000"/>
          </a:xfrm>
        </p:spPr>
        <p:txBody>
          <a:bodyPr anchor="t" anchorCtr="0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000500" y="762001"/>
            <a:ext cx="4516041" cy="53340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501" y="2286000"/>
            <a:ext cx="2857499" cy="381000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2/27/21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673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62000"/>
            <a:ext cx="8001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500" y="2286001"/>
            <a:ext cx="8001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041874" y="194321"/>
            <a:ext cx="15306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2/27/21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71500" y="6356351"/>
            <a:ext cx="49596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429500" y="6356351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5075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11" r:id="rId6"/>
    <p:sldLayoutId id="2147483706" r:id="rId7"/>
    <p:sldLayoutId id="2147483707" r:id="rId8"/>
    <p:sldLayoutId id="2147483708" r:id="rId9"/>
    <p:sldLayoutId id="2147483710" r:id="rId10"/>
    <p:sldLayoutId id="214748370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5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5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5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5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5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maemo.org/Me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maemo.org/Me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maemo.org/Me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maemo.org/Me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maemo.org/Me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maemo.org/Me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maemo.org/Me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maemo.org/Me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maemo.org/Me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maemo.org/Me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maemo.org/Me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maemo.org/Me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maemo.org/Me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maemo.org/Me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maemo.org/Me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Mer - maemo.org wiki">
            <a:extLst>
              <a:ext uri="{FF2B5EF4-FFF2-40B4-BE49-F238E27FC236}">
                <a16:creationId xmlns:a16="http://schemas.microsoft.com/office/drawing/2014/main" id="{925FBB31-CB86-0F48-9850-7CE9501991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6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4917" t="4770"/>
          <a:stretch/>
        </p:blipFill>
        <p:spPr>
          <a:xfrm>
            <a:off x="0" y="1912016"/>
            <a:ext cx="9304421" cy="46715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C1DB35E-D50F-C64D-96ED-B93B96054F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3346" y="340227"/>
            <a:ext cx="8059153" cy="1390647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latin typeface="Cambria" panose="02040503050406030204" pitchFamily="18" charset="0"/>
              </a:rPr>
              <a:t>Seeing Biblical Love for the First Time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C1D420-3E32-C44B-BCDA-1945DDE55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3346" y="1912016"/>
            <a:ext cx="8059153" cy="4007521"/>
          </a:xfrm>
        </p:spPr>
        <p:txBody>
          <a:bodyPr anchor="ctr">
            <a:normAutofit/>
          </a:bodyPr>
          <a:lstStyle/>
          <a:p>
            <a:r>
              <a:rPr lang="en-US" sz="4800" b="1" dirty="0">
                <a:latin typeface="Cambria" panose="02040503050406030204" pitchFamily="18" charset="0"/>
                <a:cs typeface="Calibri" panose="020F0502020204030204" pitchFamily="34" charset="0"/>
              </a:rPr>
              <a:t>Love your enemies (Matt. 5:43-48)</a:t>
            </a:r>
          </a:p>
          <a:p>
            <a:r>
              <a:rPr lang="en-US" sz="4000" b="1" dirty="0">
                <a:latin typeface="Cambria" panose="02040503050406030204" pitchFamily="18" charset="0"/>
                <a:cs typeface="Calibri" panose="020F0502020204030204" pitchFamily="34" charset="0"/>
              </a:rPr>
              <a:t>To be like God</a:t>
            </a:r>
          </a:p>
        </p:txBody>
      </p:sp>
    </p:spTree>
    <p:extLst>
      <p:ext uri="{BB962C8B-B14F-4D97-AF65-F5344CB8AC3E}">
        <p14:creationId xmlns:p14="http://schemas.microsoft.com/office/powerpoint/2010/main" val="3194370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Mer - maemo.org wiki">
            <a:extLst>
              <a:ext uri="{FF2B5EF4-FFF2-40B4-BE49-F238E27FC236}">
                <a16:creationId xmlns:a16="http://schemas.microsoft.com/office/drawing/2014/main" id="{925FBB31-CB86-0F48-9850-7CE9501991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6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4917" t="4770"/>
          <a:stretch/>
        </p:blipFill>
        <p:spPr>
          <a:xfrm>
            <a:off x="0" y="1912016"/>
            <a:ext cx="9304421" cy="46715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C1DB35E-D50F-C64D-96ED-B93B96054F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3346" y="340227"/>
            <a:ext cx="8059153" cy="1390647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latin typeface="Cambria" panose="02040503050406030204" pitchFamily="18" charset="0"/>
              </a:rPr>
              <a:t>Seeing Biblical Love for the First Time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C1D420-3E32-C44B-BCDA-1945DDE55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3346" y="2165684"/>
            <a:ext cx="8059153" cy="4352088"/>
          </a:xfrm>
        </p:spPr>
        <p:txBody>
          <a:bodyPr anchor="ctr">
            <a:normAutofit fontScale="92500" lnSpcReduction="20000"/>
          </a:bodyPr>
          <a:lstStyle/>
          <a:p>
            <a:r>
              <a:rPr lang="en-US" sz="5600" b="1" dirty="0">
                <a:latin typeface="Cambria" panose="02040503050406030204" pitchFamily="18" charset="0"/>
                <a:cs typeface="Calibri" panose="020F0502020204030204" pitchFamily="34" charset="0"/>
              </a:rPr>
              <a:t>Uniquely defined (1 Cor. 13:4-8)</a:t>
            </a:r>
          </a:p>
          <a:p>
            <a:r>
              <a:rPr lang="en-US" sz="4800" b="1" dirty="0">
                <a:latin typeface="Cambria" panose="02040503050406030204" pitchFamily="18" charset="0"/>
                <a:cs typeface="Calibri" panose="020F0502020204030204" pitchFamily="34" charset="0"/>
              </a:rPr>
              <a:t>A choice</a:t>
            </a:r>
          </a:p>
          <a:p>
            <a:r>
              <a:rPr lang="en-US" sz="4800" b="1" dirty="0">
                <a:latin typeface="Cambria" panose="02040503050406030204" pitchFamily="18" charset="0"/>
                <a:cs typeface="Calibri" panose="020F0502020204030204" pitchFamily="34" charset="0"/>
              </a:rPr>
              <a:t>A decision</a:t>
            </a:r>
          </a:p>
          <a:p>
            <a:r>
              <a:rPr lang="en-US" sz="4800" b="1" dirty="0">
                <a:latin typeface="Cambria" panose="02040503050406030204" pitchFamily="18" charset="0"/>
                <a:cs typeface="Calibri" panose="020F0502020204030204" pitchFamily="34" charset="0"/>
              </a:rPr>
              <a:t>Best interests of others</a:t>
            </a:r>
            <a:endParaRPr lang="en-US" sz="4000" b="1" dirty="0">
              <a:latin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35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Mer - maemo.org wiki">
            <a:extLst>
              <a:ext uri="{FF2B5EF4-FFF2-40B4-BE49-F238E27FC236}">
                <a16:creationId xmlns:a16="http://schemas.microsoft.com/office/drawing/2014/main" id="{925FBB31-CB86-0F48-9850-7CE9501991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6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4917" t="4770"/>
          <a:stretch/>
        </p:blipFill>
        <p:spPr>
          <a:xfrm>
            <a:off x="0" y="1912016"/>
            <a:ext cx="9304421" cy="46715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C1DB35E-D50F-C64D-96ED-B93B96054F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3346" y="340227"/>
            <a:ext cx="8059153" cy="1390647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latin typeface="Cambria" panose="02040503050406030204" pitchFamily="18" charset="0"/>
              </a:rPr>
              <a:t>Seeing Biblical Love for the First Time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C1D420-3E32-C44B-BCDA-1945DDE55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3346" y="2117558"/>
            <a:ext cx="8059153" cy="4466054"/>
          </a:xfrm>
        </p:spPr>
        <p:txBody>
          <a:bodyPr anchor="ctr">
            <a:noAutofit/>
          </a:bodyPr>
          <a:lstStyle/>
          <a:p>
            <a:r>
              <a:rPr lang="en-US" sz="4000" b="1" dirty="0">
                <a:latin typeface="Cambria" panose="02040503050406030204" pitchFamily="18" charset="0"/>
                <a:cs typeface="Calibri" panose="020F0502020204030204" pitchFamily="34" charset="0"/>
              </a:rPr>
              <a:t>The greatest of three (1 Cor. 13:13)</a:t>
            </a:r>
          </a:p>
          <a:p>
            <a:r>
              <a:rPr lang="en-US" sz="4000" b="1" dirty="0">
                <a:latin typeface="Cambria" panose="02040503050406030204" pitchFamily="18" charset="0"/>
                <a:cs typeface="Calibri" panose="020F0502020204030204" pitchFamily="34" charset="0"/>
              </a:rPr>
              <a:t>Part of fruit of the Spirit (Gal. 5:22-23)</a:t>
            </a:r>
          </a:p>
          <a:p>
            <a:r>
              <a:rPr lang="en-US" sz="4000" b="1" dirty="0">
                <a:latin typeface="Cambria" panose="02040503050406030204" pitchFamily="18" charset="0"/>
                <a:cs typeface="Calibri" panose="020F0502020204030204" pitchFamily="34" charset="0"/>
              </a:rPr>
              <a:t>Bear with one another in love (Eph. 4:2)</a:t>
            </a:r>
          </a:p>
        </p:txBody>
      </p:sp>
    </p:spTree>
    <p:extLst>
      <p:ext uri="{BB962C8B-B14F-4D97-AF65-F5344CB8AC3E}">
        <p14:creationId xmlns:p14="http://schemas.microsoft.com/office/powerpoint/2010/main" val="2110541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Mer - maemo.org wiki">
            <a:extLst>
              <a:ext uri="{FF2B5EF4-FFF2-40B4-BE49-F238E27FC236}">
                <a16:creationId xmlns:a16="http://schemas.microsoft.com/office/drawing/2014/main" id="{925FBB31-CB86-0F48-9850-7CE9501991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6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4917" t="4770"/>
          <a:stretch/>
        </p:blipFill>
        <p:spPr>
          <a:xfrm>
            <a:off x="0" y="1912016"/>
            <a:ext cx="9304421" cy="46715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C1DB35E-D50F-C64D-96ED-B93B96054F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3346" y="340227"/>
            <a:ext cx="8059153" cy="1390647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latin typeface="Cambria" panose="02040503050406030204" pitchFamily="18" charset="0"/>
              </a:rPr>
              <a:t>Seeing Biblical Love for the First Time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C1D420-3E32-C44B-BCDA-1945DDE55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3346" y="1912016"/>
            <a:ext cx="8059153" cy="4232110"/>
          </a:xfrm>
        </p:spPr>
        <p:txBody>
          <a:bodyPr anchor="ctr">
            <a:normAutofit/>
          </a:bodyPr>
          <a:lstStyle/>
          <a:p>
            <a:r>
              <a:rPr lang="en-US" sz="4800" b="1" dirty="0">
                <a:latin typeface="Cambria" panose="02040503050406030204" pitchFamily="18" charset="0"/>
                <a:cs typeface="Calibri" panose="020F0502020204030204" pitchFamily="34" charset="0"/>
              </a:rPr>
              <a:t>Speak the truth in love (Eph. 4:15-16)</a:t>
            </a:r>
          </a:p>
          <a:p>
            <a:r>
              <a:rPr lang="en-US" sz="4800" b="1" dirty="0">
                <a:latin typeface="Cambria" panose="02040503050406030204" pitchFamily="18" charset="0"/>
                <a:cs typeface="Calibri" panose="020F0502020204030204" pitchFamily="34" charset="0"/>
              </a:rPr>
              <a:t>Edify church in love</a:t>
            </a:r>
            <a:endParaRPr lang="en-US" sz="4000" b="1" dirty="0">
              <a:latin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11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Mer - maemo.org wiki">
            <a:extLst>
              <a:ext uri="{FF2B5EF4-FFF2-40B4-BE49-F238E27FC236}">
                <a16:creationId xmlns:a16="http://schemas.microsoft.com/office/drawing/2014/main" id="{925FBB31-CB86-0F48-9850-7CE9501991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6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4917" t="4770"/>
          <a:stretch/>
        </p:blipFill>
        <p:spPr>
          <a:xfrm>
            <a:off x="0" y="1912016"/>
            <a:ext cx="9304421" cy="46715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C1DB35E-D50F-C64D-96ED-B93B96054F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3346" y="340227"/>
            <a:ext cx="8059153" cy="1390647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latin typeface="Cambria" panose="02040503050406030204" pitchFamily="18" charset="0"/>
              </a:rPr>
              <a:t>Seeing Biblical Love for the First Time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C1D420-3E32-C44B-BCDA-1945DDE55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3346" y="1912016"/>
            <a:ext cx="8059153" cy="4232110"/>
          </a:xfrm>
        </p:spPr>
        <p:txBody>
          <a:bodyPr anchor="ctr">
            <a:normAutofit/>
          </a:bodyPr>
          <a:lstStyle/>
          <a:p>
            <a:r>
              <a:rPr lang="en-US" sz="4800" b="1" dirty="0">
                <a:latin typeface="Cambria" panose="02040503050406030204" pitchFamily="18" charset="0"/>
                <a:cs typeface="Calibri" panose="020F0502020204030204" pitchFamily="34" charset="0"/>
              </a:rPr>
              <a:t>Love in the home (Eph. 5:25-33; Titus 2:4-5)</a:t>
            </a:r>
            <a:endParaRPr lang="en-US" sz="4000" b="1" dirty="0">
              <a:latin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835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Mer - maemo.org wiki">
            <a:extLst>
              <a:ext uri="{FF2B5EF4-FFF2-40B4-BE49-F238E27FC236}">
                <a16:creationId xmlns:a16="http://schemas.microsoft.com/office/drawing/2014/main" id="{925FBB31-CB86-0F48-9850-7CE9501991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6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4917" t="4770"/>
          <a:stretch/>
        </p:blipFill>
        <p:spPr>
          <a:xfrm>
            <a:off x="0" y="1912016"/>
            <a:ext cx="9304421" cy="46715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C1DB35E-D50F-C64D-96ED-B93B96054F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3346" y="340227"/>
            <a:ext cx="8059153" cy="1390647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latin typeface="Cambria" panose="02040503050406030204" pitchFamily="18" charset="0"/>
              </a:rPr>
              <a:t>Seeing Biblical Love for the First Time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C1D420-3E32-C44B-BCDA-1945DDE55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2423" y="2248900"/>
            <a:ext cx="8059153" cy="4515855"/>
          </a:xfrm>
        </p:spPr>
        <p:txBody>
          <a:bodyPr anchor="ctr">
            <a:normAutofit/>
          </a:bodyPr>
          <a:lstStyle/>
          <a:p>
            <a:r>
              <a:rPr lang="en-US" sz="6000" b="1" dirty="0">
                <a:latin typeface="Cambria" panose="02040503050406030204" pitchFamily="18" charset="0"/>
                <a:cs typeface="Calibri" panose="020F0502020204030204" pitchFamily="34" charset="0"/>
              </a:rPr>
              <a:t>Bond of perfection (Col. 3:14)</a:t>
            </a:r>
          </a:p>
          <a:p>
            <a:r>
              <a:rPr lang="en-US" sz="4800" b="1" dirty="0">
                <a:latin typeface="Cambria" panose="02040503050406030204" pitchFamily="18" charset="0"/>
                <a:cs typeface="Calibri" panose="020F0502020204030204" pitchFamily="34" charset="0"/>
              </a:rPr>
              <a:t>Completeness</a:t>
            </a:r>
          </a:p>
          <a:p>
            <a:r>
              <a:rPr lang="en-US" sz="4800" b="1" dirty="0">
                <a:latin typeface="Cambria" panose="02040503050406030204" pitchFamily="18" charset="0"/>
                <a:cs typeface="Calibri" panose="020F0502020204030204" pitchFamily="34" charset="0"/>
              </a:rPr>
              <a:t>Maturity</a:t>
            </a:r>
            <a:endParaRPr lang="en-US" sz="4000" b="1" dirty="0">
              <a:latin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76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Mer - maemo.org wiki">
            <a:extLst>
              <a:ext uri="{FF2B5EF4-FFF2-40B4-BE49-F238E27FC236}">
                <a16:creationId xmlns:a16="http://schemas.microsoft.com/office/drawing/2014/main" id="{925FBB31-CB86-0F48-9850-7CE9501991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6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4917" t="4770"/>
          <a:stretch/>
        </p:blipFill>
        <p:spPr>
          <a:xfrm>
            <a:off x="0" y="1912016"/>
            <a:ext cx="9144000" cy="46715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C1DB35E-D50F-C64D-96ED-B93B96054F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3346" y="340227"/>
            <a:ext cx="8059153" cy="1390647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latin typeface="Cambria" panose="02040503050406030204" pitchFamily="18" charset="0"/>
              </a:rPr>
              <a:t>Seeing Biblical Love for the First Time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C1D420-3E32-C44B-BCDA-1945DDE55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3346" y="2117558"/>
            <a:ext cx="8059153" cy="4466055"/>
          </a:xfrm>
        </p:spPr>
        <p:txBody>
          <a:bodyPr anchor="ctr">
            <a:noAutofit/>
          </a:bodyPr>
          <a:lstStyle/>
          <a:p>
            <a:r>
              <a:rPr lang="en-US" sz="4000" b="1" dirty="0">
                <a:latin typeface="Cambria" panose="02040503050406030204" pitchFamily="18" charset="0"/>
                <a:cs typeface="Calibri" panose="020F0502020204030204" pitchFamily="34" charset="0"/>
              </a:rPr>
              <a:t>Assembling for worship should stir up love (Heb. 10:24)</a:t>
            </a:r>
          </a:p>
          <a:p>
            <a:r>
              <a:rPr lang="en-US" sz="4000" b="1" dirty="0">
                <a:latin typeface="Cambria" panose="02040503050406030204" pitchFamily="18" charset="0"/>
                <a:cs typeface="Calibri" panose="020F0502020204030204" pitchFamily="34" charset="0"/>
              </a:rPr>
              <a:t>Love in deed and truth (1 John 3:18)</a:t>
            </a:r>
          </a:p>
          <a:p>
            <a:r>
              <a:rPr lang="en-US" sz="4000" b="1" dirty="0">
                <a:latin typeface="Cambria" panose="02040503050406030204" pitchFamily="18" charset="0"/>
                <a:cs typeface="Calibri" panose="020F0502020204030204" pitchFamily="34" charset="0"/>
              </a:rPr>
              <a:t>We love Him because He first loved us (1 John 4:19)</a:t>
            </a:r>
            <a:endParaRPr lang="en-US" sz="3200" b="1" dirty="0">
              <a:latin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001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Mer - maemo.org wiki">
            <a:extLst>
              <a:ext uri="{FF2B5EF4-FFF2-40B4-BE49-F238E27FC236}">
                <a16:creationId xmlns:a16="http://schemas.microsoft.com/office/drawing/2014/main" id="{925FBB31-CB86-0F48-9850-7CE9501991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6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4917" t="4770"/>
          <a:stretch/>
        </p:blipFill>
        <p:spPr>
          <a:xfrm>
            <a:off x="0" y="1912016"/>
            <a:ext cx="9304421" cy="46715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C1DB35E-D50F-C64D-96ED-B93B96054F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3346" y="340227"/>
            <a:ext cx="8059153" cy="1390647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latin typeface="Cambria" panose="02040503050406030204" pitchFamily="18" charset="0"/>
              </a:rPr>
              <a:t>Seeing Biblical Love for the First Time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C1D420-3E32-C44B-BCDA-1945DDE55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3346" y="2085474"/>
            <a:ext cx="8059153" cy="4432299"/>
          </a:xfrm>
        </p:spPr>
        <p:txBody>
          <a:bodyPr anchor="ctr">
            <a:normAutofit fontScale="77500" lnSpcReduction="20000"/>
          </a:bodyPr>
          <a:lstStyle/>
          <a:p>
            <a:r>
              <a:rPr lang="en-US" sz="5600" b="1" dirty="0">
                <a:latin typeface="Cambria" panose="02040503050406030204" pitchFamily="18" charset="0"/>
                <a:cs typeface="Calibri" panose="020F0502020204030204" pitchFamily="34" charset="0"/>
              </a:rPr>
              <a:t>Love for God and neighbor (Matt. 22:37-40)</a:t>
            </a:r>
          </a:p>
          <a:p>
            <a:r>
              <a:rPr lang="en-US" sz="4800" b="1" dirty="0">
                <a:latin typeface="Cambria" panose="02040503050406030204" pitchFamily="18" charset="0"/>
                <a:cs typeface="Calibri" panose="020F0502020204030204" pitchFamily="34" charset="0"/>
              </a:rPr>
              <a:t>With your all</a:t>
            </a:r>
          </a:p>
          <a:p>
            <a:r>
              <a:rPr lang="en-US" sz="4800" b="1" dirty="0">
                <a:latin typeface="Cambria" panose="02040503050406030204" pitchFamily="18" charset="0"/>
                <a:cs typeface="Calibri" panose="020F0502020204030204" pitchFamily="34" charset="0"/>
              </a:rPr>
              <a:t>As yourself</a:t>
            </a:r>
          </a:p>
          <a:p>
            <a:r>
              <a:rPr lang="en-US" sz="4800" b="1" dirty="0">
                <a:latin typeface="Cambria" panose="02040503050406030204" pitchFamily="18" charset="0"/>
                <a:cs typeface="Calibri" panose="020F0502020204030204" pitchFamily="34" charset="0"/>
              </a:rPr>
              <a:t>All law, all prophets “hang” on these two commands</a:t>
            </a:r>
            <a:endParaRPr lang="en-US" sz="4000" b="1" dirty="0">
              <a:latin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277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Mer - maemo.org wiki">
            <a:extLst>
              <a:ext uri="{FF2B5EF4-FFF2-40B4-BE49-F238E27FC236}">
                <a16:creationId xmlns:a16="http://schemas.microsoft.com/office/drawing/2014/main" id="{925FBB31-CB86-0F48-9850-7CE9501991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6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4917" t="4770"/>
          <a:stretch/>
        </p:blipFill>
        <p:spPr>
          <a:xfrm>
            <a:off x="0" y="1912016"/>
            <a:ext cx="9304421" cy="46715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C1DB35E-D50F-C64D-96ED-B93B96054F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3346" y="340227"/>
            <a:ext cx="8059153" cy="1390647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latin typeface="Cambria" panose="02040503050406030204" pitchFamily="18" charset="0"/>
              </a:rPr>
              <a:t>Seeing Biblical Love for the First Time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C1D420-3E32-C44B-BCDA-1945DDE55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3346" y="1912016"/>
            <a:ext cx="8059153" cy="4671597"/>
          </a:xfrm>
        </p:spPr>
        <p:txBody>
          <a:bodyPr anchor="ctr">
            <a:normAutofit lnSpcReduction="10000"/>
          </a:bodyPr>
          <a:lstStyle/>
          <a:p>
            <a:r>
              <a:rPr lang="en-US" sz="4800" b="1" dirty="0">
                <a:latin typeface="Cambria" panose="02040503050406030204" pitchFamily="18" charset="0"/>
                <a:cs typeface="Calibri" panose="020F0502020204030204" pitchFamily="34" charset="0"/>
              </a:rPr>
              <a:t>Who will love more? (Luke 7:41-43)</a:t>
            </a:r>
          </a:p>
          <a:p>
            <a:r>
              <a:rPr lang="en-US" sz="3600" b="1" dirty="0">
                <a:latin typeface="Cambria" panose="02040503050406030204" pitchFamily="18" charset="0"/>
                <a:cs typeface="Calibri" panose="020F0502020204030204" pitchFamily="34" charset="0"/>
              </a:rPr>
              <a:t>Recognition of our sin before God motivates love.</a:t>
            </a:r>
          </a:p>
          <a:p>
            <a:r>
              <a:rPr lang="en-US" sz="3600" b="1" dirty="0">
                <a:latin typeface="Cambria" panose="02040503050406030204" pitchFamily="18" charset="0"/>
                <a:cs typeface="Calibri" panose="020F0502020204030204" pitchFamily="34" charset="0"/>
              </a:rPr>
              <a:t>Lack of love means lack of recognition.</a:t>
            </a:r>
            <a:endParaRPr lang="en-US" sz="2800" b="1" dirty="0">
              <a:latin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423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Mer - maemo.org wiki">
            <a:extLst>
              <a:ext uri="{FF2B5EF4-FFF2-40B4-BE49-F238E27FC236}">
                <a16:creationId xmlns:a16="http://schemas.microsoft.com/office/drawing/2014/main" id="{925FBB31-CB86-0F48-9850-7CE9501991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6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4917" t="4770"/>
          <a:stretch/>
        </p:blipFill>
        <p:spPr>
          <a:xfrm>
            <a:off x="0" y="1912016"/>
            <a:ext cx="9304421" cy="46715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C1DB35E-D50F-C64D-96ED-B93B96054F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3346" y="340227"/>
            <a:ext cx="8059153" cy="1390647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latin typeface="Cambria" panose="02040503050406030204" pitchFamily="18" charset="0"/>
              </a:rPr>
              <a:t>Seeing Biblical Love for the First Time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C1D420-3E32-C44B-BCDA-1945DDE55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3346" y="1912016"/>
            <a:ext cx="8059153" cy="4605757"/>
          </a:xfrm>
        </p:spPr>
        <p:txBody>
          <a:bodyPr anchor="ctr">
            <a:normAutofit fontScale="92500" lnSpcReduction="10000"/>
          </a:bodyPr>
          <a:lstStyle/>
          <a:p>
            <a:r>
              <a:rPr lang="en-US" sz="5400" b="1" dirty="0">
                <a:latin typeface="Cambria" panose="02040503050406030204" pitchFamily="18" charset="0"/>
                <a:cs typeface="Calibri" panose="020F0502020204030204" pitchFamily="34" charset="0"/>
              </a:rPr>
              <a:t>A new commandment (John 13:34-35)</a:t>
            </a:r>
          </a:p>
          <a:p>
            <a:r>
              <a:rPr lang="en-US" sz="4800" b="1" dirty="0">
                <a:latin typeface="Cambria" panose="02040503050406030204" pitchFamily="18" charset="0"/>
                <a:cs typeface="Calibri" panose="020F0502020204030204" pitchFamily="34" charset="0"/>
              </a:rPr>
              <a:t>“As I have loved you.”</a:t>
            </a:r>
          </a:p>
          <a:p>
            <a:r>
              <a:rPr lang="en-US" sz="4800" b="1" dirty="0">
                <a:latin typeface="Cambria" panose="02040503050406030204" pitchFamily="18" charset="0"/>
                <a:cs typeface="Calibri" panose="020F0502020204030204" pitchFamily="34" charset="0"/>
              </a:rPr>
              <a:t>Identifies Christians to the world</a:t>
            </a:r>
            <a:endParaRPr lang="en-US" sz="4000" b="1" dirty="0">
              <a:latin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628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Mer - maemo.org wiki">
            <a:extLst>
              <a:ext uri="{FF2B5EF4-FFF2-40B4-BE49-F238E27FC236}">
                <a16:creationId xmlns:a16="http://schemas.microsoft.com/office/drawing/2014/main" id="{925FBB31-CB86-0F48-9850-7CE9501991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6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4917" t="4770"/>
          <a:stretch/>
        </p:blipFill>
        <p:spPr>
          <a:xfrm>
            <a:off x="0" y="1912016"/>
            <a:ext cx="9304421" cy="46715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C1DB35E-D50F-C64D-96ED-B93B96054F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3346" y="340227"/>
            <a:ext cx="8059153" cy="1390647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latin typeface="Cambria" panose="02040503050406030204" pitchFamily="18" charset="0"/>
              </a:rPr>
              <a:t>Seeing Biblical Love for the First Time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C1D420-3E32-C44B-BCDA-1945DDE55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3346" y="1912016"/>
            <a:ext cx="8059153" cy="4809626"/>
          </a:xfrm>
        </p:spPr>
        <p:txBody>
          <a:bodyPr anchor="ctr">
            <a:normAutofit fontScale="85000" lnSpcReduction="20000"/>
          </a:bodyPr>
          <a:lstStyle/>
          <a:p>
            <a:r>
              <a:rPr lang="en-US" sz="5800" b="1" dirty="0">
                <a:latin typeface="Cambria" panose="02040503050406030204" pitchFamily="18" charset="0"/>
                <a:cs typeface="Calibri" panose="020F0502020204030204" pitchFamily="34" charset="0"/>
              </a:rPr>
              <a:t>Love means obedience (John 14:15, 21-24)</a:t>
            </a:r>
          </a:p>
          <a:p>
            <a:r>
              <a:rPr lang="en-US" sz="4800" b="1" dirty="0">
                <a:latin typeface="Cambria" panose="02040503050406030204" pitchFamily="18" charset="0"/>
                <a:cs typeface="Calibri" panose="020F0502020204030204" pitchFamily="34" charset="0"/>
              </a:rPr>
              <a:t>Keeping His commandments</a:t>
            </a:r>
          </a:p>
          <a:p>
            <a:r>
              <a:rPr lang="en-US" sz="4800" b="1" dirty="0">
                <a:latin typeface="Cambria" panose="02040503050406030204" pitchFamily="18" charset="0"/>
                <a:cs typeface="Calibri" panose="020F0502020204030204" pitchFamily="34" charset="0"/>
              </a:rPr>
              <a:t>Keeping His words</a:t>
            </a:r>
          </a:p>
          <a:p>
            <a:r>
              <a:rPr lang="en-US" sz="4800" b="1" dirty="0">
                <a:latin typeface="Cambria" panose="02040503050406030204" pitchFamily="18" charset="0"/>
                <a:cs typeface="Calibri" panose="020F0502020204030204" pitchFamily="34" charset="0"/>
              </a:rPr>
              <a:t>Disobedience means we do not love Him</a:t>
            </a:r>
            <a:endParaRPr lang="en-US" sz="4000" b="1" dirty="0">
              <a:latin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50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Mer - maemo.org wiki">
            <a:extLst>
              <a:ext uri="{FF2B5EF4-FFF2-40B4-BE49-F238E27FC236}">
                <a16:creationId xmlns:a16="http://schemas.microsoft.com/office/drawing/2014/main" id="{925FBB31-CB86-0F48-9850-7CE9501991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6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4917" t="4770"/>
          <a:stretch/>
        </p:blipFill>
        <p:spPr>
          <a:xfrm>
            <a:off x="0" y="1912016"/>
            <a:ext cx="9304421" cy="46715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C1DB35E-D50F-C64D-96ED-B93B96054F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3346" y="340227"/>
            <a:ext cx="8059153" cy="1390647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latin typeface="Cambria" panose="02040503050406030204" pitchFamily="18" charset="0"/>
              </a:rPr>
              <a:t>Seeing Biblical Love for the First Time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C1D420-3E32-C44B-BCDA-1945DDE55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3346" y="1912016"/>
            <a:ext cx="8059153" cy="4671597"/>
          </a:xfrm>
        </p:spPr>
        <p:txBody>
          <a:bodyPr anchor="ctr">
            <a:normAutofit fontScale="92500" lnSpcReduction="10000"/>
          </a:bodyPr>
          <a:lstStyle/>
          <a:p>
            <a:r>
              <a:rPr lang="en-US" sz="5800" b="1" dirty="0">
                <a:latin typeface="Cambria" panose="02040503050406030204" pitchFamily="18" charset="0"/>
                <a:cs typeface="Calibri" panose="020F0502020204030204" pitchFamily="34" charset="0"/>
              </a:rPr>
              <a:t>Love without hypocrisy (Rom.12:9-10)</a:t>
            </a:r>
          </a:p>
          <a:p>
            <a:r>
              <a:rPr lang="en-US" sz="4800" b="1" dirty="0">
                <a:latin typeface="Cambria" panose="02040503050406030204" pitchFamily="18" charset="0"/>
                <a:cs typeface="Calibri" panose="020F0502020204030204" pitchFamily="34" charset="0"/>
              </a:rPr>
              <a:t>Affection</a:t>
            </a:r>
          </a:p>
          <a:p>
            <a:r>
              <a:rPr lang="en-US" sz="4800" b="1" dirty="0">
                <a:latin typeface="Cambria" panose="02040503050406030204" pitchFamily="18" charset="0"/>
                <a:cs typeface="Calibri" panose="020F0502020204030204" pitchFamily="34" charset="0"/>
              </a:rPr>
              <a:t>Brotherhood</a:t>
            </a:r>
          </a:p>
          <a:p>
            <a:r>
              <a:rPr lang="en-US" sz="4800" b="1" dirty="0">
                <a:latin typeface="Cambria" panose="02040503050406030204" pitchFamily="18" charset="0"/>
                <a:cs typeface="Calibri" panose="020F0502020204030204" pitchFamily="34" charset="0"/>
              </a:rPr>
              <a:t>Honor</a:t>
            </a:r>
            <a:endParaRPr lang="en-US" sz="4000" b="1" dirty="0">
              <a:latin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97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Mer - maemo.org wiki">
            <a:extLst>
              <a:ext uri="{FF2B5EF4-FFF2-40B4-BE49-F238E27FC236}">
                <a16:creationId xmlns:a16="http://schemas.microsoft.com/office/drawing/2014/main" id="{925FBB31-CB86-0F48-9850-7CE9501991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6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4917" t="4770"/>
          <a:stretch/>
        </p:blipFill>
        <p:spPr>
          <a:xfrm>
            <a:off x="0" y="1912016"/>
            <a:ext cx="9304421" cy="46715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C1DB35E-D50F-C64D-96ED-B93B96054F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3346" y="340227"/>
            <a:ext cx="8059153" cy="1390647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latin typeface="Cambria" panose="02040503050406030204" pitchFamily="18" charset="0"/>
              </a:rPr>
              <a:t>Seeing Biblical Love for the First Time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C1D420-3E32-C44B-BCDA-1945DDE55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3346" y="1912016"/>
            <a:ext cx="8059153" cy="4007521"/>
          </a:xfrm>
        </p:spPr>
        <p:txBody>
          <a:bodyPr anchor="ctr">
            <a:normAutofit/>
          </a:bodyPr>
          <a:lstStyle/>
          <a:p>
            <a:r>
              <a:rPr lang="en-US" sz="5400" b="1" dirty="0">
                <a:latin typeface="Cambria" panose="02040503050406030204" pitchFamily="18" charset="0"/>
                <a:cs typeface="Calibri" panose="020F0502020204030204" pitchFamily="34" charset="0"/>
              </a:rPr>
              <a:t>Love is a debt (Rom. 13:8-10)</a:t>
            </a:r>
          </a:p>
          <a:p>
            <a:r>
              <a:rPr lang="en-US" sz="4800" b="1" dirty="0">
                <a:latin typeface="Cambria" panose="02040503050406030204" pitchFamily="18" charset="0"/>
                <a:cs typeface="Calibri" panose="020F0502020204030204" pitchFamily="34" charset="0"/>
              </a:rPr>
              <a:t>Love does no harm</a:t>
            </a:r>
            <a:endParaRPr lang="en-US" sz="4000" b="1" dirty="0">
              <a:latin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525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Mer - maemo.org wiki">
            <a:extLst>
              <a:ext uri="{FF2B5EF4-FFF2-40B4-BE49-F238E27FC236}">
                <a16:creationId xmlns:a16="http://schemas.microsoft.com/office/drawing/2014/main" id="{925FBB31-CB86-0F48-9850-7CE9501991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6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4917" t="4770"/>
          <a:stretch/>
        </p:blipFill>
        <p:spPr>
          <a:xfrm>
            <a:off x="0" y="1912016"/>
            <a:ext cx="9304421" cy="46715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C1DB35E-D50F-C64D-96ED-B93B96054F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3346" y="340227"/>
            <a:ext cx="8059153" cy="1390647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latin typeface="Cambria" panose="02040503050406030204" pitchFamily="18" charset="0"/>
              </a:rPr>
              <a:t>Seeing Biblical Love for the First Time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C1D420-3E32-C44B-BCDA-1945DDE55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3346" y="1912016"/>
            <a:ext cx="8059153" cy="4007521"/>
          </a:xfrm>
        </p:spPr>
        <p:txBody>
          <a:bodyPr anchor="ctr">
            <a:normAutofit/>
          </a:bodyPr>
          <a:lstStyle/>
          <a:p>
            <a:r>
              <a:rPr lang="en-US" sz="5400" b="1" dirty="0">
                <a:latin typeface="Cambria" panose="02040503050406030204" pitchFamily="18" charset="0"/>
                <a:cs typeface="Calibri" panose="020F0502020204030204" pitchFamily="34" charset="0"/>
              </a:rPr>
              <a:t>Walking in love (Rom. 14:13-15)</a:t>
            </a:r>
          </a:p>
          <a:p>
            <a:r>
              <a:rPr lang="en-US" sz="4800" b="1" dirty="0">
                <a:latin typeface="Cambria" panose="02040503050406030204" pitchFamily="18" charset="0"/>
                <a:cs typeface="Calibri" panose="020F0502020204030204" pitchFamily="34" charset="0"/>
              </a:rPr>
              <a:t>No </a:t>
            </a:r>
            <a:r>
              <a:rPr lang="en-US" sz="4800" b="1" dirty="0" err="1">
                <a:latin typeface="Cambria" panose="02040503050406030204" pitchFamily="18" charset="0"/>
                <a:cs typeface="Calibri" panose="020F0502020204030204" pitchFamily="34" charset="0"/>
              </a:rPr>
              <a:t>stumblingblocks</a:t>
            </a:r>
            <a:endParaRPr lang="en-US" sz="4000" b="1" dirty="0">
              <a:latin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694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Mer - maemo.org wiki">
            <a:extLst>
              <a:ext uri="{FF2B5EF4-FFF2-40B4-BE49-F238E27FC236}">
                <a16:creationId xmlns:a16="http://schemas.microsoft.com/office/drawing/2014/main" id="{925FBB31-CB86-0F48-9850-7CE9501991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6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4917" t="4770"/>
          <a:stretch/>
        </p:blipFill>
        <p:spPr>
          <a:xfrm>
            <a:off x="0" y="1912016"/>
            <a:ext cx="9304421" cy="46715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C1DB35E-D50F-C64D-96ED-B93B96054F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3346" y="340227"/>
            <a:ext cx="8059153" cy="1390647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latin typeface="Cambria" panose="02040503050406030204" pitchFamily="18" charset="0"/>
              </a:rPr>
              <a:t>Seeing Biblical Love for the First Time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C1D420-3E32-C44B-BCDA-1945DDE55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3346" y="1912016"/>
            <a:ext cx="8059153" cy="4232110"/>
          </a:xfrm>
        </p:spPr>
        <p:txBody>
          <a:bodyPr anchor="ctr">
            <a:normAutofit/>
          </a:bodyPr>
          <a:lstStyle/>
          <a:p>
            <a:r>
              <a:rPr lang="en-US" sz="4800" b="1" dirty="0">
                <a:latin typeface="Cambria" panose="02040503050406030204" pitchFamily="18" charset="0"/>
                <a:cs typeface="Calibri" panose="020F0502020204030204" pitchFamily="34" charset="0"/>
              </a:rPr>
              <a:t>Without love (1 Cor. 13:1-3)</a:t>
            </a:r>
          </a:p>
          <a:p>
            <a:r>
              <a:rPr lang="en-US" sz="4800" b="1" dirty="0">
                <a:latin typeface="Cambria" panose="02040503050406030204" pitchFamily="18" charset="0"/>
                <a:cs typeface="Calibri" panose="020F0502020204030204" pitchFamily="34" charset="0"/>
              </a:rPr>
              <a:t>Worship and sacrifice are nothing without love</a:t>
            </a:r>
            <a:endParaRPr lang="en-US" sz="4000" b="1" dirty="0">
              <a:latin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866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PebbleVTI">
  <a:themeElements>
    <a:clrScheme name="AnalogousFromLightSeedLeftStep">
      <a:dk1>
        <a:srgbClr val="000000"/>
      </a:dk1>
      <a:lt1>
        <a:srgbClr val="FFFFFF"/>
      </a:lt1>
      <a:dk2>
        <a:srgbClr val="262441"/>
      </a:dk2>
      <a:lt2>
        <a:srgbClr val="E2E4E8"/>
      </a:lt2>
      <a:accent1>
        <a:srgbClr val="C5992F"/>
      </a:accent1>
      <a:accent2>
        <a:srgbClr val="EB7B4E"/>
      </a:accent2>
      <a:accent3>
        <a:srgbClr val="EE6E7E"/>
      </a:accent3>
      <a:accent4>
        <a:srgbClr val="EB4EA3"/>
      </a:accent4>
      <a:accent5>
        <a:srgbClr val="EE6EE9"/>
      </a:accent5>
      <a:accent6>
        <a:srgbClr val="B04EEB"/>
      </a:accent6>
      <a:hlink>
        <a:srgbClr val="697DAE"/>
      </a:hlink>
      <a:folHlink>
        <a:srgbClr val="7F7F7F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379</Words>
  <Application>Microsoft Macintosh PowerPoint</Application>
  <PresentationFormat>On-screen Show (4:3)</PresentationFormat>
  <Paragraphs>57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Avenir Next LT Pro</vt:lpstr>
      <vt:lpstr>Cambria</vt:lpstr>
      <vt:lpstr>Sitka Subheading</vt:lpstr>
      <vt:lpstr>PebbleVTI</vt:lpstr>
      <vt:lpstr>Seeing Biblical Love for the First Time</vt:lpstr>
      <vt:lpstr>Seeing Biblical Love for the First Time</vt:lpstr>
      <vt:lpstr>Seeing Biblical Love for the First Time</vt:lpstr>
      <vt:lpstr>Seeing Biblical Love for the First Time</vt:lpstr>
      <vt:lpstr>Seeing Biblical Love for the First Time</vt:lpstr>
      <vt:lpstr>Seeing Biblical Love for the First Time</vt:lpstr>
      <vt:lpstr>Seeing Biblical Love for the First Time</vt:lpstr>
      <vt:lpstr>Seeing Biblical Love for the First Time</vt:lpstr>
      <vt:lpstr>Seeing Biblical Love for the First Time</vt:lpstr>
      <vt:lpstr>Seeing Biblical Love for the First Time</vt:lpstr>
      <vt:lpstr>Seeing Biblical Love for the First Time</vt:lpstr>
      <vt:lpstr>Seeing Biblical Love for the First Time</vt:lpstr>
      <vt:lpstr>Seeing Biblical Love for the First Time</vt:lpstr>
      <vt:lpstr>Seeing Biblical Love for the First Time</vt:lpstr>
      <vt:lpstr>Seeing Biblical Love for the First 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Love</dc:title>
  <dc:creator>Kyle Pope</dc:creator>
  <cp:lastModifiedBy>Kyle Pope</cp:lastModifiedBy>
  <cp:revision>10</cp:revision>
  <dcterms:created xsi:type="dcterms:W3CDTF">2021-02-20T12:19:06Z</dcterms:created>
  <dcterms:modified xsi:type="dcterms:W3CDTF">2021-02-28T00:48:51Z</dcterms:modified>
</cp:coreProperties>
</file>