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8"/>
    <p:restoredTop sz="94886"/>
  </p:normalViewPr>
  <p:slideViewPr>
    <p:cSldViewPr snapToGrid="0" snapToObjects="1">
      <p:cViewPr varScale="1">
        <p:scale>
          <a:sx n="85" d="100"/>
          <a:sy n="85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1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9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2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9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F550-F724-D34A-9827-D97DEC80B79B}" type="datetimeFigureOut">
              <a:rPr lang="en-US" smtClean="0"/>
              <a:t>7/5/21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897E-D0C7-BD4F-9288-BE3CA601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Zechariah 2:10-11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“Sing and rejoice, O daughter of Zion! For behold, I am coming and I will dwell in your midst,” says the LORD. “Many nations shall be joined to the LORD in that day, and they shall become My people. And I will dwell in your midst. Then you will know that the LORD of hosts has sent Me to you” (NKJV),</a:t>
            </a:r>
          </a:p>
        </p:txBody>
      </p:sp>
    </p:spTree>
    <p:extLst>
      <p:ext uri="{BB962C8B-B14F-4D97-AF65-F5344CB8AC3E}">
        <p14:creationId xmlns:p14="http://schemas.microsoft.com/office/powerpoint/2010/main" val="1722115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ENCOURAGEMENT</a:t>
            </a:r>
            <a:endParaRPr lang="en-US" sz="38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“I am zealous for Zion with great zeal” (8:2b)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“Let your hands be strong, you who have been hearing in these days” (8:9b; cf. 10:12)</a:t>
            </a:r>
          </a:p>
        </p:txBody>
      </p:sp>
    </p:spTree>
    <p:extLst>
      <p:ext uri="{BB962C8B-B14F-4D97-AF65-F5344CB8AC3E}">
        <p14:creationId xmlns:p14="http://schemas.microsoft.com/office/powerpoint/2010/main" val="115949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ENCOURAGEMENT</a:t>
            </a:r>
            <a:endParaRPr lang="en-US" sz="38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“‘Now I will not treat the remnant of this people as in the former days,’ says the LORD of hosts” (8:11)</a:t>
            </a:r>
          </a:p>
        </p:txBody>
      </p:sp>
    </p:spTree>
    <p:extLst>
      <p:ext uri="{BB962C8B-B14F-4D97-AF65-F5344CB8AC3E}">
        <p14:creationId xmlns:p14="http://schemas.microsoft.com/office/powerpoint/2010/main" val="3100331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PROMISE</a:t>
            </a:r>
            <a:endParaRPr lang="en-US" sz="38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“Thus says the LORD: ‘I will return to Zion, and dwell in the midst of Jerusalem. Jerusalem shall be called the City of Truth, the Mountain of the LORD of hosts, the Holy Mountain’” (8:3; cf. 10:6)</a:t>
            </a:r>
          </a:p>
        </p:txBody>
      </p:sp>
    </p:spTree>
    <p:extLst>
      <p:ext uri="{BB962C8B-B14F-4D97-AF65-F5344CB8AC3E}">
        <p14:creationId xmlns:p14="http://schemas.microsoft.com/office/powerpoint/2010/main" val="272203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PROMISE</a:t>
            </a:r>
            <a:endParaRPr lang="en-US" sz="38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“They shall be My people And I will be their God, In truth and righteousness” (8:8b; 10:9-10)</a:t>
            </a:r>
          </a:p>
        </p:txBody>
      </p:sp>
    </p:spTree>
    <p:extLst>
      <p:ext uri="{BB962C8B-B14F-4D97-AF65-F5344CB8AC3E}">
        <p14:creationId xmlns:p14="http://schemas.microsoft.com/office/powerpoint/2010/main" val="1682757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WARNING</a:t>
            </a:r>
            <a:endParaRPr lang="en-US" sz="38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“Let none of you think evil in your heart against your neighbor; and do not love a false oath. For all these are things that I hate,’ Says the LORD” (8:17; cf. 10:3)</a:t>
            </a:r>
          </a:p>
        </p:txBody>
      </p:sp>
    </p:spTree>
    <p:extLst>
      <p:ext uri="{BB962C8B-B14F-4D97-AF65-F5344CB8AC3E}">
        <p14:creationId xmlns:p14="http://schemas.microsoft.com/office/powerpoint/2010/main" val="2456931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WARNING</a:t>
            </a:r>
            <a:endParaRPr lang="en-US" sz="38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Even warning pagan nations of His judgment (9:1-8; cf. 11:1-3)</a:t>
            </a:r>
          </a:p>
        </p:txBody>
      </p:sp>
    </p:spTree>
    <p:extLst>
      <p:ext uri="{BB962C8B-B14F-4D97-AF65-F5344CB8AC3E}">
        <p14:creationId xmlns:p14="http://schemas.microsoft.com/office/powerpoint/2010/main" val="1230991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New Kind of Nation and Temple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“Yes, many peoples and strong nations Shall come to seek the LORD of hosts in Jerusalem, and to pray before the LORD.” Thus says the LORD of hosts: “In those days ten men from . . .”</a:t>
            </a:r>
          </a:p>
        </p:txBody>
      </p:sp>
    </p:spTree>
    <p:extLst>
      <p:ext uri="{BB962C8B-B14F-4D97-AF65-F5344CB8AC3E}">
        <p14:creationId xmlns:p14="http://schemas.microsoft.com/office/powerpoint/2010/main" val="278213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New Kind of Nation and Temple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“. . . every language of the nations shall grasp the sleeve of a Jewish man, saying, ‘Let us go with you, for we have heard that God is with you’” (Zech. 8:22-23)</a:t>
            </a:r>
          </a:p>
        </p:txBody>
      </p:sp>
    </p:spTree>
    <p:extLst>
      <p:ext uri="{BB962C8B-B14F-4D97-AF65-F5344CB8AC3E}">
        <p14:creationId xmlns:p14="http://schemas.microsoft.com/office/powerpoint/2010/main" val="2731957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Messianic Promises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400" b="1" dirty="0"/>
              <a:t>“Rejoice greatly, O daughter of Zion! Shout, O daughter of Jerusalem! Behold, your King is coming to you; He is just and having salvation, lowly and riding on a donkey, a colt, the foal of a donkey” (9:9)</a:t>
            </a:r>
          </a:p>
          <a:p>
            <a:pPr algn="ctr">
              <a:spcAft>
                <a:spcPts val="1800"/>
              </a:spcAft>
            </a:pPr>
            <a:r>
              <a:rPr lang="en-US" sz="3400" b="1" dirty="0"/>
              <a:t>Matthew 21:1-10</a:t>
            </a:r>
          </a:p>
        </p:txBody>
      </p:sp>
    </p:spTree>
    <p:extLst>
      <p:ext uri="{BB962C8B-B14F-4D97-AF65-F5344CB8AC3E}">
        <p14:creationId xmlns:p14="http://schemas.microsoft.com/office/powerpoint/2010/main" val="2853859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Messianic Promises</a:t>
            </a:r>
            <a:endParaRPr lang="en-US" sz="3600" b="1" dirty="0"/>
          </a:p>
          <a:p>
            <a:pPr algn="ctr">
              <a:spcAft>
                <a:spcPts val="600"/>
              </a:spcAft>
            </a:pPr>
            <a:r>
              <a:rPr lang="en-US" sz="3600" b="1" dirty="0"/>
              <a:t>Messiah would reign from “sea to sea” 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“to the ends of the earth” (9:10)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Matthew 28:18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Revelation 1:5</a:t>
            </a:r>
          </a:p>
        </p:txBody>
      </p:sp>
    </p:spTree>
    <p:extLst>
      <p:ext uri="{BB962C8B-B14F-4D97-AF65-F5344CB8AC3E}">
        <p14:creationId xmlns:p14="http://schemas.microsoft.com/office/powerpoint/2010/main" val="3193515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/>
              <a:t>Three Dates in the Book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“Second year of Darius” (Zech. 1:1; 1:7)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“fourth year of king Darius” (Zech. 7:1)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Darius </a:t>
            </a:r>
            <a:r>
              <a:rPr lang="en-US" sz="3600" b="1" dirty="0" err="1"/>
              <a:t>Hystaspes</a:t>
            </a:r>
            <a:r>
              <a:rPr lang="en-US" sz="3600" b="1" dirty="0"/>
              <a:t> (522-486 BC), fourth Persian king.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Returning Jews allowed to resume rebuilding of temple (Ezra 4:24)</a:t>
            </a:r>
          </a:p>
        </p:txBody>
      </p:sp>
    </p:spTree>
    <p:extLst>
      <p:ext uri="{BB962C8B-B14F-4D97-AF65-F5344CB8AC3E}">
        <p14:creationId xmlns:p14="http://schemas.microsoft.com/office/powerpoint/2010/main" val="3821734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Messianic Promises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Matthew 27:9-10 – Zechariah 11:12-13 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Thirty pieces of silver – Potter’s field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“Fulfilled what was spoken by Jeremiah the prophet” (Matt. 27:9)</a:t>
            </a:r>
          </a:p>
        </p:txBody>
      </p:sp>
    </p:spTree>
    <p:extLst>
      <p:ext uri="{BB962C8B-B14F-4D97-AF65-F5344CB8AC3E}">
        <p14:creationId xmlns:p14="http://schemas.microsoft.com/office/powerpoint/2010/main" val="3845826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Messianic Promises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Elements in Jeremiah 19:4, 6; 32:6-9</a:t>
            </a:r>
          </a:p>
          <a:p>
            <a:pPr algn="ctr">
              <a:spcAft>
                <a:spcPts val="1800"/>
              </a:spcAft>
            </a:pPr>
            <a:r>
              <a:rPr lang="en-US" sz="3400" b="1" dirty="0"/>
              <a:t>Arrangement of scrolls “Jeremiah section”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Jeremiah before Ezekiel, Isaiah, and the Minor Prophets (</a:t>
            </a:r>
            <a:r>
              <a:rPr lang="en-US" sz="3600" b="1" i="1" dirty="0"/>
              <a:t>Babylonian Talmud</a:t>
            </a:r>
            <a:r>
              <a:rPr lang="en-US" sz="3600" b="1" dirty="0"/>
              <a:t>, Baba Batra 14b)</a:t>
            </a:r>
          </a:p>
        </p:txBody>
      </p:sp>
    </p:spTree>
    <p:extLst>
      <p:ext uri="{BB962C8B-B14F-4D97-AF65-F5344CB8AC3E}">
        <p14:creationId xmlns:p14="http://schemas.microsoft.com/office/powerpoint/2010/main" val="141314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Last Chapters of Zechariah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400" b="1" dirty="0"/>
              <a:t>“The burden of the word of the LORD against Israel” (12:1a)</a:t>
            </a:r>
          </a:p>
          <a:p>
            <a:pPr algn="ctr">
              <a:spcAft>
                <a:spcPts val="1800"/>
              </a:spcAft>
            </a:pPr>
            <a:r>
              <a:rPr lang="en-US" sz="3400" b="1" dirty="0"/>
              <a:t>Often punishment (cf. Isa. 21:13; Jer. 23:34; etc.)</a:t>
            </a:r>
          </a:p>
          <a:p>
            <a:pPr algn="ctr">
              <a:spcAft>
                <a:spcPts val="1800"/>
              </a:spcAft>
            </a:pPr>
            <a:r>
              <a:rPr lang="en-US" sz="3400" b="1" dirty="0"/>
              <a:t>Literally weight, “burden of the beasts of the south” (Isa. 30:6), riches of wicked</a:t>
            </a:r>
          </a:p>
        </p:txBody>
      </p:sp>
    </p:spTree>
    <p:extLst>
      <p:ext uri="{BB962C8B-B14F-4D97-AF65-F5344CB8AC3E}">
        <p14:creationId xmlns:p14="http://schemas.microsoft.com/office/powerpoint/2010/main" val="1057127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Last Chapters of Zechariah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Here, not punishment, but protection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Earlier to enemies, “I will shake My hand against them, and they shall become spoil for their servants” (2:9b)</a:t>
            </a:r>
          </a:p>
        </p:txBody>
      </p:sp>
    </p:spTree>
    <p:extLst>
      <p:ext uri="{BB962C8B-B14F-4D97-AF65-F5344CB8AC3E}">
        <p14:creationId xmlns:p14="http://schemas.microsoft.com/office/powerpoint/2010/main" val="780978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Last Chapters of Zechariah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Any who “lay siege against Judah and Jerusalem” their efforts will be like taking a “cup of drunkenness” (12:2)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They would be “cut in pieces, though all nations of the earth are gathered against it” (12:3)</a:t>
            </a:r>
          </a:p>
        </p:txBody>
      </p:sp>
    </p:spTree>
    <p:extLst>
      <p:ext uri="{BB962C8B-B14F-4D97-AF65-F5344CB8AC3E}">
        <p14:creationId xmlns:p14="http://schemas.microsoft.com/office/powerpoint/2010/main" val="1102416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Last Chapters of Zechariah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“In that day the LORD will defend the inhabitants of Jerusalem” (12:8a)</a:t>
            </a:r>
          </a:p>
          <a:p>
            <a:pPr algn="ctr">
              <a:spcAft>
                <a:spcPts val="1800"/>
              </a:spcAft>
            </a:pPr>
            <a:r>
              <a:rPr lang="en-US" sz="3600" b="1" dirty="0"/>
              <a:t>“It shall be in that day that I will seek to destroy all the nations that come against Jerusalem” (12:9)</a:t>
            </a:r>
          </a:p>
        </p:txBody>
      </p:sp>
    </p:spTree>
    <p:extLst>
      <p:ext uri="{BB962C8B-B14F-4D97-AF65-F5344CB8AC3E}">
        <p14:creationId xmlns:p14="http://schemas.microsoft.com/office/powerpoint/2010/main" val="332596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Last Chapters of Zechariah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How will He offer this protection?</a:t>
            </a:r>
          </a:p>
          <a:p>
            <a:pPr algn="ctr">
              <a:spcAft>
                <a:spcPts val="1800"/>
              </a:spcAft>
            </a:pPr>
            <a:r>
              <a:rPr lang="en-US" sz="3400" b="1" dirty="0"/>
              <a:t>“And I will pour on the house of David and on the inhabitants of Jerusalem the Spirit of grace and supplication; then they will look on Me . . .”</a:t>
            </a:r>
          </a:p>
        </p:txBody>
      </p:sp>
    </p:spTree>
    <p:extLst>
      <p:ext uri="{BB962C8B-B14F-4D97-AF65-F5344CB8AC3E}">
        <p14:creationId xmlns:p14="http://schemas.microsoft.com/office/powerpoint/2010/main" val="308673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Last Chapters of Zechariah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How will He offer this protection?</a:t>
            </a:r>
          </a:p>
          <a:p>
            <a:pPr algn="ctr">
              <a:spcAft>
                <a:spcPts val="1800"/>
              </a:spcAft>
            </a:pPr>
            <a:r>
              <a:rPr lang="en-US" sz="3400" b="1" dirty="0"/>
              <a:t>“. . . whom they pierced. Yes, they will mourn for Him as one mourns for his only son, and grieve for Him as one grieves for a firstborn” (Zech. 12:10)</a:t>
            </a:r>
          </a:p>
          <a:p>
            <a:pPr algn="ctr">
              <a:spcAft>
                <a:spcPts val="1800"/>
              </a:spcAft>
            </a:pPr>
            <a:r>
              <a:rPr lang="en-US" sz="3400" b="1" dirty="0"/>
              <a:t>John 19:37</a:t>
            </a:r>
          </a:p>
        </p:txBody>
      </p:sp>
    </p:spTree>
    <p:extLst>
      <p:ext uri="{BB962C8B-B14F-4D97-AF65-F5344CB8AC3E}">
        <p14:creationId xmlns:p14="http://schemas.microsoft.com/office/powerpoint/2010/main" val="2466534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/>
              <a:t>Last Chapters of Zechariah</a:t>
            </a:r>
            <a:endParaRPr lang="en-US" sz="36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How will He offer this protection?</a:t>
            </a:r>
          </a:p>
          <a:p>
            <a:pPr algn="ctr">
              <a:spcAft>
                <a:spcPts val="1800"/>
              </a:spcAft>
            </a:pPr>
            <a:r>
              <a:rPr lang="en-US" sz="3400" b="1" dirty="0"/>
              <a:t>AD 70 Doctrine</a:t>
            </a:r>
          </a:p>
          <a:p>
            <a:pPr algn="ctr">
              <a:spcAft>
                <a:spcPts val="1800"/>
              </a:spcAft>
            </a:pPr>
            <a:r>
              <a:rPr lang="en-US" sz="3400" b="1" dirty="0"/>
              <a:t>Mourning over this “pierced” One (12:10-14)—Through whom the “Spirit of grace and supplication” was poured out.</a:t>
            </a:r>
          </a:p>
        </p:txBody>
      </p:sp>
    </p:spTree>
    <p:extLst>
      <p:ext uri="{BB962C8B-B14F-4D97-AF65-F5344CB8AC3E}">
        <p14:creationId xmlns:p14="http://schemas.microsoft.com/office/powerpoint/2010/main" val="348876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4000" b="1" dirty="0"/>
              <a:t>Zechariah 13:1-2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The “pierced” is the fountain (Jer. 17:13— “The LORD, the fountain of living waters)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John saw the “pierced” One (Rev. 1:7)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Who “loved us and washed us from our sins in His own blood” (Rev. 1:5)</a:t>
            </a:r>
          </a:p>
        </p:txBody>
      </p:sp>
    </p:spTree>
    <p:extLst>
      <p:ext uri="{BB962C8B-B14F-4D97-AF65-F5344CB8AC3E}">
        <p14:creationId xmlns:p14="http://schemas.microsoft.com/office/powerpoint/2010/main" val="244496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000" b="1" dirty="0"/>
              <a:t>Encouragement </a:t>
            </a:r>
            <a:r>
              <a:rPr lang="en-US" sz="2000" b="1" dirty="0"/>
              <a:t>•</a:t>
            </a:r>
            <a:r>
              <a:rPr lang="en-US" sz="4000" b="1" dirty="0"/>
              <a:t> Promise </a:t>
            </a:r>
            <a:r>
              <a:rPr lang="en-US" sz="2000" b="1" dirty="0"/>
              <a:t>•</a:t>
            </a:r>
            <a:r>
              <a:rPr lang="en-US" sz="4000" b="1" dirty="0"/>
              <a:t> Warning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“The Lord has been very angry with your fathers” (1:2)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“‘I am returning to Jerusalem with mercy; My house shall be built in it,’ says the LORD of hosts” (1:16b)</a:t>
            </a:r>
          </a:p>
        </p:txBody>
      </p:sp>
    </p:spTree>
    <p:extLst>
      <p:ext uri="{BB962C8B-B14F-4D97-AF65-F5344CB8AC3E}">
        <p14:creationId xmlns:p14="http://schemas.microsoft.com/office/powerpoint/2010/main" val="575408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4000" b="1" dirty="0"/>
              <a:t>Zechariah 13:1-2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Spiritual gifts (Joel 2:28-32; Zech. 13:2-6;  1 Cor. 13:8-13) not permanent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Dealing with the cross, its impact,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628304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3200" b="1" dirty="0"/>
              <a:t>“‘Awake, O sword, against My Shepherd, against the Man who is My Companion,’ Says the LORD of hosts. ‘Strike the Shepherd, and the sheep will be scattered’” (13:7a)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Jesus: Matthew 26:31; Mark 14:27</a:t>
            </a:r>
          </a:p>
        </p:txBody>
      </p:sp>
    </p:spTree>
    <p:extLst>
      <p:ext uri="{BB962C8B-B14F-4D97-AF65-F5344CB8AC3E}">
        <p14:creationId xmlns:p14="http://schemas.microsoft.com/office/powerpoint/2010/main" val="46092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Results of striking the Shepherd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“Two-thirds in it shall be cut off and die, but one-third shall be left in it” (13:8b)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What is the “it” here?</a:t>
            </a:r>
          </a:p>
        </p:txBody>
      </p:sp>
    </p:spTree>
    <p:extLst>
      <p:ext uri="{BB962C8B-B14F-4D97-AF65-F5344CB8AC3E}">
        <p14:creationId xmlns:p14="http://schemas.microsoft.com/office/powerpoint/2010/main" val="60115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Results of striking the Shepherd</a:t>
            </a:r>
          </a:p>
          <a:p>
            <a:pPr algn="ctr">
              <a:spcAft>
                <a:spcPts val="1200"/>
              </a:spcAft>
            </a:pPr>
            <a:r>
              <a:rPr lang="en-US" sz="3300" b="1" dirty="0"/>
              <a:t>“I will bring the one-third through the fire, will refine them as silver is refined, and test them as gold is tested. They will call on My name, and I will answer them. I will say, ‘This is My people’; And each one will say, ‘The LORD is my God’” (13:9)</a:t>
            </a:r>
          </a:p>
        </p:txBody>
      </p:sp>
    </p:spTree>
    <p:extLst>
      <p:ext uri="{BB962C8B-B14F-4D97-AF65-F5344CB8AC3E}">
        <p14:creationId xmlns:p14="http://schemas.microsoft.com/office/powerpoint/2010/main" val="369330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Results of striking the Shepherd</a:t>
            </a:r>
          </a:p>
          <a:p>
            <a:pPr algn="ctr">
              <a:spcAft>
                <a:spcPts val="1200"/>
              </a:spcAft>
            </a:pPr>
            <a:r>
              <a:rPr lang="en-US" sz="3300" b="1" dirty="0"/>
              <a:t>What is the “it”? Physical Jerusalem?</a:t>
            </a:r>
          </a:p>
          <a:p>
            <a:pPr algn="ctr">
              <a:spcAft>
                <a:spcPts val="1200"/>
              </a:spcAft>
            </a:pPr>
            <a:r>
              <a:rPr lang="en-US" sz="3300" b="1" dirty="0"/>
              <a:t>In AD 70 “one third” was not preserved</a:t>
            </a:r>
          </a:p>
          <a:p>
            <a:pPr algn="ctr">
              <a:spcAft>
                <a:spcPts val="1200"/>
              </a:spcAft>
            </a:pPr>
            <a:r>
              <a:rPr lang="en-US" sz="3300" b="1" dirty="0"/>
              <a:t>Then Christians fled (Matt. 24:15-16) </a:t>
            </a:r>
          </a:p>
        </p:txBody>
      </p:sp>
    </p:spTree>
    <p:extLst>
      <p:ext uri="{BB962C8B-B14F-4D97-AF65-F5344CB8AC3E}">
        <p14:creationId xmlns:p14="http://schemas.microsoft.com/office/powerpoint/2010/main" val="3375576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Results of striking the Shepherd</a:t>
            </a:r>
          </a:p>
          <a:p>
            <a:pPr algn="ctr">
              <a:spcAft>
                <a:spcPts val="1200"/>
              </a:spcAft>
            </a:pPr>
            <a:r>
              <a:rPr lang="en-US" sz="3200" b="1" dirty="0"/>
              <a:t>Spiritual temple (6:13, 15a)—Spiritual fountain (13:1)</a:t>
            </a:r>
          </a:p>
          <a:p>
            <a:pPr algn="ctr">
              <a:spcAft>
                <a:spcPts val="1200"/>
              </a:spcAft>
            </a:pPr>
            <a:r>
              <a:rPr lang="en-US" sz="3200" b="1" dirty="0"/>
              <a:t>Nations “against Jerusalem”—“The LORD will go forth and fight against those nations” (14:3; cf. Rev. 2:16— “fight against them with the sword of My mouth”)</a:t>
            </a:r>
          </a:p>
        </p:txBody>
      </p:sp>
    </p:spTree>
    <p:extLst>
      <p:ext uri="{BB962C8B-B14F-4D97-AF65-F5344CB8AC3E}">
        <p14:creationId xmlns:p14="http://schemas.microsoft.com/office/powerpoint/2010/main" val="433887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Results of striking the Shepherd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Mount of Olives split in two (14:4)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“Living waters” flow “from Jerusalem” to Dead Sea and Mediterranean Sea (14:8)</a:t>
            </a:r>
          </a:p>
          <a:p>
            <a:pPr algn="ctr">
              <a:spcAft>
                <a:spcPts val="600"/>
              </a:spcAft>
            </a:pPr>
            <a:r>
              <a:rPr lang="en-US" sz="3200" b="1" dirty="0"/>
              <a:t>“He who believes in Me, as the Scripture has said, out of his heart will flow rivers of living water” (John 7:38)</a:t>
            </a:r>
          </a:p>
        </p:txBody>
      </p:sp>
    </p:spTree>
    <p:extLst>
      <p:ext uri="{BB962C8B-B14F-4D97-AF65-F5344CB8AC3E}">
        <p14:creationId xmlns:p14="http://schemas.microsoft.com/office/powerpoint/2010/main" val="2796354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Results of striking the Shepherd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This is talking about spiritual Jerusalem (Heb. 12:22-24)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It will face persecution; some will fall away (cf. 14:2b)</a:t>
            </a:r>
          </a:p>
        </p:txBody>
      </p:sp>
    </p:spTree>
    <p:extLst>
      <p:ext uri="{BB962C8B-B14F-4D97-AF65-F5344CB8AC3E}">
        <p14:creationId xmlns:p14="http://schemas.microsoft.com/office/powerpoint/2010/main" val="1084141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Fountain for Sin and Uncleanness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Results of striking the Shepherd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But God will preserve His people</a:t>
            </a:r>
          </a:p>
          <a:p>
            <a:pPr algn="ctr">
              <a:spcAft>
                <a:spcPts val="1200"/>
              </a:spcAft>
            </a:pPr>
            <a:r>
              <a:rPr lang="en-US" sz="3400" b="1" dirty="0"/>
              <a:t>“The people shall dwell in it; and no longer shall there be utter destruction, but Jerusalem shall be safely inhabited”  (14:11)</a:t>
            </a:r>
          </a:p>
        </p:txBody>
      </p:sp>
    </p:spTree>
    <p:extLst>
      <p:ext uri="{BB962C8B-B14F-4D97-AF65-F5344CB8AC3E}">
        <p14:creationId xmlns:p14="http://schemas.microsoft.com/office/powerpoint/2010/main" val="568270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300" b="1" dirty="0"/>
              <a:t>What Should We Take Away?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God offers encouragement, promise, and warning to His people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God knew what would happen to Jesus and His church</a:t>
            </a:r>
          </a:p>
          <a:p>
            <a:pPr algn="ctr">
              <a:spcAft>
                <a:spcPts val="1200"/>
              </a:spcAft>
            </a:pPr>
            <a:r>
              <a:rPr lang="en-US" sz="3600" b="1" dirty="0"/>
              <a:t>Jesus is the BRANCH, the pierced One, the fountain, the Shepherd, the King</a:t>
            </a:r>
          </a:p>
        </p:txBody>
      </p:sp>
    </p:spTree>
    <p:extLst>
      <p:ext uri="{BB962C8B-B14F-4D97-AF65-F5344CB8AC3E}">
        <p14:creationId xmlns:p14="http://schemas.microsoft.com/office/powerpoint/2010/main" val="128208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000" b="1" dirty="0"/>
              <a:t>Encouragement </a:t>
            </a:r>
            <a:r>
              <a:rPr lang="en-US" sz="2000" b="1" dirty="0"/>
              <a:t>•</a:t>
            </a:r>
            <a:r>
              <a:rPr lang="en-US" sz="4000" b="1" dirty="0"/>
              <a:t> Promise </a:t>
            </a:r>
            <a:r>
              <a:rPr lang="en-US" sz="2000" b="1" dirty="0"/>
              <a:t>•</a:t>
            </a:r>
            <a:r>
              <a:rPr lang="en-US" sz="4000" b="1" dirty="0"/>
              <a:t> Warning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“Up, Zion! Escape, you who dwell with the daughter of Babylon” (2:7)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“I will shake My hand against them, and they shall become spoil for their servants” (2:9b)</a:t>
            </a:r>
          </a:p>
        </p:txBody>
      </p:sp>
    </p:spTree>
    <p:extLst>
      <p:ext uri="{BB962C8B-B14F-4D97-AF65-F5344CB8AC3E}">
        <p14:creationId xmlns:p14="http://schemas.microsoft.com/office/powerpoint/2010/main" val="2063854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/>
              <a:t>PROMISE</a:t>
            </a:r>
          </a:p>
          <a:p>
            <a:pPr algn="ctr">
              <a:spcAft>
                <a:spcPts val="2400"/>
              </a:spcAft>
            </a:pPr>
            <a:r>
              <a:rPr lang="en-US" sz="4400" b="1" dirty="0"/>
              <a:t>Zechariah 2:10-11</a:t>
            </a:r>
          </a:p>
          <a:p>
            <a:pPr algn="ctr">
              <a:spcAft>
                <a:spcPts val="1200"/>
              </a:spcAft>
            </a:pPr>
            <a:r>
              <a:rPr lang="en-US" sz="3800" b="1" dirty="0"/>
              <a:t>Blessings of a renewed relationship</a:t>
            </a:r>
          </a:p>
          <a:p>
            <a:pPr algn="ctr">
              <a:spcAft>
                <a:spcPts val="1200"/>
              </a:spcAft>
            </a:pPr>
            <a:r>
              <a:rPr lang="en-US" sz="3800" b="1" dirty="0"/>
              <a:t>Picture of the Future</a:t>
            </a:r>
          </a:p>
          <a:p>
            <a:pPr algn="ctr">
              <a:spcAft>
                <a:spcPts val="1200"/>
              </a:spcAft>
            </a:pPr>
            <a:r>
              <a:rPr lang="en-US" sz="3800" b="1" dirty="0"/>
              <a:t>“Many nations” shall be God’s people</a:t>
            </a:r>
          </a:p>
          <a:p>
            <a:pPr algn="ctr">
              <a:spcAft>
                <a:spcPts val="1200"/>
              </a:spcAft>
            </a:pPr>
            <a:r>
              <a:rPr lang="en-US" sz="3800" b="1" dirty="0"/>
              <a:t>“Joined to the LORD”</a:t>
            </a:r>
          </a:p>
        </p:txBody>
      </p:sp>
    </p:spTree>
    <p:extLst>
      <p:ext uri="{BB962C8B-B14F-4D97-AF65-F5344CB8AC3E}">
        <p14:creationId xmlns:p14="http://schemas.microsoft.com/office/powerpoint/2010/main" val="40836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/>
              <a:t>PROMISE</a:t>
            </a:r>
            <a:endParaRPr lang="en-US" sz="4000" b="1" dirty="0"/>
          </a:p>
          <a:p>
            <a:pPr algn="ctr">
              <a:spcAft>
                <a:spcPts val="600"/>
              </a:spcAft>
            </a:pPr>
            <a:r>
              <a:rPr lang="en-US" sz="3800" b="1" dirty="0"/>
              <a:t>As temple worship is restored</a:t>
            </a:r>
          </a:p>
          <a:p>
            <a:pPr algn="ctr">
              <a:spcAft>
                <a:spcPts val="600"/>
              </a:spcAft>
            </a:pPr>
            <a:r>
              <a:rPr lang="en-US" sz="3800" b="1" dirty="0"/>
              <a:t>“My servant the BRANCH” (3:8) </a:t>
            </a:r>
          </a:p>
          <a:p>
            <a:pPr algn="ctr">
              <a:spcAft>
                <a:spcPts val="600"/>
              </a:spcAft>
            </a:pPr>
            <a:r>
              <a:rPr lang="en-US" sz="3800" b="1" dirty="0"/>
              <a:t>Who “shall build the temple of the LORD” (6:13a)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“Shall sit and rule on His throne; so He shall be a priest on His throne” (6:13b)</a:t>
            </a:r>
          </a:p>
        </p:txBody>
      </p:sp>
    </p:spTree>
    <p:extLst>
      <p:ext uri="{BB962C8B-B14F-4D97-AF65-F5344CB8AC3E}">
        <p14:creationId xmlns:p14="http://schemas.microsoft.com/office/powerpoint/2010/main" val="111142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PROMISE</a:t>
            </a:r>
            <a:endParaRPr lang="en-US" sz="4000" b="1" dirty="0"/>
          </a:p>
          <a:p>
            <a:pPr algn="ctr">
              <a:spcAft>
                <a:spcPts val="1800"/>
              </a:spcAft>
            </a:pPr>
            <a:r>
              <a:rPr lang="en-US" sz="3800" b="1" dirty="0"/>
              <a:t>Under Mosaic Law priests – Levi Davidic throne – Judah</a:t>
            </a:r>
          </a:p>
          <a:p>
            <a:pPr algn="ctr">
              <a:spcAft>
                <a:spcPts val="1800"/>
              </a:spcAft>
            </a:pPr>
            <a:r>
              <a:rPr lang="en-US" sz="3800" b="1" dirty="0"/>
              <a:t>This temple would involve</a:t>
            </a:r>
            <a:r>
              <a:rPr lang="en-US" sz="3600" b="1" dirty="0"/>
              <a:t> “even those from afar” who “shall come and build the temple of the LORD” (6:15a)</a:t>
            </a:r>
          </a:p>
        </p:txBody>
      </p:sp>
    </p:spTree>
    <p:extLst>
      <p:ext uri="{BB962C8B-B14F-4D97-AF65-F5344CB8AC3E}">
        <p14:creationId xmlns:p14="http://schemas.microsoft.com/office/powerpoint/2010/main" val="4114065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WARNING</a:t>
            </a:r>
            <a:endParaRPr lang="en-US" sz="38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“Should you not have obeyed the words which the LORD proclaimed through the former prophets when Jerusalem and the cities around it were inhabited and prosperous” (7:7a)</a:t>
            </a:r>
          </a:p>
        </p:txBody>
      </p:sp>
    </p:spTree>
    <p:extLst>
      <p:ext uri="{BB962C8B-B14F-4D97-AF65-F5344CB8AC3E}">
        <p14:creationId xmlns:p14="http://schemas.microsoft.com/office/powerpoint/2010/main" val="1509198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mesh of blue lines and verticies">
            <a:extLst>
              <a:ext uri="{FF2B5EF4-FFF2-40B4-BE49-F238E27FC236}">
                <a16:creationId xmlns:a16="http://schemas.microsoft.com/office/drawing/2014/main" id="{026CE1AA-76B5-4946-93F6-8D02DBE87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44000" contrast="-41000"/>
                    </a14:imgEffect>
                  </a14:imgLayer>
                </a14:imgProps>
              </a:ext>
            </a:extLst>
          </a:blip>
          <a:srcRect l="6799" r="1645" b="-1"/>
          <a:stretch/>
        </p:blipFill>
        <p:spPr>
          <a:xfrm>
            <a:off x="15" y="857251"/>
            <a:ext cx="9143985" cy="6000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C6DC3-B6B0-8A46-8E2B-91AAC5557E7B}"/>
              </a:ext>
            </a:extLst>
          </p:cNvPr>
          <p:cNvSpPr txBox="1"/>
          <p:nvPr/>
        </p:nvSpPr>
        <p:spPr>
          <a:xfrm>
            <a:off x="465221" y="352926"/>
            <a:ext cx="839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in Zechariah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ED30-BE8A-654F-AA8C-7697DB82F4ED}"/>
              </a:ext>
            </a:extLst>
          </p:cNvPr>
          <p:cNvSpPr txBox="1"/>
          <p:nvPr/>
        </p:nvSpPr>
        <p:spPr>
          <a:xfrm>
            <a:off x="721895" y="1941095"/>
            <a:ext cx="77483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WARNING</a:t>
            </a:r>
            <a:endParaRPr lang="en-US" sz="3800" b="1" dirty="0"/>
          </a:p>
          <a:p>
            <a:pPr algn="ctr">
              <a:spcAft>
                <a:spcPts val="1800"/>
              </a:spcAft>
            </a:pPr>
            <a:r>
              <a:rPr lang="en-US" sz="3600" b="1" dirty="0"/>
              <a:t>Because of past sins the Lord had, “scattered them with a whirlwind among all the nations which they had not known” and “the land became desolate after them” (7:14a)</a:t>
            </a:r>
          </a:p>
        </p:txBody>
      </p:sp>
    </p:spTree>
    <p:extLst>
      <p:ext uri="{BB962C8B-B14F-4D97-AF65-F5344CB8AC3E}">
        <p14:creationId xmlns:p14="http://schemas.microsoft.com/office/powerpoint/2010/main" val="51005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1848</Words>
  <Application>Microsoft Macintosh PowerPoint</Application>
  <PresentationFormat>On-screen Show (4:3)</PresentationFormat>
  <Paragraphs>171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21</cp:revision>
  <dcterms:created xsi:type="dcterms:W3CDTF">2021-06-12T19:52:54Z</dcterms:created>
  <dcterms:modified xsi:type="dcterms:W3CDTF">2021-07-06T04:37:18Z</dcterms:modified>
</cp:coreProperties>
</file>