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8" r:id="rId2"/>
    <p:sldId id="259" r:id="rId3"/>
    <p:sldId id="260" r:id="rId4"/>
    <p:sldId id="261" r:id="rId5"/>
    <p:sldId id="257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5863" y="1247140"/>
            <a:ext cx="5918820" cy="3450844"/>
          </a:xfrm>
        </p:spPr>
        <p:txBody>
          <a:bodyPr anchor="t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5863" y="4818126"/>
            <a:ext cx="5918820" cy="1268984"/>
          </a:xfrm>
        </p:spPr>
        <p:txBody>
          <a:bodyPr anchor="b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3"/>
            <a:ext cx="2078024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1" y="-3"/>
            <a:ext cx="1030175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10/11/21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863" y="6292851"/>
            <a:ext cx="30861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4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3" y="455363"/>
            <a:ext cx="71439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90783" y="2160016"/>
            <a:ext cx="71439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477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34785" y="565150"/>
            <a:ext cx="1699898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90783" y="565150"/>
            <a:ext cx="5316697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39419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8919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863" y="1251674"/>
            <a:ext cx="5918820" cy="2914688"/>
          </a:xfrm>
        </p:spPr>
        <p:txBody>
          <a:bodyPr anchor="t"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15863" y="4818126"/>
            <a:ext cx="5918820" cy="1271524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5863" y="6292851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3"/>
            <a:ext cx="2078024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1" y="-3"/>
            <a:ext cx="1030175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555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2" y="455363"/>
            <a:ext cx="7115018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90782" y="2160017"/>
            <a:ext cx="3319078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6723" y="2160017"/>
            <a:ext cx="3319078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6707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292" y="457200"/>
            <a:ext cx="7141391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3293" y="2165086"/>
            <a:ext cx="3319272" cy="823912"/>
          </a:xfrm>
        </p:spPr>
        <p:txBody>
          <a:bodyPr anchor="b">
            <a:normAutofit/>
          </a:bodyPr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3292" y="2988998"/>
            <a:ext cx="3319273" cy="309811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5411" y="2165086"/>
            <a:ext cx="3319272" cy="823912"/>
          </a:xfrm>
        </p:spPr>
        <p:txBody>
          <a:bodyPr anchor="b">
            <a:normAutofit/>
          </a:bodyPr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5411" y="2988998"/>
            <a:ext cx="3319272" cy="309811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07233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8226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38412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4" y="455362"/>
            <a:ext cx="3032580" cy="158451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3424" y="565151"/>
            <a:ext cx="4018788" cy="5521960"/>
          </a:xfrm>
        </p:spPr>
        <p:txBody>
          <a:bodyPr>
            <a:normAutofit/>
          </a:bodyPr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125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784" y="2039874"/>
            <a:ext cx="3032580" cy="38291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99881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3" y="455362"/>
            <a:ext cx="3032577" cy="158451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03425" y="565151"/>
            <a:ext cx="4016705" cy="552267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783" y="2039874"/>
            <a:ext cx="3032577" cy="38291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4"/>
            <a:ext cx="850392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423863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8302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782" y="455363"/>
            <a:ext cx="7115018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782" y="2160016"/>
            <a:ext cx="7115018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13974" y="6292851"/>
            <a:ext cx="23207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10/11/21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90783" y="62928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62181" y="6292851"/>
            <a:ext cx="610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925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446267-0259-2A43-BC0E-EB058D294E32}"/>
              </a:ext>
            </a:extLst>
          </p:cNvPr>
          <p:cNvSpPr txBox="1"/>
          <p:nvPr/>
        </p:nvSpPr>
        <p:spPr>
          <a:xfrm>
            <a:off x="2502568" y="689810"/>
            <a:ext cx="5662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7:28-29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6129B-5A56-D949-85BB-AAE514699B3D}"/>
              </a:ext>
            </a:extLst>
          </p:cNvPr>
          <p:cNvSpPr txBox="1"/>
          <p:nvPr/>
        </p:nvSpPr>
        <p:spPr>
          <a:xfrm>
            <a:off x="2911641" y="1612233"/>
            <a:ext cx="5662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4400" b="1" dirty="0">
                <a:solidFill>
                  <a:schemeClr val="tx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right to command</a:t>
            </a:r>
          </a:p>
        </p:txBody>
      </p:sp>
    </p:spTree>
    <p:extLst>
      <p:ext uri="{BB962C8B-B14F-4D97-AF65-F5344CB8AC3E}">
        <p14:creationId xmlns:p14="http://schemas.microsoft.com/office/powerpoint/2010/main" val="3491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446267-0259-2A43-BC0E-EB058D294E32}"/>
              </a:ext>
            </a:extLst>
          </p:cNvPr>
          <p:cNvSpPr txBox="1"/>
          <p:nvPr/>
        </p:nvSpPr>
        <p:spPr>
          <a:xfrm>
            <a:off x="2502568" y="689810"/>
            <a:ext cx="5662863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7:28-29</a:t>
            </a:r>
          </a:p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8:5-10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6129B-5A56-D949-85BB-AAE514699B3D}"/>
              </a:ext>
            </a:extLst>
          </p:cNvPr>
          <p:cNvSpPr txBox="1"/>
          <p:nvPr/>
        </p:nvSpPr>
        <p:spPr>
          <a:xfrm>
            <a:off x="2959767" y="2767265"/>
            <a:ext cx="5662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4400" b="1" dirty="0">
                <a:solidFill>
                  <a:schemeClr val="tx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 for authority demonstrates faith</a:t>
            </a:r>
          </a:p>
        </p:txBody>
      </p:sp>
    </p:spTree>
    <p:extLst>
      <p:ext uri="{BB962C8B-B14F-4D97-AF65-F5344CB8AC3E}">
        <p14:creationId xmlns:p14="http://schemas.microsoft.com/office/powerpoint/2010/main" val="92850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446267-0259-2A43-BC0E-EB058D294E32}"/>
              </a:ext>
            </a:extLst>
          </p:cNvPr>
          <p:cNvSpPr txBox="1"/>
          <p:nvPr/>
        </p:nvSpPr>
        <p:spPr>
          <a:xfrm>
            <a:off x="2502568" y="689810"/>
            <a:ext cx="566286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7:28-29</a:t>
            </a:r>
          </a:p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8:5-10</a:t>
            </a:r>
          </a:p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21:23-27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6129B-5A56-D949-85BB-AAE514699B3D}"/>
              </a:ext>
            </a:extLst>
          </p:cNvPr>
          <p:cNvSpPr txBox="1"/>
          <p:nvPr/>
        </p:nvSpPr>
        <p:spPr>
          <a:xfrm>
            <a:off x="2847472" y="3906254"/>
            <a:ext cx="5662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4400" b="1" dirty="0">
                <a:solidFill>
                  <a:schemeClr val="tx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 or Man</a:t>
            </a:r>
          </a:p>
        </p:txBody>
      </p:sp>
    </p:spTree>
    <p:extLst>
      <p:ext uri="{BB962C8B-B14F-4D97-AF65-F5344CB8AC3E}">
        <p14:creationId xmlns:p14="http://schemas.microsoft.com/office/powerpoint/2010/main" val="274127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446267-0259-2A43-BC0E-EB058D294E32}"/>
              </a:ext>
            </a:extLst>
          </p:cNvPr>
          <p:cNvSpPr txBox="1"/>
          <p:nvPr/>
        </p:nvSpPr>
        <p:spPr>
          <a:xfrm>
            <a:off x="2502568" y="689810"/>
            <a:ext cx="5662863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7:28-29</a:t>
            </a:r>
          </a:p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8:5-10</a:t>
            </a:r>
          </a:p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21:23-27</a:t>
            </a:r>
          </a:p>
          <a:p>
            <a:pPr>
              <a:spcAft>
                <a:spcPts val="3000"/>
              </a:spcAft>
            </a:pPr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Matthew 28:16-20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6129B-5A56-D949-85BB-AAE514699B3D}"/>
              </a:ext>
            </a:extLst>
          </p:cNvPr>
          <p:cNvSpPr txBox="1"/>
          <p:nvPr/>
        </p:nvSpPr>
        <p:spPr>
          <a:xfrm>
            <a:off x="3056020" y="5093369"/>
            <a:ext cx="5662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4400" b="1" dirty="0">
                <a:solidFill>
                  <a:schemeClr val="tx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 Has All Authority</a:t>
            </a:r>
          </a:p>
        </p:txBody>
      </p:sp>
    </p:spTree>
    <p:extLst>
      <p:ext uri="{BB962C8B-B14F-4D97-AF65-F5344CB8AC3E}">
        <p14:creationId xmlns:p14="http://schemas.microsoft.com/office/powerpoint/2010/main" val="253295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9BF6-2EA1-0A4D-80F3-1E803AE4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697" y="198689"/>
            <a:ext cx="7471955" cy="1886785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Importance of Respect for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C381-1BF8-834A-9486-1A800051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781" y="2310063"/>
            <a:ext cx="7487997" cy="42030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Only way to unity</a:t>
            </a:r>
          </a:p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Not the cause of division</a:t>
            </a:r>
          </a:p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Not binding opinion</a:t>
            </a:r>
          </a:p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Not “legalism” or “law keeping” </a:t>
            </a:r>
          </a:p>
          <a:p>
            <a:pPr marL="0" indent="0" algn="ctr">
              <a:buNone/>
            </a:pPr>
            <a:r>
              <a:rPr lang="en-US" sz="4000" b="1" i="1" dirty="0">
                <a:latin typeface="Calibri" panose="020F0502020204030204" pitchFamily="34" charset="0"/>
                <a:cs typeface="Calibri" panose="020F0502020204030204" pitchFamily="34" charset="0"/>
              </a:rPr>
              <a:t>Should we be law BREAKING?</a:t>
            </a:r>
          </a:p>
        </p:txBody>
      </p:sp>
    </p:spTree>
    <p:extLst>
      <p:ext uri="{BB962C8B-B14F-4D97-AF65-F5344CB8AC3E}">
        <p14:creationId xmlns:p14="http://schemas.microsoft.com/office/powerpoint/2010/main" val="26324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9BF6-2EA1-0A4D-80F3-1E803AE4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697" y="198689"/>
            <a:ext cx="7471955" cy="1886785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Importance of Respect for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C381-1BF8-834A-9486-1A800051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781" y="2310063"/>
            <a:ext cx="7487997" cy="42030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Only way to truly follow Scripture</a:t>
            </a:r>
          </a:p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Acting on assumptions is not following Scripture.</a:t>
            </a:r>
          </a:p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Doing what becomes popular is not following Scripture.</a:t>
            </a:r>
          </a:p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Doing whatever brings in more people is not following Scripture.</a:t>
            </a:r>
          </a:p>
        </p:txBody>
      </p:sp>
    </p:spTree>
    <p:extLst>
      <p:ext uri="{BB962C8B-B14F-4D97-AF65-F5344CB8AC3E}">
        <p14:creationId xmlns:p14="http://schemas.microsoft.com/office/powerpoint/2010/main" val="4981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9BF6-2EA1-0A4D-80F3-1E803AE4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697" y="198689"/>
            <a:ext cx="7471955" cy="1052595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 for Authority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C381-1BF8-834A-9486-1A800051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613" y="1427747"/>
            <a:ext cx="7487997" cy="51334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Being content to do what we find in the New Testament (1 Cor. 4:1-6)</a:t>
            </a:r>
          </a:p>
          <a:p>
            <a:pPr marL="0" indent="0" algn="ctr">
              <a:buNone/>
            </a:pPr>
            <a:r>
              <a:rPr 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Doing what we can find in NT by direct statement, example, or inescapable conclusion (John 12:46-49; 8:31; 14:15; 15:10; Phil. 4:9; Heb. 7:12-14).  </a:t>
            </a:r>
          </a:p>
          <a:p>
            <a:pPr marL="0" indent="0" algn="ctr">
              <a:buNone/>
            </a:pPr>
            <a:r>
              <a:rPr 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Acting without these is presumption, rebellion, and UN-scriptural</a:t>
            </a:r>
          </a:p>
        </p:txBody>
      </p:sp>
    </p:spTree>
    <p:extLst>
      <p:ext uri="{BB962C8B-B14F-4D97-AF65-F5344CB8AC3E}">
        <p14:creationId xmlns:p14="http://schemas.microsoft.com/office/powerpoint/2010/main" val="65463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9BF6-2EA1-0A4D-80F3-1E803AE4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697" y="198689"/>
            <a:ext cx="7471955" cy="1052595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 for Authority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C381-1BF8-834A-9486-1A800051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613" y="1427747"/>
            <a:ext cx="7648419" cy="5181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Looking at the entire NT—not only things Jesus addressed directly (John 16:13; Acts 2:42; 1 Cor. 14:37; 2 Pet. 3:16)</a:t>
            </a:r>
          </a:p>
          <a:p>
            <a:pPr marL="0" indent="0" algn="ctr">
              <a:buNone/>
            </a:pP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Using the OT for learning and admonition, but recognizing the NT as our standard of faith and practice (Rom. </a:t>
            </a:r>
            <a:r>
              <a:rPr lang="en-US" sz="3400" b="1">
                <a:latin typeface="Calibri" panose="020F0502020204030204" pitchFamily="34" charset="0"/>
                <a:cs typeface="Calibri" panose="020F0502020204030204" pitchFamily="34" charset="0"/>
              </a:rPr>
              <a:t>15:4</a:t>
            </a: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; 1 Tim. 1:8-11; 1 Cor. 9:21; Rom. 1;16; Col. 2:16-17) </a:t>
            </a:r>
          </a:p>
        </p:txBody>
      </p:sp>
    </p:spTree>
    <p:extLst>
      <p:ext uri="{BB962C8B-B14F-4D97-AF65-F5344CB8AC3E}">
        <p14:creationId xmlns:p14="http://schemas.microsoft.com/office/powerpoint/2010/main" val="20938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9BF6-2EA1-0A4D-80F3-1E803AE4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697" y="198689"/>
            <a:ext cx="7471955" cy="1052595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 for Authority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C381-1BF8-834A-9486-1A800051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738" y="1668379"/>
            <a:ext cx="7796463" cy="49409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Being willing to face criticism (1 Pet. 3:15-16; John 15:20)</a:t>
            </a:r>
          </a:p>
          <a:p>
            <a:pPr marL="0" indent="0" algn="ctr">
              <a:buNone/>
            </a:pP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Being willing to look different (Rom. 12:2)</a:t>
            </a:r>
          </a:p>
          <a:p>
            <a:pPr marL="0" indent="0" algn="ctr">
              <a:buNone/>
            </a:pP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Being willing to stand against the tide of popular opinion (Matt. 7:13-14)</a:t>
            </a:r>
          </a:p>
          <a:p>
            <a:pPr marL="0" indent="0" algn="ctr">
              <a:buNone/>
            </a:pPr>
            <a:r>
              <a:rPr lang="en-US" sz="3400" b="1" dirty="0">
                <a:latin typeface="Calibri" panose="020F0502020204030204" pitchFamily="34" charset="0"/>
                <a:cs typeface="Calibri" panose="020F0502020204030204" pitchFamily="34" charset="0"/>
              </a:rPr>
              <a:t>Trusting the wisdom of God (Eph. 3:8-12; 1 Cor. 1:21-25).</a:t>
            </a:r>
          </a:p>
        </p:txBody>
      </p:sp>
    </p:spTree>
    <p:extLst>
      <p:ext uri="{BB962C8B-B14F-4D97-AF65-F5344CB8AC3E}">
        <p14:creationId xmlns:p14="http://schemas.microsoft.com/office/powerpoint/2010/main" val="351271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theme/theme1.xml><?xml version="1.0" encoding="utf-8"?>
<a:theme xmlns:a="http://schemas.openxmlformats.org/drawingml/2006/main" name="InterweaveVTI">
  <a:themeElements>
    <a:clrScheme name="AnalogousFromRegularSeedRightStep">
      <a:dk1>
        <a:srgbClr val="000000"/>
      </a:dk1>
      <a:lt1>
        <a:srgbClr val="FFFFFF"/>
      </a:lt1>
      <a:dk2>
        <a:srgbClr val="3C2A22"/>
      </a:dk2>
      <a:lt2>
        <a:srgbClr val="E8E4E2"/>
      </a:lt2>
      <a:accent1>
        <a:srgbClr val="4D98C3"/>
      </a:accent1>
      <a:accent2>
        <a:srgbClr val="3B55B1"/>
      </a:accent2>
      <a:accent3>
        <a:srgbClr val="644DC3"/>
      </a:accent3>
      <a:accent4>
        <a:srgbClr val="843BB1"/>
      </a:accent4>
      <a:accent5>
        <a:srgbClr val="C34DC0"/>
      </a:accent5>
      <a:accent6>
        <a:srgbClr val="B13B7C"/>
      </a:accent6>
      <a:hlink>
        <a:srgbClr val="BF6E3F"/>
      </a:hlink>
      <a:folHlink>
        <a:srgbClr val="7F7F7F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310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Neue Haas Grotesk Text Pro</vt:lpstr>
      <vt:lpstr>InterweaveVTI</vt:lpstr>
      <vt:lpstr>PowerPoint Presentation</vt:lpstr>
      <vt:lpstr>PowerPoint Presentation</vt:lpstr>
      <vt:lpstr>PowerPoint Presentation</vt:lpstr>
      <vt:lpstr>PowerPoint Presentation</vt:lpstr>
      <vt:lpstr>The Importance of Respect for Authority</vt:lpstr>
      <vt:lpstr>The Importance of Respect for Authority</vt:lpstr>
      <vt:lpstr>Respect for Authority Is…</vt:lpstr>
      <vt:lpstr>Respect for Authority Is…</vt:lpstr>
      <vt:lpstr>Respect for Authority Is…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11</cp:revision>
  <dcterms:created xsi:type="dcterms:W3CDTF">2021-10-01T07:17:33Z</dcterms:created>
  <dcterms:modified xsi:type="dcterms:W3CDTF">2021-10-11T15:32:17Z</dcterms:modified>
</cp:coreProperties>
</file>