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8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6" y="1079500"/>
            <a:ext cx="5848349" cy="2138400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263" y="4113213"/>
            <a:ext cx="4181475" cy="1655762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4369500" y="3690871"/>
            <a:ext cx="40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7296035" y="4869342"/>
            <a:ext cx="1217783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044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9625" y="1790700"/>
            <a:ext cx="7519988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24309" y="1079500"/>
            <a:ext cx="969497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9625" y="1079500"/>
            <a:ext cx="6371957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252663"/>
            <a:ext cx="3343275" cy="2349500"/>
          </a:xfrm>
        </p:spPr>
        <p:txBody>
          <a:bodyPr anchor="ctr" anchorCtr="0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0" y="2252664"/>
            <a:ext cx="3338511" cy="2349500"/>
          </a:xfrm>
        </p:spPr>
        <p:txBody>
          <a:bodyPr anchor="ctr" anchorCtr="0"/>
          <a:lstStyle>
            <a:lvl1pPr marL="0" indent="0">
              <a:buNone/>
              <a:defRPr sz="1800" i="1">
                <a:solidFill>
                  <a:schemeClr val="tx1">
                    <a:alpha val="7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749828" y="932104"/>
            <a:ext cx="685071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077852" y="649305"/>
            <a:ext cx="291406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2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87" y="1790700"/>
            <a:ext cx="3555113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500" y="1790700"/>
            <a:ext cx="3555113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011239"/>
            <a:ext cx="7519988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1854200"/>
            <a:ext cx="35559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 b="0" cap="all" spc="225" baseline="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5" y="2525561"/>
            <a:ext cx="35559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3713" y="1854200"/>
            <a:ext cx="35559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 b="0" cap="all" spc="225" baseline="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3713" y="2525560"/>
            <a:ext cx="35559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079501"/>
            <a:ext cx="7519988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05" y="1011238"/>
            <a:ext cx="2929500" cy="1292400"/>
          </a:xfrm>
        </p:spPr>
        <p:txBody>
          <a:bodyPr anchor="t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955231"/>
            <a:ext cx="4187395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0">
              <a:lnSpc>
                <a:spcPct val="100000"/>
              </a:lnSpc>
              <a:defRPr sz="3600"/>
            </a:lvl2pPr>
            <a:lvl3pPr marL="0" indent="0">
              <a:buNone/>
              <a:defRPr sz="1500"/>
            </a:lvl3pPr>
            <a:lvl4pPr marL="0">
              <a:defRPr sz="1500"/>
            </a:lvl4pPr>
            <a:lvl5pPr marL="270000"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625" y="2664000"/>
            <a:ext cx="2929499" cy="3106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6" y="1011238"/>
            <a:ext cx="2928938" cy="1292662"/>
          </a:xfrm>
        </p:spPr>
        <p:txBody>
          <a:bodyPr anchor="t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52900" y="531814"/>
            <a:ext cx="4585359" cy="578484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625" y="2663825"/>
            <a:ext cx="2928938" cy="310515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AF2C93-BC4C-444F-ADFA-AB6B1DDD3AC8}"/>
              </a:ext>
            </a:extLst>
          </p:cNvPr>
          <p:cNvGrpSpPr/>
          <p:nvPr userDrawn="1"/>
        </p:nvGrpSpPr>
        <p:grpSpPr>
          <a:xfrm>
            <a:off x="-3083104" y="268014"/>
            <a:ext cx="9363456" cy="6858000"/>
            <a:chOff x="-3035808" y="0"/>
            <a:chExt cx="936345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7FB360-3CFC-0645-A6B1-1B538AE2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11678" y="1803414"/>
              <a:ext cx="4871532" cy="4113738"/>
            </a:xfrm>
            <a:prstGeom prst="rect">
              <a:avLst/>
            </a:prstGeom>
          </p:spPr>
        </p:pic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7855E3DF-96F9-0943-92FF-52863DE816EE}"/>
                </a:ext>
              </a:extLst>
            </p:cNvPr>
            <p:cNvSpPr/>
            <p:nvPr/>
          </p:nvSpPr>
          <p:spPr>
            <a:xfrm>
              <a:off x="-3035808" y="0"/>
              <a:ext cx="9363456" cy="6858000"/>
            </a:xfrm>
            <a:prstGeom prst="triangle">
              <a:avLst>
                <a:gd name="adj" fmla="val 100000"/>
              </a:avLst>
            </a:prstGeom>
            <a:gradFill>
              <a:gsLst>
                <a:gs pos="52000">
                  <a:schemeClr val="tx2">
                    <a:lumMod val="25000"/>
                    <a:alpha val="0"/>
                  </a:schemeClr>
                </a:gs>
                <a:gs pos="70000">
                  <a:srgbClr val="233A3E"/>
                </a:gs>
              </a:gsLst>
              <a:lin ang="1800000" scaled="0"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011239"/>
            <a:ext cx="7519988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1790700"/>
            <a:ext cx="7519988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004" y="6401999"/>
            <a:ext cx="1654969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750" cap="all" spc="225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1263" y="6401999"/>
            <a:ext cx="418147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750" cap="all" spc="225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2100" y="6401999"/>
            <a:ext cx="1656159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750" cap="all" spc="225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4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25000"/>
        </a:lnSpc>
        <a:spcBef>
          <a:spcPts val="75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270000" indent="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Tx/>
        <a:buNone/>
        <a:defRPr sz="15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810000" indent="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Tx/>
        <a:buNone/>
        <a:defRPr sz="15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25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508939" y="1422215"/>
            <a:ext cx="4382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Description of the “Mercy Seat”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Instructions (Exod. 25:17-22)</a:t>
            </a:r>
          </a:p>
        </p:txBody>
      </p:sp>
    </p:spTree>
    <p:extLst>
      <p:ext uri="{BB962C8B-B14F-4D97-AF65-F5344CB8AC3E}">
        <p14:creationId xmlns:p14="http://schemas.microsoft.com/office/powerpoint/2010/main" val="7299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348518" y="2063899"/>
            <a:ext cx="43828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“Mercy Seat”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Heb. </a:t>
            </a:r>
            <a:r>
              <a:rPr lang="en-US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kapporet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kpr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“to cover over, pacify, propitiate”</a:t>
            </a:r>
          </a:p>
        </p:txBody>
      </p:sp>
    </p:spTree>
    <p:extLst>
      <p:ext uri="{BB962C8B-B14F-4D97-AF65-F5344CB8AC3E}">
        <p14:creationId xmlns:p14="http://schemas.microsoft.com/office/powerpoint/2010/main" val="24512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508939" y="1422215"/>
            <a:ext cx="4382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Description of the “Mercy Seat”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Instructions (Exod. 25:17-22)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 most holy place (Exod. 26:33-34)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Construction (Ex. 31, 37)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Moses put in place (Exod. 40:17-20)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Aaron (Lev. 16:2; 13-17)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348517" y="1374089"/>
            <a:ext cx="4382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Function of the “Mercy Seat”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God promises… </a:t>
            </a:r>
          </a:p>
          <a:p>
            <a:pPr marL="635000" lvl="1" indent="-301625">
              <a:buFont typeface="Wingdings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To “meet with them” there</a:t>
            </a:r>
          </a:p>
          <a:p>
            <a:pPr marL="635000" lvl="1" indent="-301625">
              <a:buFont typeface="Wingdings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To instruct them there</a:t>
            </a:r>
          </a:p>
          <a:p>
            <a:pPr marL="635000" lvl="1" indent="-301625">
              <a:buFont typeface="Wingdings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To “appear” to them in the cloud there</a:t>
            </a:r>
          </a:p>
          <a:p>
            <a:pPr marL="635000" lvl="1" indent="-301625">
              <a:buFont typeface="Wingdings" pitchFamily="2" charset="2"/>
              <a:buChar char="§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To grant them mercy there</a:t>
            </a:r>
          </a:p>
        </p:txBody>
      </p:sp>
    </p:spTree>
    <p:extLst>
      <p:ext uri="{BB962C8B-B14F-4D97-AF65-F5344CB8AC3E}">
        <p14:creationId xmlns:p14="http://schemas.microsoft.com/office/powerpoint/2010/main" val="3090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348517" y="1374089"/>
            <a:ext cx="4382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Function of the “Mercy Seat”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God spoke to Moses from the “Mercy Seat” (Num. 7:89)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Joshua prays towards the “Mercy Seat” (Joshua 7:6,10)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Solomon (1 Chron. 28:10-12)</a:t>
            </a:r>
          </a:p>
        </p:txBody>
      </p:sp>
    </p:spTree>
    <p:extLst>
      <p:ext uri="{BB962C8B-B14F-4D97-AF65-F5344CB8AC3E}">
        <p14:creationId xmlns:p14="http://schemas.microsoft.com/office/powerpoint/2010/main" val="8308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170947" y="1374089"/>
            <a:ext cx="45603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“Mercy Seat” in the New Testament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Greek Old Testament</a:t>
            </a:r>
          </a:p>
        </p:txBody>
      </p:sp>
    </p:spTree>
    <p:extLst>
      <p:ext uri="{BB962C8B-B14F-4D97-AF65-F5344CB8AC3E}">
        <p14:creationId xmlns:p14="http://schemas.microsoft.com/office/powerpoint/2010/main" val="40618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348518" y="2063899"/>
            <a:ext cx="438281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“Mercy Seat”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Gr. </a:t>
            </a:r>
            <a:r>
              <a:rPr lang="en-US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hilasterion</a:t>
            </a:r>
            <a:endParaRPr lang="en-US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“means or place where sins are forgiven”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hilasmos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“means by which sins are forgiven”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170947" y="1374089"/>
            <a:ext cx="45603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“Mercy Seat” in the New Testament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Greek Old Testament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Used twice in New Testament. 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Tabernacle (Heb. 9:1-15)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Jesus (Rom. </a:t>
            </a: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3:21-26)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How is Jesus Our “Mercy Seat”?</a:t>
            </a:r>
          </a:p>
        </p:txBody>
      </p:sp>
    </p:spTree>
    <p:extLst>
      <p:ext uri="{BB962C8B-B14F-4D97-AF65-F5344CB8AC3E}">
        <p14:creationId xmlns:p14="http://schemas.microsoft.com/office/powerpoint/2010/main" val="26056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548EEC-37D6-8A4E-AA74-BAB40A486497}"/>
              </a:ext>
            </a:extLst>
          </p:cNvPr>
          <p:cNvSpPr txBox="1"/>
          <p:nvPr/>
        </p:nvSpPr>
        <p:spPr>
          <a:xfrm>
            <a:off x="252249" y="204952"/>
            <a:ext cx="815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Mercy Seat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Exodus 25:17-22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00E7-4B6D-E641-B5F4-F39C32E4223C}"/>
              </a:ext>
            </a:extLst>
          </p:cNvPr>
          <p:cNvSpPr txBox="1"/>
          <p:nvPr/>
        </p:nvSpPr>
        <p:spPr>
          <a:xfrm>
            <a:off x="4348517" y="1197625"/>
            <a:ext cx="45708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How Is Jesus Our “Mercy Seat”?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We meet with God in Jesus (John 14:6; Matt. 11:27-30)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God appears to us in Jesus (John 14:7-9; 1:18)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God instructs us through Jesus (Heb. 1:1-4)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Mercy is granted in Jesus (Rom. 3:23-26)</a:t>
            </a:r>
          </a:p>
        </p:txBody>
      </p:sp>
    </p:spTree>
    <p:extLst>
      <p:ext uri="{BB962C8B-B14F-4D97-AF65-F5344CB8AC3E}">
        <p14:creationId xmlns:p14="http://schemas.microsoft.com/office/powerpoint/2010/main" val="30638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theme/theme1.xml><?xml version="1.0" encoding="utf-8"?>
<a:theme xmlns:a="http://schemas.openxmlformats.org/drawingml/2006/main" name="LeafVTI">
  <a:themeElements>
    <a:clrScheme name="AnalogousFromRegularSeed_2SEEDS">
      <a:dk1>
        <a:srgbClr val="000000"/>
      </a:dk1>
      <a:lt1>
        <a:srgbClr val="FFFFFF"/>
      </a:lt1>
      <a:dk2>
        <a:srgbClr val="233A3E"/>
      </a:dk2>
      <a:lt2>
        <a:srgbClr val="E2E8E8"/>
      </a:lt2>
      <a:accent1>
        <a:srgbClr val="D52417"/>
      </a:accent1>
      <a:accent2>
        <a:srgbClr val="E7296C"/>
      </a:accent2>
      <a:accent3>
        <a:srgbClr val="E78529"/>
      </a:accent3>
      <a:accent4>
        <a:srgbClr val="14B783"/>
      </a:accent4>
      <a:accent5>
        <a:srgbClr val="23B4C3"/>
      </a:accent5>
      <a:accent6>
        <a:srgbClr val="1774D5"/>
      </a:accent6>
      <a:hlink>
        <a:srgbClr val="329097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330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 Light</vt:lpstr>
      <vt:lpstr>Calibri</vt:lpstr>
      <vt:lpstr>Rockwell Nova Light</vt:lpstr>
      <vt:lpstr>Wingdings</vt:lpstr>
      <vt:lpstr>LeafVTI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14</cp:revision>
  <dcterms:created xsi:type="dcterms:W3CDTF">2021-09-11T17:31:49Z</dcterms:created>
  <dcterms:modified xsi:type="dcterms:W3CDTF">2021-09-21T03:58:05Z</dcterms:modified>
</cp:coreProperties>
</file>