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sldIdLst>
    <p:sldId id="257" r:id="rId2"/>
    <p:sldId id="261" r:id="rId3"/>
    <p:sldId id="258" r:id="rId4"/>
    <p:sldId id="262" r:id="rId5"/>
    <p:sldId id="259" r:id="rId6"/>
    <p:sldId id="263" r:id="rId7"/>
    <p:sldId id="260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54" autoAdjust="0"/>
    <p:restoredTop sz="90909" autoAdjust="0"/>
  </p:normalViewPr>
  <p:slideViewPr>
    <p:cSldViewPr>
      <p:cViewPr varScale="1">
        <p:scale>
          <a:sx n="77" d="100"/>
          <a:sy n="77" d="100"/>
        </p:scale>
        <p:origin x="171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242424"/>
            </a:gs>
            <a:gs pos="30000">
              <a:srgbClr val="2D2D2D"/>
            </a:gs>
            <a:gs pos="100000">
              <a:srgbClr val="7D7D7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00AE4296-5F13-C441-BD19-35A17C022D69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latin typeface="Times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27FA7264-7C5F-C749-977E-C55D575BDB97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latin typeface="Times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29">
            <a:extLst>
              <a:ext uri="{FF2B5EF4-FFF2-40B4-BE49-F238E27FC236}">
                <a16:creationId xmlns:a16="http://schemas.microsoft.com/office/drawing/2014/main" id="{71CC5CF4-B19D-6341-9F1D-B924FD8AD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8">
            <a:extLst>
              <a:ext uri="{FF2B5EF4-FFF2-40B4-BE49-F238E27FC236}">
                <a16:creationId xmlns:a16="http://schemas.microsoft.com/office/drawing/2014/main" id="{5CFA3BA4-C620-1846-A2AD-42A125613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26">
            <a:extLst>
              <a:ext uri="{FF2B5EF4-FFF2-40B4-BE49-F238E27FC236}">
                <a16:creationId xmlns:a16="http://schemas.microsoft.com/office/drawing/2014/main" id="{8171AFFE-4D73-7748-ADEE-1C3DDD64C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402318-BCC8-1047-B983-942EA87E4E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68468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7CF7107A-FDCC-0444-B665-78FC14931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4117F54C-BE34-C844-9ED6-2D14C44BE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D25EBF3D-FB85-D54E-97C3-ACD8BAED2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1DC8D-96F0-F543-905A-9B3B07AE1D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7838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59043A56-6BF8-B642-AA17-312BA18A6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54D27F4F-E8D7-AC48-90E7-7781ED6FA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68BD9207-49F8-D04A-B1E7-B0C9385A5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31D85F-F8B7-2B4A-AC58-63BDF19931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2231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36764C-2AF6-C94E-A9E9-876B1E90CED6}"/>
              </a:ext>
            </a:extLst>
          </p:cNvPr>
          <p:cNvSpPr/>
          <p:nvPr userDrawn="1"/>
        </p:nvSpPr>
        <p:spPr>
          <a:xfrm>
            <a:off x="0" y="0"/>
            <a:ext cx="9144000" cy="1676400"/>
          </a:xfrm>
          <a:prstGeom prst="rect">
            <a:avLst/>
          </a:prstGeom>
          <a:solidFill>
            <a:schemeClr val="bg1">
              <a:lumMod val="95000"/>
              <a:lumOff val="5000"/>
              <a:alpha val="5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7467600" cy="3992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5750AD0-E98C-224A-936C-BE3ADA59A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9F35422-4F57-1343-9D0C-18653F212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268F50B-AD2C-BF4F-A51B-E5654C458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1E6DBF-894F-0248-8C95-D57539CA96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5087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rotWithShape="1">
          <a:gsLst>
            <a:gs pos="0">
              <a:srgbClr val="242424"/>
            </a:gs>
            <a:gs pos="30000">
              <a:srgbClr val="2D2D2D"/>
            </a:gs>
            <a:gs pos="100000">
              <a:srgbClr val="7D7D7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ABBC4974-9769-B644-82AB-D8688A0A451C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latin typeface="Times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65B195CD-D060-654C-A66E-4F57F81611F1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latin typeface="Times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24E2EB9-5295-9A40-AD88-CEB18A344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09ADB0C-2759-FB48-8894-099B1DB98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44DF17F-952D-1640-BB80-FE5FCD713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017975-4A6C-914A-B7AB-EC0C04EC06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95445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D9C6989A-E9F5-4748-9B8B-DC1379513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FDEE7293-652D-1940-8D3E-A97E7F786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571FEE4C-19B7-E249-8762-8141B4A57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AD9A83-F5F8-0C48-ACF4-D2685E3447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0379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3EA383-ED70-0348-A1EF-8BA0E1387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B969A1-FF1E-894E-B145-17B25456B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BE5D8C-7988-B84A-B452-03A96462E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231F2B-03F7-554B-8334-E2EA3A6928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519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467FFE90-AB73-E74A-8FBE-6F46B94BF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5430195D-979B-764C-82D1-EA6D7D91A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6F494BEE-442D-3643-A9BA-702D7A5CA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02FA2-15AB-8743-87BD-8A72EF197A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6243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4923DC27-3994-284C-8C08-B92DDE58B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E7B00952-8AA7-D748-872E-429A10324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7D535C9E-2EBC-A04A-896B-0B7488B5D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20FD1-D20F-D24C-8186-35B328A059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180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0175C9-53CF-424C-B973-ED523BC59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D11E3A-1032-8247-841E-5BA1F1DAC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EEC008-6644-8246-8D19-68BA48DDF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94991753-668E-D940-8A72-D8C518F116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583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8AF40E-1B53-6C49-94BA-716C8B275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3F7E37-2B00-B14F-B9AC-56451B9F6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04D87B-0723-D944-B8CD-639FDF895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825EA-4F88-3648-BB15-88879BB478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662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A34D12BF-DF16-F640-8A39-D03D36C6030A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latin typeface="Times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542A5611-38EB-574E-AF01-1FFF413F4455}"/>
              </a:ext>
            </a:extLst>
          </p:cNvPr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latin typeface="Times" charset="0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5E73841E-0C71-8844-87BA-307F39DF9AA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C6A36A02-289E-0842-A1C0-C3DF284E0D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BDC85D-198E-5D4D-9D80-573329C16B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8DAED044-EDA9-5047-9615-334E0762DC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60E5D797-546A-884A-ADD7-517DC0960C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9B9A98"/>
                </a:solidFill>
              </a:defRPr>
            </a:lvl1pPr>
          </a:lstStyle>
          <a:p>
            <a:fld id="{94327EA1-9467-BD4C-9F71-2C9DC7B262C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78" r:id="rId4"/>
    <p:sldLayoutId id="2147483686" r:id="rId5"/>
    <p:sldLayoutId id="2147483679" r:id="rId6"/>
    <p:sldLayoutId id="2147483680" r:id="rId7"/>
    <p:sldLayoutId id="2147483687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2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2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anose="020B0604020202020204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2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92E930F-C66B-B142-9E6F-5570E898BA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Words from the Cross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A81E4F1-FE96-2A4C-9507-58CB3BAEBF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438400"/>
            <a:ext cx="7467600" cy="3687763"/>
          </a:xfrm>
        </p:spPr>
        <p:txBody>
          <a:bodyPr>
            <a:noAutofit/>
          </a:bodyPr>
          <a:lstStyle/>
          <a:p>
            <a:pPr marL="420624" indent="-384048" fontAlgn="auto">
              <a:spcAft>
                <a:spcPts val="0"/>
              </a:spcAft>
              <a:buFontTx/>
              <a:buNone/>
              <a:defRPr/>
            </a:pPr>
            <a:r>
              <a:rPr lang="en-US" sz="4000" b="1" dirty="0">
                <a:cs typeface="Times" charset="0"/>
              </a:rPr>
              <a:t>I.  Compassion for Us.  </a:t>
            </a:r>
          </a:p>
          <a:p>
            <a:pPr marL="1377950" lvl="2" indent="-628650" fontAlgn="auto">
              <a:spcAft>
                <a:spcPts val="0"/>
              </a:spcAft>
              <a:buFontTx/>
              <a:buNone/>
              <a:defRPr/>
            </a:pPr>
            <a:r>
              <a:rPr lang="en-US" sz="3600" dirty="0">
                <a:cs typeface="Times" charset="0"/>
              </a:rPr>
              <a:t>A.  “Behold you mother” (John 19:25-27).  </a:t>
            </a:r>
          </a:p>
          <a:p>
            <a:pPr marL="420624" indent="-384048" algn="ctr" fontAlgn="auto">
              <a:lnSpc>
                <a:spcPct val="150000"/>
              </a:lnSpc>
              <a:spcAft>
                <a:spcPts val="0"/>
              </a:spcAft>
              <a:buFontTx/>
              <a:buNone/>
              <a:defRPr/>
            </a:pPr>
            <a:r>
              <a:rPr lang="en-US" sz="4000" b="1" i="1" dirty="0">
                <a:solidFill>
                  <a:schemeClr val="accent2">
                    <a:lumMod val="60000"/>
                    <a:lumOff val="40000"/>
                  </a:schemeClr>
                </a:solidFill>
                <a:cs typeface="Times" charset="0"/>
              </a:rPr>
              <a:t>CARING</a:t>
            </a:r>
            <a:endParaRPr lang="en-US" sz="3600" b="1" i="1" dirty="0">
              <a:solidFill>
                <a:schemeClr val="accent2">
                  <a:lumMod val="60000"/>
                  <a:lumOff val="40000"/>
                </a:schemeClr>
              </a:solidFill>
              <a:cs typeface="Times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B94DAFC7-8483-B24B-B683-6C6A8540E8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438400"/>
            <a:ext cx="7467600" cy="3687763"/>
          </a:xfrm>
        </p:spPr>
        <p:txBody>
          <a:bodyPr>
            <a:normAutofit/>
          </a:bodyPr>
          <a:lstStyle/>
          <a:p>
            <a:pPr marL="420624" indent="-384048" fontAlgn="auto">
              <a:spcAft>
                <a:spcPts val="0"/>
              </a:spcAft>
              <a:buFontTx/>
              <a:buNone/>
              <a:defRPr/>
            </a:pPr>
            <a:r>
              <a:rPr lang="en-US" sz="4000" b="1" dirty="0">
                <a:cs typeface="Times" charset="0"/>
              </a:rPr>
              <a:t>I.  Compassion for Us.  </a:t>
            </a:r>
          </a:p>
          <a:p>
            <a:pPr marL="1433513" lvl="2" indent="-684213" fontAlgn="auto">
              <a:spcAft>
                <a:spcPts val="0"/>
              </a:spcAft>
              <a:buFontTx/>
              <a:buNone/>
              <a:defRPr/>
            </a:pPr>
            <a:r>
              <a:rPr lang="en-US" sz="3600" dirty="0">
                <a:cs typeface="Times" charset="0"/>
              </a:rPr>
              <a:t>B.  “Father, forgive them” (Luke 23:32-37). </a:t>
            </a:r>
          </a:p>
          <a:p>
            <a:pPr marL="420624" indent="-384048" algn="ctr" fontAlgn="auto">
              <a:spcAft>
                <a:spcPts val="0"/>
              </a:spcAft>
              <a:buFontTx/>
              <a:buNone/>
              <a:defRPr/>
            </a:pPr>
            <a:r>
              <a:rPr lang="en-US" sz="4000" b="1" i="1" dirty="0">
                <a:solidFill>
                  <a:schemeClr val="accent2">
                    <a:lumMod val="60000"/>
                    <a:lumOff val="40000"/>
                  </a:schemeClr>
                </a:solidFill>
                <a:cs typeface="Times" charset="0"/>
              </a:rPr>
              <a:t>MERCIFUL</a:t>
            </a:r>
            <a:endParaRPr lang="en-US" sz="3600" b="1" i="1" dirty="0">
              <a:solidFill>
                <a:schemeClr val="accent2">
                  <a:lumMod val="60000"/>
                  <a:lumOff val="40000"/>
                </a:schemeClr>
              </a:solidFill>
              <a:cs typeface="Times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CCA5BF36-E6F8-1F43-8150-CB83CDCC35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effectLst/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Words from the Cross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>
            <a:extLst>
              <a:ext uri="{FF2B5EF4-FFF2-40B4-BE49-F238E27FC236}">
                <a16:creationId xmlns:a16="http://schemas.microsoft.com/office/drawing/2014/main" id="{2A176ACD-CF1A-4348-AA7A-1C720C1B0D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514600"/>
            <a:ext cx="7467600" cy="3611563"/>
          </a:xfrm>
        </p:spPr>
        <p:txBody>
          <a:bodyPr>
            <a:normAutofit/>
          </a:bodyPr>
          <a:lstStyle/>
          <a:p>
            <a:pPr marL="736600" indent="-700088" fontAlgn="auto">
              <a:spcAft>
                <a:spcPts val="0"/>
              </a:spcAft>
              <a:buFontTx/>
              <a:buNone/>
              <a:defRPr/>
            </a:pPr>
            <a:r>
              <a:rPr lang="en-US" sz="4000" b="1" dirty="0">
                <a:cs typeface="Times" charset="0"/>
              </a:rPr>
              <a:t>II.  Shared Our Humanity</a:t>
            </a:r>
            <a:r>
              <a:rPr lang="en-US" sz="3200" dirty="0">
                <a:cs typeface="Times" charset="0"/>
              </a:rPr>
              <a:t>. </a:t>
            </a:r>
            <a:endParaRPr lang="en-US" sz="4000" b="1" dirty="0">
              <a:cs typeface="Times" charset="0"/>
            </a:endParaRPr>
          </a:p>
          <a:p>
            <a:pPr marL="1005840" lvl="2" indent="-256032" fontAlgn="auto">
              <a:spcAft>
                <a:spcPts val="1200"/>
              </a:spcAft>
              <a:buFontTx/>
              <a:buNone/>
              <a:defRPr/>
            </a:pPr>
            <a:r>
              <a:rPr lang="en-US" sz="3600" dirty="0">
                <a:cs typeface="Times" charset="0"/>
              </a:rPr>
              <a:t>A.  “I thirst” (John 19:28-29).  </a:t>
            </a:r>
          </a:p>
          <a:p>
            <a:pPr marL="420624" indent="-384048" algn="ctr" fontAlgn="auto">
              <a:spcAft>
                <a:spcPts val="0"/>
              </a:spcAft>
              <a:buFontTx/>
              <a:buNone/>
              <a:defRPr/>
            </a:pPr>
            <a:r>
              <a:rPr lang="en-US" sz="3600" b="1" i="1" dirty="0">
                <a:solidFill>
                  <a:schemeClr val="accent2">
                    <a:lumMod val="60000"/>
                    <a:lumOff val="40000"/>
                  </a:schemeClr>
                </a:solidFill>
                <a:cs typeface="Times" charset="0"/>
              </a:rPr>
              <a:t>KNEW NEEDS OF THE BODY</a:t>
            </a:r>
            <a:endParaRPr lang="en-US" sz="3200" b="1" i="1" dirty="0">
              <a:solidFill>
                <a:schemeClr val="accent2">
                  <a:lumMod val="60000"/>
                  <a:lumOff val="40000"/>
                </a:schemeClr>
              </a:solidFill>
              <a:cs typeface="Times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82C2D94-2B60-F948-B143-CAAFF57B34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effectLst/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Words from the Cross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>
            <a:extLst>
              <a:ext uri="{FF2B5EF4-FFF2-40B4-BE49-F238E27FC236}">
                <a16:creationId xmlns:a16="http://schemas.microsoft.com/office/drawing/2014/main" id="{6F3C4E31-C5C6-BD4F-B9B8-2C5DE7B1A75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514600"/>
            <a:ext cx="7467600" cy="3611563"/>
          </a:xfrm>
        </p:spPr>
        <p:txBody>
          <a:bodyPr>
            <a:noAutofit/>
          </a:bodyPr>
          <a:lstStyle/>
          <a:p>
            <a:pPr marL="736600" indent="-700088" fontAlgn="auto">
              <a:spcAft>
                <a:spcPts val="0"/>
              </a:spcAft>
              <a:buFontTx/>
              <a:buNone/>
              <a:defRPr/>
            </a:pPr>
            <a:r>
              <a:rPr lang="en-US" sz="4000" b="1" dirty="0">
                <a:cs typeface="Times" charset="0"/>
              </a:rPr>
              <a:t>II.  Shared Our Humanity</a:t>
            </a:r>
            <a:r>
              <a:rPr lang="en-US" sz="3200" dirty="0">
                <a:cs typeface="Times" charset="0"/>
              </a:rPr>
              <a:t>. </a:t>
            </a:r>
            <a:endParaRPr lang="en-US" sz="4000" b="1" dirty="0">
              <a:cs typeface="Times" charset="0"/>
            </a:endParaRPr>
          </a:p>
          <a:p>
            <a:pPr marL="1377950" lvl="2" indent="-628650" fontAlgn="auto">
              <a:spcAft>
                <a:spcPts val="1200"/>
              </a:spcAft>
              <a:buFontTx/>
              <a:buNone/>
              <a:defRPr/>
            </a:pPr>
            <a:r>
              <a:rPr lang="en-US" sz="3600" dirty="0">
                <a:cs typeface="Times" charset="0"/>
              </a:rPr>
              <a:t>B. “Why have You forsaken Me?” (Matt. 27:45-49). </a:t>
            </a:r>
          </a:p>
          <a:p>
            <a:pPr marL="420624" indent="-384048" algn="ctr" fontAlgn="auto">
              <a:spcAft>
                <a:spcPts val="0"/>
              </a:spcAft>
              <a:buFontTx/>
              <a:buNone/>
              <a:defRPr/>
            </a:pPr>
            <a:r>
              <a:rPr lang="en-US" sz="3600" b="1" i="1" dirty="0">
                <a:solidFill>
                  <a:schemeClr val="accent2">
                    <a:lumMod val="60000"/>
                    <a:lumOff val="40000"/>
                  </a:schemeClr>
                </a:solidFill>
                <a:cs typeface="Times" charset="0"/>
              </a:rPr>
              <a:t>FELT THE PAIN OF LONLINESS</a:t>
            </a:r>
          </a:p>
          <a:p>
            <a:pPr marL="420624" indent="-384048" algn="ctr" fontAlgn="auto">
              <a:spcAft>
                <a:spcPts val="0"/>
              </a:spcAft>
              <a:buFontTx/>
              <a:buNone/>
              <a:defRPr/>
            </a:pPr>
            <a:r>
              <a:rPr lang="en-US" sz="3600" b="1" i="1" dirty="0">
                <a:solidFill>
                  <a:schemeClr val="accent2">
                    <a:lumMod val="60000"/>
                    <a:lumOff val="40000"/>
                  </a:schemeClr>
                </a:solidFill>
                <a:cs typeface="Times" charset="0"/>
              </a:rPr>
              <a:t>UNDERSTOOD PROPHECY</a:t>
            </a:r>
          </a:p>
          <a:p>
            <a:pPr marL="420624" indent="-384048" algn="ctr" fontAlgn="auto">
              <a:spcAft>
                <a:spcPts val="0"/>
              </a:spcAft>
              <a:buFontTx/>
              <a:buNone/>
              <a:defRPr/>
            </a:pPr>
            <a:endParaRPr lang="en-US" sz="3200" b="1" i="1" dirty="0">
              <a:solidFill>
                <a:schemeClr val="accent2">
                  <a:lumMod val="60000"/>
                  <a:lumOff val="40000"/>
                </a:schemeClr>
              </a:solidFill>
              <a:cs typeface="Times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2254722-EE4E-A640-B4BE-F415DCC797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effectLst/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Words from the Cross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>
            <a:extLst>
              <a:ext uri="{FF2B5EF4-FFF2-40B4-BE49-F238E27FC236}">
                <a16:creationId xmlns:a16="http://schemas.microsoft.com/office/drawing/2014/main" id="{57C71AB5-DD93-4C46-BB47-6D59D1FE8D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7467600" cy="3763963"/>
          </a:xfrm>
        </p:spPr>
        <p:txBody>
          <a:bodyPr>
            <a:normAutofit/>
          </a:bodyPr>
          <a:lstStyle/>
          <a:p>
            <a:pPr marL="420624" indent="-384048" fontAlgn="auto">
              <a:spcAft>
                <a:spcPts val="0"/>
              </a:spcAft>
              <a:buFontTx/>
              <a:buNone/>
              <a:defRPr/>
            </a:pPr>
            <a:r>
              <a:rPr lang="en-US" sz="4000" b="1" dirty="0">
                <a:cs typeface="Times" charset="0"/>
              </a:rPr>
              <a:t>III.  A View Beyond This Life. </a:t>
            </a:r>
            <a:r>
              <a:rPr lang="en-US" sz="3600" dirty="0">
                <a:cs typeface="Times" charset="0"/>
              </a:rPr>
              <a:t>  </a:t>
            </a:r>
            <a:endParaRPr lang="en-US" sz="4000" b="1" dirty="0">
              <a:cs typeface="Times" charset="0"/>
            </a:endParaRPr>
          </a:p>
          <a:p>
            <a:pPr marL="1377950" lvl="2" indent="-628650" fontAlgn="auto">
              <a:spcAft>
                <a:spcPts val="1200"/>
              </a:spcAft>
              <a:buFontTx/>
              <a:buNone/>
              <a:defRPr/>
            </a:pPr>
            <a:r>
              <a:rPr lang="en-US" sz="3600" dirty="0">
                <a:cs typeface="Times" charset="0"/>
              </a:rPr>
              <a:t>A. </a:t>
            </a:r>
            <a:r>
              <a:rPr lang="en-US" sz="3800" dirty="0">
                <a:cs typeface="Times" charset="0"/>
              </a:rPr>
              <a:t>“You will be with Me in paradise” (Luke 23:39-43).  </a:t>
            </a:r>
          </a:p>
          <a:p>
            <a:pPr marL="420624" indent="-384048" algn="ctr" fontAlgn="auto">
              <a:spcAft>
                <a:spcPts val="0"/>
              </a:spcAft>
              <a:buFontTx/>
              <a:buNone/>
              <a:defRPr/>
            </a:pPr>
            <a:r>
              <a:rPr lang="en-US" sz="3600" b="1" i="1" dirty="0">
                <a:solidFill>
                  <a:schemeClr val="accent2">
                    <a:lumMod val="60000"/>
                    <a:lumOff val="40000"/>
                  </a:schemeClr>
                </a:solidFill>
                <a:cs typeface="Times" charset="0"/>
              </a:rPr>
              <a:t>HE KNEW HIS DESTINATION</a:t>
            </a:r>
            <a:endParaRPr lang="en-US" sz="4000" b="1" dirty="0">
              <a:solidFill>
                <a:schemeClr val="accent2">
                  <a:lumMod val="60000"/>
                  <a:lumOff val="40000"/>
                </a:schemeClr>
              </a:solidFill>
              <a:cs typeface="Times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0F1FF75-6F32-2C4B-94B9-0807C93907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effectLst/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Words from the Cross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>
            <a:extLst>
              <a:ext uri="{FF2B5EF4-FFF2-40B4-BE49-F238E27FC236}">
                <a16:creationId xmlns:a16="http://schemas.microsoft.com/office/drawing/2014/main" id="{5F603952-5DB7-744E-B348-1283752B56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438400"/>
            <a:ext cx="7467600" cy="3687763"/>
          </a:xfrm>
        </p:spPr>
        <p:txBody>
          <a:bodyPr>
            <a:normAutofit lnSpcReduction="10000"/>
          </a:bodyPr>
          <a:lstStyle/>
          <a:p>
            <a:pPr marL="420624" indent="-384048" fontAlgn="auto">
              <a:spcAft>
                <a:spcPts val="0"/>
              </a:spcAft>
              <a:buFontTx/>
              <a:buNone/>
              <a:defRPr/>
            </a:pPr>
            <a:r>
              <a:rPr lang="en-US" sz="4000" b="1" dirty="0">
                <a:cs typeface="Times" charset="0"/>
              </a:rPr>
              <a:t>III.  A View Beyond This Life. </a:t>
            </a:r>
            <a:r>
              <a:rPr lang="en-US" sz="3600" dirty="0">
                <a:cs typeface="Times" charset="0"/>
              </a:rPr>
              <a:t>  </a:t>
            </a:r>
            <a:endParaRPr lang="en-US" sz="4000" b="1" dirty="0">
              <a:cs typeface="Times" charset="0"/>
            </a:endParaRPr>
          </a:p>
          <a:p>
            <a:pPr marL="1377950" lvl="2" indent="-628650" fontAlgn="auto">
              <a:spcAft>
                <a:spcPts val="600"/>
              </a:spcAft>
              <a:buFontTx/>
              <a:buNone/>
              <a:defRPr/>
            </a:pPr>
            <a:r>
              <a:rPr lang="en-US" sz="3800" dirty="0">
                <a:cs typeface="Times" charset="0"/>
              </a:rPr>
              <a:t>B. “Into Your hands I commend My spirit” (Luke 23:44-46). </a:t>
            </a:r>
          </a:p>
          <a:p>
            <a:pPr marL="15875" indent="20638" algn="ctr" fontAlgn="auto">
              <a:spcAft>
                <a:spcPts val="0"/>
              </a:spcAft>
              <a:buFontTx/>
              <a:buNone/>
              <a:defRPr/>
            </a:pPr>
            <a:r>
              <a:rPr lang="en-US" sz="3600" b="1" i="1" dirty="0">
                <a:solidFill>
                  <a:schemeClr val="accent2">
                    <a:lumMod val="60000"/>
                    <a:lumOff val="40000"/>
                  </a:schemeClr>
                </a:solidFill>
                <a:cs typeface="Times" charset="0"/>
              </a:rPr>
              <a:t>HE KNEW HIS RELATIONSHIP WITH THE FATHER</a:t>
            </a:r>
            <a:endParaRPr lang="en-US" sz="4000" b="1" dirty="0">
              <a:solidFill>
                <a:schemeClr val="accent2">
                  <a:lumMod val="60000"/>
                  <a:lumOff val="40000"/>
                </a:schemeClr>
              </a:solidFill>
              <a:cs typeface="Times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00F71BD-7679-094E-B8B7-4CD90804AB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effectLst/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Words from the Cross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B4DED6AD-C4EB-D14D-B1CC-80AD7476CB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7467600" cy="3763963"/>
          </a:xfrm>
        </p:spPr>
        <p:txBody>
          <a:bodyPr>
            <a:normAutofit/>
          </a:bodyPr>
          <a:lstStyle/>
          <a:p>
            <a:pPr marL="420624" indent="-384048" fontAlgn="auto">
              <a:spcAft>
                <a:spcPts val="0"/>
              </a:spcAft>
              <a:buFontTx/>
              <a:buNone/>
              <a:defRPr/>
            </a:pPr>
            <a:r>
              <a:rPr lang="en-US" sz="4000" b="1" dirty="0">
                <a:cs typeface="Times" charset="0"/>
              </a:rPr>
              <a:t>III.  A View Beyond This Life. </a:t>
            </a:r>
            <a:r>
              <a:rPr lang="en-US" sz="3600" dirty="0">
                <a:cs typeface="Times" charset="0"/>
              </a:rPr>
              <a:t>  </a:t>
            </a:r>
            <a:endParaRPr lang="en-US" sz="4000" b="1" dirty="0">
              <a:cs typeface="Times" charset="0"/>
            </a:endParaRPr>
          </a:p>
          <a:p>
            <a:pPr marL="1319213" lvl="2" indent="-569913" fontAlgn="auto">
              <a:spcAft>
                <a:spcPts val="600"/>
              </a:spcAft>
              <a:buFontTx/>
              <a:buNone/>
              <a:defRPr/>
            </a:pPr>
            <a:r>
              <a:rPr lang="en-US" sz="3800" dirty="0">
                <a:cs typeface="Times" charset="0"/>
              </a:rPr>
              <a:t>C. “It is finished” (John 19:30).  </a:t>
            </a:r>
          </a:p>
          <a:p>
            <a:pPr marL="15875" indent="20638" algn="ctr" fontAlgn="auto">
              <a:spcAft>
                <a:spcPts val="0"/>
              </a:spcAft>
              <a:buFontTx/>
              <a:buNone/>
              <a:defRPr/>
            </a:pPr>
            <a:r>
              <a:rPr lang="en-US" sz="3600" b="1" i="1" dirty="0">
                <a:solidFill>
                  <a:schemeClr val="accent2">
                    <a:lumMod val="60000"/>
                    <a:lumOff val="40000"/>
                  </a:schemeClr>
                </a:solidFill>
                <a:cs typeface="Times" charset="0"/>
              </a:rPr>
              <a:t>HE KNEW WHERE TRIUMPH WAS TO BE FOUND</a:t>
            </a:r>
            <a:endParaRPr lang="en-US" sz="4000" b="1" dirty="0">
              <a:solidFill>
                <a:schemeClr val="accent2">
                  <a:lumMod val="60000"/>
                  <a:lumOff val="40000"/>
                </a:schemeClr>
              </a:solidFill>
              <a:cs typeface="Times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E285322-4A1B-1440-96D4-004C94774B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effectLst/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b="1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Words from the Cross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116</TotalTime>
  <Words>197</Words>
  <Application>Microsoft Macintosh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Franklin Gothic Book</vt:lpstr>
      <vt:lpstr>Times</vt:lpstr>
      <vt:lpstr>Wingdings 2</vt:lpstr>
      <vt:lpstr>Technic</vt:lpstr>
      <vt:lpstr>Words from the Cross</vt:lpstr>
      <vt:lpstr>Words from the Cross</vt:lpstr>
      <vt:lpstr>Words from the Cross</vt:lpstr>
      <vt:lpstr>Words from the Cross</vt:lpstr>
      <vt:lpstr>Words from the Cross</vt:lpstr>
      <vt:lpstr>Words from the Cross</vt:lpstr>
      <vt:lpstr>Words from the Cross</vt:lpstr>
    </vt:vector>
  </TitlesOfParts>
  <Company>AISD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Philippians 3:7-11</dc:title>
  <dc:creator>ESC</dc:creator>
  <cp:lastModifiedBy>Kyle Pope</cp:lastModifiedBy>
  <cp:revision>18</cp:revision>
  <dcterms:created xsi:type="dcterms:W3CDTF">2010-05-16T06:10:51Z</dcterms:created>
  <dcterms:modified xsi:type="dcterms:W3CDTF">2021-11-29T06:13:21Z</dcterms:modified>
</cp:coreProperties>
</file>