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23"/>
  </p:notesMasterIdLst>
  <p:sldIdLst>
    <p:sldId id="264" r:id="rId5"/>
    <p:sldId id="313" r:id="rId6"/>
    <p:sldId id="314" r:id="rId7"/>
    <p:sldId id="316" r:id="rId8"/>
    <p:sldId id="312" r:id="rId9"/>
    <p:sldId id="317" r:id="rId10"/>
    <p:sldId id="320" r:id="rId11"/>
    <p:sldId id="324" r:id="rId12"/>
    <p:sldId id="319" r:id="rId13"/>
    <p:sldId id="322" r:id="rId14"/>
    <p:sldId id="325" r:id="rId15"/>
    <p:sldId id="321" r:id="rId16"/>
    <p:sldId id="318" r:id="rId17"/>
    <p:sldId id="323" r:id="rId18"/>
    <p:sldId id="327" r:id="rId19"/>
    <p:sldId id="328" r:id="rId20"/>
    <p:sldId id="326" r:id="rId21"/>
    <p:sldId id="315"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89DAB-F823-41CA-9109-86A4BDDC2810}" v="1" dt="2022-05-17T01:25:30.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19" autoAdjust="0"/>
  </p:normalViewPr>
  <p:slideViewPr>
    <p:cSldViewPr snapToGrid="0">
      <p:cViewPr varScale="1">
        <p:scale>
          <a:sx n="93" d="100"/>
          <a:sy n="93" d="100"/>
        </p:scale>
        <p:origin x="2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custT="1"/>
      <dgm:spPr/>
      <dgm:t>
        <a:bodyPr/>
        <a:lstStyle/>
        <a:p>
          <a:pPr>
            <a:lnSpc>
              <a:spcPct val="100000"/>
            </a:lnSpc>
            <a:defRPr cap="all"/>
          </a:pPr>
          <a:r>
            <a:rPr lang="en-US" sz="2000" dirty="0"/>
            <a:t>Jesus</a:t>
          </a:r>
        </a:p>
        <a:p>
          <a:pPr>
            <a:lnSpc>
              <a:spcPct val="100000"/>
            </a:lnSpc>
            <a:defRPr cap="all"/>
          </a:pPr>
          <a:r>
            <a:rPr lang="en-US" sz="2000" dirty="0"/>
            <a:t>Lord, Leader, </a:t>
          </a:r>
          <a:r>
            <a:rPr lang="en-US" sz="2000" b="1" dirty="0"/>
            <a:t>and</a:t>
          </a:r>
          <a:r>
            <a:rPr lang="en-US" sz="2000" dirty="0"/>
            <a:t> </a:t>
          </a:r>
          <a:r>
            <a:rPr lang="en-US" sz="2000" b="1" dirty="0"/>
            <a:t>Suffering</a:t>
          </a:r>
          <a:r>
            <a:rPr lang="en-US" sz="2000" dirty="0"/>
            <a:t> </a:t>
          </a:r>
          <a:r>
            <a:rPr lang="en-US" sz="2000" b="1" dirty="0"/>
            <a:t>Servant</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Elders</a:t>
          </a:r>
        </a:p>
        <a:p>
          <a:pPr>
            <a:lnSpc>
              <a:spcPct val="100000"/>
            </a:lnSpc>
            <a:defRPr cap="all"/>
          </a:pPr>
          <a:r>
            <a:rPr lang="en-US" dirty="0"/>
            <a:t>Shepherds, Overseers, </a:t>
          </a:r>
          <a:r>
            <a:rPr lang="en-US" b="1" dirty="0"/>
            <a:t>and</a:t>
          </a:r>
          <a:r>
            <a:rPr lang="en-US" dirty="0"/>
            <a:t> </a:t>
          </a:r>
          <a:r>
            <a:rPr lang="en-US" b="1" dirty="0"/>
            <a:t>servants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Christians</a:t>
          </a:r>
        </a:p>
        <a:p>
          <a:pPr>
            <a:lnSpc>
              <a:spcPct val="100000"/>
            </a:lnSpc>
            <a:defRPr cap="all"/>
          </a:pPr>
          <a:r>
            <a:rPr lang="en-US" dirty="0"/>
            <a:t>Valued, Equal, </a:t>
          </a:r>
          <a:r>
            <a:rPr lang="en-US" b="1" dirty="0"/>
            <a:t>and</a:t>
          </a:r>
          <a:r>
            <a:rPr lang="en-US" dirty="0"/>
            <a:t> </a:t>
          </a:r>
          <a:r>
            <a:rPr lang="en-US" b="1" dirty="0"/>
            <a:t>Servants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own"/>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ScaleY="145388" custLinFactNeighborX="-1184" custLinFactNeighborY="25702">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heep"/>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custScaleY="149457" custLinFactNeighborX="11" custLinFactNeighborY="27214">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custScaleY="147078" custLinFactNeighborX="1205" custLinFactNeighborY="27214">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1610001" y="14271"/>
          <a:ext cx="891052" cy="8910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799898" y="204168"/>
          <a:ext cx="511259" cy="51125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1307861" y="893347"/>
          <a:ext cx="1460742" cy="1946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t>Jesus</a:t>
          </a:r>
        </a:p>
        <a:p>
          <a:pPr marL="0" lvl="0" indent="0" algn="ctr" defTabSz="889000">
            <a:lnSpc>
              <a:spcPct val="100000"/>
            </a:lnSpc>
            <a:spcBef>
              <a:spcPct val="0"/>
            </a:spcBef>
            <a:spcAft>
              <a:spcPct val="35000"/>
            </a:spcAft>
            <a:buNone/>
            <a:defRPr cap="all"/>
          </a:pPr>
          <a:r>
            <a:rPr lang="en-US" sz="2000" kern="1200" dirty="0"/>
            <a:t>Lord, Leader, </a:t>
          </a:r>
          <a:r>
            <a:rPr lang="en-US" sz="2000" b="1" kern="1200" dirty="0"/>
            <a:t>and</a:t>
          </a:r>
          <a:r>
            <a:rPr lang="en-US" sz="2000" kern="1200" dirty="0"/>
            <a:t> </a:t>
          </a:r>
          <a:r>
            <a:rPr lang="en-US" sz="2000" b="1" kern="1200" dirty="0"/>
            <a:t>Suffering</a:t>
          </a:r>
          <a:r>
            <a:rPr lang="en-US" sz="2000" kern="1200" dirty="0"/>
            <a:t> </a:t>
          </a:r>
          <a:r>
            <a:rPr lang="en-US" sz="2000" b="1" kern="1200" dirty="0"/>
            <a:t>Servant</a:t>
          </a:r>
        </a:p>
      </dsp:txBody>
      <dsp:txXfrm>
        <a:off x="1307861" y="893347"/>
        <a:ext cx="1460742" cy="1946212"/>
      </dsp:txXfrm>
    </dsp:sp>
    <dsp:sp modelId="{543C18BC-1989-44B2-9862-C670C61D3452}">
      <dsp:nvSpPr>
        <dsp:cNvPr id="0" name=""/>
        <dsp:cNvSpPr/>
      </dsp:nvSpPr>
      <dsp:spPr>
        <a:xfrm>
          <a:off x="3326373" y="654"/>
          <a:ext cx="891052" cy="89105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3516270" y="190551"/>
          <a:ext cx="511259" cy="51125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041689" y="838878"/>
          <a:ext cx="1460742" cy="2000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Elders</a:t>
          </a:r>
        </a:p>
        <a:p>
          <a:pPr marL="0" lvl="0" indent="0" algn="ctr" defTabSz="800100">
            <a:lnSpc>
              <a:spcPct val="100000"/>
            </a:lnSpc>
            <a:spcBef>
              <a:spcPct val="0"/>
            </a:spcBef>
            <a:spcAft>
              <a:spcPct val="35000"/>
            </a:spcAft>
            <a:buNone/>
            <a:defRPr cap="all"/>
          </a:pPr>
          <a:r>
            <a:rPr lang="en-US" sz="1800" kern="1200" dirty="0"/>
            <a:t>Shepherds, Overseers, </a:t>
          </a:r>
          <a:r>
            <a:rPr lang="en-US" sz="1800" b="1" kern="1200" dirty="0"/>
            <a:t>and</a:t>
          </a:r>
          <a:r>
            <a:rPr lang="en-US" sz="1800" kern="1200" dirty="0"/>
            <a:t> </a:t>
          </a:r>
          <a:r>
            <a:rPr lang="en-US" sz="1800" b="1" kern="1200" dirty="0"/>
            <a:t>servants</a:t>
          </a:r>
        </a:p>
      </dsp:txBody>
      <dsp:txXfrm>
        <a:off x="3041689" y="838878"/>
        <a:ext cx="1460742" cy="2000681"/>
      </dsp:txXfrm>
    </dsp:sp>
    <dsp:sp modelId="{5BDDFF18-9AEC-4E5E-B9AA-33D86F01A63E}">
      <dsp:nvSpPr>
        <dsp:cNvPr id="0" name=""/>
        <dsp:cNvSpPr/>
      </dsp:nvSpPr>
      <dsp:spPr>
        <a:xfrm>
          <a:off x="5042745" y="8616"/>
          <a:ext cx="891052" cy="89105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5232642" y="198512"/>
          <a:ext cx="511259" cy="5112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4775502" y="870724"/>
          <a:ext cx="1460742" cy="196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Christians</a:t>
          </a:r>
        </a:p>
        <a:p>
          <a:pPr marL="0" lvl="0" indent="0" algn="ctr" defTabSz="800100">
            <a:lnSpc>
              <a:spcPct val="100000"/>
            </a:lnSpc>
            <a:spcBef>
              <a:spcPct val="0"/>
            </a:spcBef>
            <a:spcAft>
              <a:spcPct val="35000"/>
            </a:spcAft>
            <a:buNone/>
            <a:defRPr cap="all"/>
          </a:pPr>
          <a:r>
            <a:rPr lang="en-US" sz="1800" kern="1200" dirty="0"/>
            <a:t>Valued, Equal, </a:t>
          </a:r>
          <a:r>
            <a:rPr lang="en-US" sz="1800" b="1" kern="1200" dirty="0"/>
            <a:t>and</a:t>
          </a:r>
          <a:r>
            <a:rPr lang="en-US" sz="1800" kern="1200" dirty="0"/>
            <a:t> </a:t>
          </a:r>
          <a:r>
            <a:rPr lang="en-US" sz="1800" b="1" kern="1200" dirty="0"/>
            <a:t>Servants</a:t>
          </a:r>
        </a:p>
      </dsp:txBody>
      <dsp:txXfrm>
        <a:off x="4775502" y="870724"/>
        <a:ext cx="1460742" cy="196883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6DBDFE-DD3D-4291-A404-1B97A83A6EA8}" type="datetimeFigureOut">
              <a:rPr lang="en-US" smtClean="0"/>
              <a:t>5/16/2022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3AEA074-24A7-4657-AE02-A51F68EA6AA2}" type="slidenum">
              <a:rPr lang="en-US">
                <a:solidFill>
                  <a:prstClr val="black"/>
                </a:solidFill>
                <a:latin typeface="Calibri" panose="020F0502020204030204"/>
              </a:rPr>
              <a:pPr defTabSz="93177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4987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33AEA074-24A7-4657-AE02-A51F68EA6AA2}" type="slidenum">
              <a:rPr lang="en-US">
                <a:solidFill>
                  <a:prstClr val="black"/>
                </a:solidFill>
                <a:latin typeface="Calibri" panose="020F0502020204030204"/>
              </a:rPr>
              <a:pPr defTabSz="93177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71904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10" name="Rectangle 9"/>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3937635" y="1267730"/>
            <a:ext cx="126873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221827" y="2244830"/>
            <a:ext cx="6700347" cy="2437232"/>
          </a:xfrm>
        </p:spPr>
        <p:txBody>
          <a:bodyPr tIns="45720" bIns="45720" anchor="ctr">
            <a:normAutofit/>
          </a:bodyPr>
          <a:lstStyle>
            <a:lvl1pPr algn="ctr">
              <a:lnSpc>
                <a:spcPct val="83000"/>
              </a:lnSpc>
              <a:defRPr lang="en-US" sz="5100" b="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221826" y="4682063"/>
            <a:ext cx="6702635" cy="457201"/>
          </a:xfrm>
        </p:spPr>
        <p:txBody>
          <a:bodyPr>
            <a:normAutofit/>
          </a:bodyPr>
          <a:lstStyle>
            <a:lvl1pPr marL="0" indent="0" algn="ctr">
              <a:spcBef>
                <a:spcPts val="0"/>
              </a:spcBef>
              <a:buNone/>
              <a:defRPr sz="1350" spc="60" baseline="0">
                <a:solidFill>
                  <a:schemeClr val="tx1">
                    <a:lumMod val="95000"/>
                    <a:lumOff val="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0" name="Date Placeholder 19"/>
          <p:cNvSpPr>
            <a:spLocks noGrp="1"/>
          </p:cNvSpPr>
          <p:nvPr>
            <p:ph type="dt" sz="half" idx="10"/>
          </p:nvPr>
        </p:nvSpPr>
        <p:spPr>
          <a:xfrm>
            <a:off x="3989070" y="1341256"/>
            <a:ext cx="1165860" cy="485546"/>
          </a:xfrm>
        </p:spPr>
        <p:txBody>
          <a:bodyPr/>
          <a:lstStyle>
            <a:lvl1pPr algn="ctr">
              <a:defRPr sz="975" spc="0" baseline="0">
                <a:solidFill>
                  <a:srgbClr val="FFFFFF"/>
                </a:solidFill>
                <a:latin typeface="+mn-lt"/>
              </a:defRPr>
            </a:lvl1pPr>
          </a:lstStyle>
          <a:p>
            <a:fld id="{EA0C0817-A112-4847-8014-A94B7D2A4EA3}" type="datetime1">
              <a:rPr lang="en-US" smtClean="0"/>
              <a:t>5/16/2022</a:t>
            </a:fld>
            <a:endParaRPr lang="en-US" dirty="0"/>
          </a:p>
        </p:txBody>
      </p:sp>
      <p:sp>
        <p:nvSpPr>
          <p:cNvPr id="21" name="Footer Placeholder 20"/>
          <p:cNvSpPr>
            <a:spLocks noGrp="1"/>
          </p:cNvSpPr>
          <p:nvPr>
            <p:ph type="ftr" sz="quarter" idx="11"/>
          </p:nvPr>
        </p:nvSpPr>
        <p:spPr>
          <a:xfrm>
            <a:off x="1221826" y="5177408"/>
            <a:ext cx="4297721"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6455190" y="5177408"/>
            <a:ext cx="1466985"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useBgFill="1">
        <p:nvSpPr>
          <p:cNvPr id="23" name="Rectangle 22"/>
          <p:cNvSpPr/>
          <p:nvPr/>
        </p:nvSpPr>
        <p:spPr>
          <a:xfrm>
            <a:off x="980902" y="1267730"/>
            <a:ext cx="7182197"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21867" y="2275166"/>
            <a:ext cx="6700266" cy="2406895"/>
          </a:xfrm>
        </p:spPr>
        <p:txBody>
          <a:bodyPr anchor="ctr">
            <a:normAutofit/>
          </a:bodyPr>
          <a:lstStyle>
            <a:lvl1pPr algn="ctr">
              <a:lnSpc>
                <a:spcPct val="83000"/>
              </a:lnSpc>
              <a:defRPr lang="en-US" sz="5100" kern="1200" cap="all" spc="-75"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3937635" y="1267730"/>
            <a:ext cx="126873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221867" y="4682062"/>
            <a:ext cx="6704838" cy="457200"/>
          </a:xfrm>
        </p:spPr>
        <p:txBody>
          <a:bodyPr anchor="t">
            <a:normAutofit/>
          </a:bodyPr>
          <a:lstStyle>
            <a:lvl1pPr marL="0" indent="0" algn="ctr">
              <a:buNone/>
              <a:tabLst>
                <a:tab pos="1975247" algn="l"/>
              </a:tabLst>
              <a:defRPr sz="1350">
                <a:solidFill>
                  <a:schemeClr val="tx1">
                    <a:lumMod val="95000"/>
                    <a:lumOff val="5000"/>
                  </a:schemeClr>
                </a:solidFill>
                <a:effectLst/>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989070" y="1344503"/>
            <a:ext cx="1165860" cy="498781"/>
          </a:xfrm>
        </p:spPr>
        <p:txBody>
          <a:bodyPr/>
          <a:lstStyle>
            <a:lvl1pPr algn="ctr">
              <a:defRPr lang="en-US" sz="975" kern="1200" spc="0" baseline="0">
                <a:solidFill>
                  <a:srgbClr val="FFFFFF"/>
                </a:solidFill>
                <a:latin typeface="+mn-lt"/>
                <a:ea typeface="+mn-ea"/>
                <a:cs typeface="+mn-cs"/>
              </a:defRPr>
            </a:lvl1pPr>
          </a:lstStyle>
          <a:p>
            <a:fld id="{D9C646AA-F36E-4540-911D-FFFC0A0EF24A}" type="datetime1">
              <a:rPr lang="en-US" smtClean="0"/>
              <a:t>5/16/2022</a:t>
            </a:fld>
            <a:endParaRPr lang="en-US" dirty="0"/>
          </a:p>
        </p:txBody>
      </p:sp>
      <p:sp>
        <p:nvSpPr>
          <p:cNvPr id="5" name="Footer Placeholder 4"/>
          <p:cNvSpPr>
            <a:spLocks noGrp="1"/>
          </p:cNvSpPr>
          <p:nvPr>
            <p:ph type="ftr" sz="quarter" idx="11"/>
          </p:nvPr>
        </p:nvSpPr>
        <p:spPr>
          <a:xfrm>
            <a:off x="1221868" y="5177408"/>
            <a:ext cx="4245101"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6453379" y="5177408"/>
            <a:ext cx="1468754"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16973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010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46320" y="2103120"/>
            <a:ext cx="349758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2386" y="2074334"/>
            <a:ext cx="3497580" cy="640080"/>
          </a:xfrm>
        </p:spPr>
        <p:txBody>
          <a:bodyPr anchor="ctr">
            <a:normAutofit/>
          </a:bodyPr>
          <a:lstStyle>
            <a:lvl1pPr marL="0" indent="0" algn="l">
              <a:spcBef>
                <a:spcPts val="0"/>
              </a:spcBef>
              <a:buNone/>
              <a:defRPr sz="1425" b="1" i="0">
                <a:solidFill>
                  <a:schemeClr val="tx1"/>
                </a:solidFill>
                <a:latin typeface="+mn-lt"/>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2386" y="2792473"/>
            <a:ext cx="3497580" cy="3163825"/>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44034" y="2074334"/>
            <a:ext cx="3497580" cy="640080"/>
          </a:xfrm>
        </p:spPr>
        <p:txBody>
          <a:bodyPr anchor="ctr">
            <a:normAutofit/>
          </a:bodyPr>
          <a:lstStyle>
            <a:lvl1pPr marL="0" indent="0" algn="l">
              <a:spcBef>
                <a:spcPts val="0"/>
              </a:spcBef>
              <a:buNone/>
              <a:defRPr sz="1425" b="1">
                <a:solidFill>
                  <a:schemeClr val="tx1"/>
                </a:solidFill>
              </a:defRPr>
            </a:lvl1pPr>
            <a:lvl2pPr marL="342900" indent="0">
              <a:buNone/>
              <a:defRPr sz="135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44034" y="2792472"/>
            <a:ext cx="3497580" cy="3164509"/>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7532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43651" y="607392"/>
            <a:ext cx="2371472" cy="1645920"/>
          </a:xfrm>
        </p:spPr>
        <p:txBody>
          <a:bodyPr anchor="b">
            <a:normAutofit/>
          </a:bodyPr>
          <a:lstStyle>
            <a:lvl1pPr algn="l" defTabSz="685800" rtl="0" eaLnBrk="1" latinLnBrk="0" hangingPunct="1">
              <a:lnSpc>
                <a:spcPct val="100000"/>
              </a:lnSpc>
              <a:spcBef>
                <a:spcPct val="0"/>
              </a:spcBef>
              <a:buNone/>
              <a:defRPr lang="en-US" sz="24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514350" y="609600"/>
            <a:ext cx="5143500" cy="5334000"/>
          </a:xfrm>
        </p:spPr>
        <p:txBody>
          <a:bodyPr/>
          <a:lstStyle>
            <a:lvl1pPr>
              <a:defRPr sz="1425"/>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43651" y="2336800"/>
            <a:ext cx="2371472" cy="3606800"/>
          </a:xfrm>
        </p:spPr>
        <p:txBody>
          <a:bodyPr>
            <a:normAutofit/>
          </a:bodyPr>
          <a:lstStyle>
            <a:lvl1pPr marL="0" indent="0">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8" name="Date Placeholder 7"/>
          <p:cNvSpPr>
            <a:spLocks noGrp="1"/>
          </p:cNvSpPr>
          <p:nvPr>
            <p:ph type="dt" sz="half" idx="10"/>
          </p:nvPr>
        </p:nvSpPr>
        <p:spPr>
          <a:xfrm>
            <a:off x="4191000" y="6035040"/>
            <a:ext cx="1466850" cy="365760"/>
          </a:xfrm>
        </p:spPr>
        <p:txBody>
          <a:bodyPr/>
          <a:lstStyle>
            <a:lvl1pPr>
              <a:defRPr>
                <a:solidFill>
                  <a:schemeClr val="tx1">
                    <a:lumMod val="85000"/>
                    <a:lumOff val="15000"/>
                  </a:schemeClr>
                </a:solidFill>
              </a:defRPr>
            </a:lvl1pPr>
          </a:lstStyle>
          <a:p>
            <a:fld id="{7E8D12A6-918A-48BD-8CB9-CA713993B0EA}" type="datetime1">
              <a:rPr lang="en-US" smtClean="0"/>
              <a:t>5/16/2022</a:t>
            </a:fld>
            <a:endParaRPr lang="en-US" dirty="0"/>
          </a:p>
        </p:txBody>
      </p:sp>
      <p:sp>
        <p:nvSpPr>
          <p:cNvPr id="9" name="Footer Placeholder 8"/>
          <p:cNvSpPr>
            <a:spLocks noGrp="1"/>
          </p:cNvSpPr>
          <p:nvPr>
            <p:ph type="ftr" sz="quarter" idx="11"/>
          </p:nvPr>
        </p:nvSpPr>
        <p:spPr>
          <a:xfrm>
            <a:off x="514351" y="6035040"/>
            <a:ext cx="3438525"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7797547" y="6035040"/>
            <a:ext cx="917576"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6089903" y="237744"/>
            <a:ext cx="286994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1450" y="237744"/>
            <a:ext cx="5772151" cy="6382512"/>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4246753" y="6035040"/>
            <a:ext cx="1553972"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5/16/2022</a:t>
            </a:fld>
            <a:endParaRPr lang="en-US" dirty="0"/>
          </a:p>
        </p:txBody>
      </p:sp>
      <p:sp>
        <p:nvSpPr>
          <p:cNvPr id="6" name="Footer Placeholder 5"/>
          <p:cNvSpPr>
            <a:spLocks noGrp="1"/>
          </p:cNvSpPr>
          <p:nvPr>
            <p:ph type="ftr" sz="quarter" idx="11"/>
          </p:nvPr>
        </p:nvSpPr>
        <p:spPr>
          <a:xfrm>
            <a:off x="459486" y="6035040"/>
            <a:ext cx="3441002" cy="365760"/>
          </a:xfrm>
        </p:spPr>
        <p:txBody>
          <a:bodyPr/>
          <a:lstStyle>
            <a:lvl1pPr marL="0" algn="r" defTabSz="685800" rtl="0" eaLnBrk="1" latinLnBrk="0" hangingPunct="1">
              <a:defRPr lang="en-US" sz="75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7797546" y="6035040"/>
            <a:ext cx="918972"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6190995" y="374904"/>
            <a:ext cx="2667762"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57937" y="603504"/>
            <a:ext cx="2358581" cy="1645920"/>
          </a:xfrm>
        </p:spPr>
        <p:txBody>
          <a:bodyPr anchor="b">
            <a:noAutofit/>
          </a:bodyPr>
          <a:lstStyle>
            <a:lvl1pPr algn="l">
              <a:lnSpc>
                <a:spcPct val="100000"/>
              </a:lnSpc>
              <a:defRPr sz="24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6357937" y="2386584"/>
            <a:ext cx="2358581" cy="3511296"/>
          </a:xfrm>
        </p:spPr>
        <p:txBody>
          <a:bodyPr>
            <a:normAutofit/>
          </a:bodyPr>
          <a:lstStyle>
            <a:lvl1pPr marL="0" indent="0" algn="l">
              <a:lnSpc>
                <a:spcPct val="110000"/>
              </a:lnSpc>
              <a:spcBef>
                <a:spcPts val="600"/>
              </a:spcBef>
              <a:buNone/>
              <a:defRPr sz="13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176022" y="237744"/>
            <a:ext cx="8791956"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278892" y="374904"/>
            <a:ext cx="8586216"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0100" y="2103120"/>
            <a:ext cx="75438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42596" y="6035040"/>
            <a:ext cx="2169784"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F6FA2B21-3FCD-4721-B95C-427943F61125}" type="datetime1">
              <a:rPr lang="en-US" smtClean="0"/>
              <a:t>5/16/2022</a:t>
            </a:fld>
            <a:endParaRPr lang="en-US" dirty="0"/>
          </a:p>
        </p:txBody>
      </p:sp>
      <p:sp>
        <p:nvSpPr>
          <p:cNvPr id="5" name="Footer Placeholder 4"/>
          <p:cNvSpPr>
            <a:spLocks noGrp="1"/>
          </p:cNvSpPr>
          <p:nvPr>
            <p:ph type="ftr" sz="quarter" idx="3"/>
          </p:nvPr>
        </p:nvSpPr>
        <p:spPr>
          <a:xfrm>
            <a:off x="800100" y="6035040"/>
            <a:ext cx="4362450" cy="365760"/>
          </a:xfrm>
          <a:prstGeom prst="rect">
            <a:avLst/>
          </a:prstGeom>
        </p:spPr>
        <p:txBody>
          <a:bodyPr vert="horz" lIns="91440" tIns="45720" rIns="91440" bIns="45720" rtlCol="0" anchor="b"/>
          <a:lstStyle>
            <a:lvl1pPr algn="l">
              <a:defRPr sz="6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7715250" y="6035040"/>
            <a:ext cx="628650" cy="365760"/>
          </a:xfrm>
          <a:prstGeom prst="rect">
            <a:avLst/>
          </a:prstGeom>
        </p:spPr>
        <p:txBody>
          <a:bodyPr vert="horz" lIns="91440" tIns="45720" rIns="91440" bIns="45720" rtlCol="0" anchor="b"/>
          <a:lstStyle>
            <a:lvl1pPr algn="r">
              <a:defRPr sz="6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lang="en-US" sz="3000" i="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10000"/>
        </a:lnSpc>
        <a:spcBef>
          <a:spcPts val="675"/>
        </a:spcBef>
        <a:spcAft>
          <a:spcPts val="0"/>
        </a:spcAft>
        <a:buClr>
          <a:schemeClr val="tx1">
            <a:lumMod val="85000"/>
            <a:lumOff val="15000"/>
          </a:schemeClr>
        </a:buClr>
        <a:buFont typeface="Garamond" pitchFamily="18" charset="0"/>
        <a:buChar char="◦"/>
        <a:defRPr sz="1125"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75"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90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flower illustrations">
            <a:extLst>
              <a:ext uri="{FF2B5EF4-FFF2-40B4-BE49-F238E27FC236}">
                <a16:creationId xmlns:a16="http://schemas.microsoft.com/office/drawing/2014/main" id="{46768272-0F6A-4E58-A45C-F10D015D89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 y="856621"/>
            <a:ext cx="9143985" cy="5143500"/>
          </a:xfrm>
          <a:prstGeom prst="rect">
            <a:avLst/>
          </a:prstGeom>
        </p:spPr>
      </p:pic>
      <p:sp useBgFill="1">
        <p:nvSpPr>
          <p:cNvPr id="73" name="Rectangle 72">
            <a:extLst>
              <a:ext uri="{FF2B5EF4-FFF2-40B4-BE49-F238E27FC236}">
                <a16:creationId xmlns:a16="http://schemas.microsoft.com/office/drawing/2014/main" id="{BF9FFE17-DE95-4821-ACC1-B90C954492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75" name="Rectangle 74">
            <a:extLst>
              <a:ext uri="{FF2B5EF4-FFF2-40B4-BE49-F238E27FC236}">
                <a16:creationId xmlns:a16="http://schemas.microsoft.com/office/drawing/2014/main" id="{03CF76AF-FF72-4430-A772-058403290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328349" y="2425697"/>
            <a:ext cx="6487304" cy="1943100"/>
          </a:xfrm>
        </p:spPr>
        <p:txBody>
          <a:bodyPr>
            <a:normAutofit/>
          </a:bodyPr>
          <a:lstStyle/>
          <a:p>
            <a:r>
              <a:rPr lang="en-US" cap="none" dirty="0"/>
              <a:t>Looking to Jesus</a:t>
            </a:r>
            <a:br>
              <a:rPr lang="en-US" cap="none" dirty="0"/>
            </a:br>
            <a:r>
              <a:rPr lang="en-US" sz="4050" cap="none" dirty="0"/>
              <a:t>in Submission</a:t>
            </a:r>
            <a:endParaRPr lang="en-US" cap="none" dirty="0"/>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328348" y="4239643"/>
            <a:ext cx="6489591" cy="638891"/>
          </a:xfrm>
        </p:spPr>
        <p:txBody>
          <a:bodyPr>
            <a:normAutofit/>
          </a:bodyPr>
          <a:lstStyle/>
          <a:p>
            <a:pPr>
              <a:lnSpc>
                <a:spcPct val="100000"/>
              </a:lnSpc>
            </a:pPr>
            <a:endParaRPr lang="en-US" dirty="0"/>
          </a:p>
        </p:txBody>
      </p:sp>
      <p:sp>
        <p:nvSpPr>
          <p:cNvPr id="77" name="Rectangle 76">
            <a:extLst>
              <a:ext uri="{FF2B5EF4-FFF2-40B4-BE49-F238E27FC236}">
                <a16:creationId xmlns:a16="http://schemas.microsoft.com/office/drawing/2014/main" id="{0B1C8180-2FDD-4202-8C45-4057CB1AB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D6E86CC6-13EA-4A88-86AD-CF27BF52C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808048"/>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80B441-4F7D-4B40-8A13-FED03A1F3A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1808048"/>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0C7FD1A-44B1-4E4C-B0C9-A8103DCCDCC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2292019"/>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9487-4F1C-48E0-A3BF-CE2957D9873D}"/>
              </a:ext>
            </a:extLst>
          </p:cNvPr>
          <p:cNvSpPr>
            <a:spLocks noGrp="1"/>
          </p:cNvSpPr>
          <p:nvPr>
            <p:ph type="ctrTitle"/>
          </p:nvPr>
        </p:nvSpPr>
        <p:spPr>
          <a:xfrm>
            <a:off x="1119696" y="2395306"/>
            <a:ext cx="6904608" cy="589256"/>
          </a:xfrm>
        </p:spPr>
        <p:txBody>
          <a:bodyPr>
            <a:normAutofit fontScale="90000"/>
          </a:bodyPr>
          <a:lstStyle/>
          <a:p>
            <a:r>
              <a:rPr lang="en-US" cap="none" dirty="0"/>
              <a:t>Submission is not about</a:t>
            </a:r>
          </a:p>
        </p:txBody>
      </p:sp>
      <p:sp>
        <p:nvSpPr>
          <p:cNvPr id="3" name="Subtitle 2">
            <a:extLst>
              <a:ext uri="{FF2B5EF4-FFF2-40B4-BE49-F238E27FC236}">
                <a16:creationId xmlns:a16="http://schemas.microsoft.com/office/drawing/2014/main" id="{A94187D0-90BE-4AA5-AD3D-5F3ADBEA788D}"/>
              </a:ext>
            </a:extLst>
          </p:cNvPr>
          <p:cNvSpPr>
            <a:spLocks noGrp="1"/>
          </p:cNvSpPr>
          <p:nvPr>
            <p:ph type="subTitle" idx="1"/>
          </p:nvPr>
        </p:nvSpPr>
        <p:spPr>
          <a:xfrm>
            <a:off x="1221826" y="2984562"/>
            <a:ext cx="6702635" cy="1960855"/>
          </a:xfrm>
        </p:spPr>
        <p:txBody>
          <a:bodyPr>
            <a:normAutofit fontScale="55000" lnSpcReduction="20000"/>
          </a:bodyPr>
          <a:lstStyle/>
          <a:p>
            <a:pPr algn="l"/>
            <a:r>
              <a:rPr lang="en-US" sz="2850" dirty="0"/>
              <a:t>The other person deserving it –</a:t>
            </a:r>
          </a:p>
          <a:p>
            <a:endParaRPr lang="en-US" dirty="0"/>
          </a:p>
          <a:p>
            <a:pPr lvl="1" algn="l"/>
            <a:r>
              <a:rPr lang="en-US" sz="2175" dirty="0"/>
              <a:t>we submit to </a:t>
            </a:r>
          </a:p>
          <a:p>
            <a:pPr marL="1928813" lvl="5" indent="-214313" algn="l">
              <a:buFont typeface="Arial" panose="020B0604020202020204" pitchFamily="34" charset="0"/>
              <a:buChar char="•"/>
            </a:pPr>
            <a:r>
              <a:rPr lang="en-US" sz="2175" dirty="0"/>
              <a:t>hypocrites - Matthew 23:3</a:t>
            </a:r>
          </a:p>
          <a:p>
            <a:pPr marL="1928813" lvl="5" indent="-214313" algn="l">
              <a:buFont typeface="Arial" panose="020B0604020202020204" pitchFamily="34" charset="0"/>
              <a:buChar char="•"/>
            </a:pPr>
            <a:r>
              <a:rPr lang="en-US" sz="2175" dirty="0"/>
              <a:t>enemies - Matthew 5:38-42</a:t>
            </a:r>
          </a:p>
          <a:p>
            <a:pPr marL="1928813" lvl="5" indent="-214313" algn="l">
              <a:buFont typeface="Arial" panose="020B0604020202020204" pitchFamily="34" charset="0"/>
              <a:buChar char="•"/>
            </a:pPr>
            <a:r>
              <a:rPr lang="en-US" sz="2175" dirty="0"/>
              <a:t>unbelievers - 1 Peter 3:1</a:t>
            </a:r>
          </a:p>
          <a:p>
            <a:pPr marL="1928813" lvl="5" indent="-214313" algn="l">
              <a:buFont typeface="Arial" panose="020B0604020202020204" pitchFamily="34" charset="0"/>
              <a:buChar char="•"/>
            </a:pPr>
            <a:r>
              <a:rPr lang="en-US" sz="2175" dirty="0"/>
              <a:t>unreasonable masters - 1 Peter 2:18; Genesis 16:6-9</a:t>
            </a:r>
          </a:p>
          <a:p>
            <a:pPr marL="1928813" lvl="5" indent="-214313" algn="l">
              <a:buFont typeface="Arial" panose="020B0604020202020204" pitchFamily="34" charset="0"/>
              <a:buChar char="•"/>
            </a:pPr>
            <a:r>
              <a:rPr lang="en-US" sz="2175" dirty="0"/>
              <a:t>governments - Romans 13:1-2</a:t>
            </a:r>
          </a:p>
          <a:p>
            <a:pPr lvl="2" algn="r"/>
            <a:r>
              <a:rPr lang="en-US" sz="2175" dirty="0"/>
              <a:t>-- a position of authority</a:t>
            </a:r>
          </a:p>
          <a:p>
            <a:endParaRPr lang="en-US" dirty="0"/>
          </a:p>
          <a:p>
            <a:endParaRPr lang="en-US" dirty="0"/>
          </a:p>
        </p:txBody>
      </p:sp>
    </p:spTree>
    <p:custDataLst>
      <p:tags r:id="rId1"/>
    </p:custDataLst>
    <p:extLst>
      <p:ext uri="{BB962C8B-B14F-4D97-AF65-F5344CB8AC3E}">
        <p14:creationId xmlns:p14="http://schemas.microsoft.com/office/powerpoint/2010/main" val="339038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p:cTn id="4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B3DE5-FA6F-4D70-8064-15F945AE955B}"/>
              </a:ext>
            </a:extLst>
          </p:cNvPr>
          <p:cNvSpPr>
            <a:spLocks noGrp="1"/>
          </p:cNvSpPr>
          <p:nvPr>
            <p:ph type="title"/>
          </p:nvPr>
        </p:nvSpPr>
        <p:spPr/>
        <p:txBody>
          <a:bodyPr/>
          <a:lstStyle/>
          <a:p>
            <a:r>
              <a:rPr lang="en-US" dirty="0"/>
              <a:t>What good does submission do?</a:t>
            </a:r>
          </a:p>
        </p:txBody>
      </p:sp>
      <p:sp>
        <p:nvSpPr>
          <p:cNvPr id="3" name="Content Placeholder 2">
            <a:extLst>
              <a:ext uri="{FF2B5EF4-FFF2-40B4-BE49-F238E27FC236}">
                <a16:creationId xmlns:a16="http://schemas.microsoft.com/office/drawing/2014/main" id="{D10E2740-42BD-4DE9-8BDD-C496493E7BE5}"/>
              </a:ext>
            </a:extLst>
          </p:cNvPr>
          <p:cNvSpPr>
            <a:spLocks noGrp="1"/>
          </p:cNvSpPr>
          <p:nvPr>
            <p:ph idx="1"/>
          </p:nvPr>
        </p:nvSpPr>
        <p:spPr/>
        <p:txBody>
          <a:bodyPr>
            <a:normAutofit/>
          </a:bodyPr>
          <a:lstStyle/>
          <a:p>
            <a:pPr>
              <a:buFont typeface="Arial" panose="020B0604020202020204" pitchFamily="34" charset="0"/>
              <a:buChar char="•"/>
            </a:pPr>
            <a:r>
              <a:rPr lang="en-US" sz="2100" dirty="0"/>
              <a:t>It shows </a:t>
            </a:r>
          </a:p>
          <a:p>
            <a:pPr lvl="2">
              <a:buFont typeface="Wingdings" panose="05000000000000000000" pitchFamily="2" charset="2"/>
              <a:buChar char="Ø"/>
            </a:pPr>
            <a:r>
              <a:rPr lang="en-US" sz="1800" dirty="0"/>
              <a:t>higher standards </a:t>
            </a:r>
            <a:r>
              <a:rPr lang="en-US" sz="1500" dirty="0"/>
              <a:t>(Matthew 5:43-48; 1 Corinthians 1:27)</a:t>
            </a:r>
          </a:p>
          <a:p>
            <a:pPr lvl="2">
              <a:buFont typeface="Wingdings" panose="05000000000000000000" pitchFamily="2" charset="2"/>
              <a:buChar char="Ø"/>
            </a:pPr>
            <a:r>
              <a:rPr lang="en-US" sz="1800" dirty="0"/>
              <a:t>greater purpose than self </a:t>
            </a:r>
            <a:r>
              <a:rPr lang="en-US" sz="1500" dirty="0"/>
              <a:t>(Romans 12:17-21)</a:t>
            </a:r>
          </a:p>
          <a:p>
            <a:pPr lvl="2">
              <a:buFont typeface="Wingdings" panose="05000000000000000000" pitchFamily="2" charset="2"/>
              <a:buChar char="Ø"/>
            </a:pPr>
            <a:r>
              <a:rPr lang="en-US" sz="1800" dirty="0"/>
              <a:t>respect for authority </a:t>
            </a:r>
          </a:p>
          <a:p>
            <a:pPr>
              <a:buFont typeface="Arial" panose="020B0604020202020204" pitchFamily="34" charset="0"/>
              <a:buChar char="•"/>
            </a:pPr>
            <a:r>
              <a:rPr lang="en-US" sz="2100" dirty="0"/>
              <a:t>Gives opportunities to influence </a:t>
            </a:r>
            <a:r>
              <a:rPr lang="en-US" sz="1500" dirty="0"/>
              <a:t>(1 Peter 3:1,2; Titus 2:3-5)</a:t>
            </a:r>
            <a:endParaRPr lang="en-US" sz="2100" dirty="0"/>
          </a:p>
          <a:p>
            <a:pPr>
              <a:buFont typeface="Arial" panose="020B0604020202020204" pitchFamily="34" charset="0"/>
              <a:buChar char="•"/>
            </a:pPr>
            <a:r>
              <a:rPr lang="en-US" sz="2100" dirty="0"/>
              <a:t>Develops self-control</a:t>
            </a:r>
          </a:p>
          <a:p>
            <a:pPr>
              <a:buFont typeface="Arial" panose="020B0604020202020204" pitchFamily="34" charset="0"/>
              <a:buChar char="•"/>
            </a:pPr>
            <a:r>
              <a:rPr lang="en-US" sz="2100" dirty="0"/>
              <a:t>Imitates the humility of Christ</a:t>
            </a:r>
          </a:p>
          <a:p>
            <a:pPr>
              <a:buFont typeface="Arial" panose="020B0604020202020204" pitchFamily="34" charset="0"/>
              <a:buChar char="•"/>
            </a:pPr>
            <a:endParaRPr lang="en-US" sz="1500" dirty="0"/>
          </a:p>
        </p:txBody>
      </p:sp>
    </p:spTree>
    <p:custDataLst>
      <p:tags r:id="rId1"/>
    </p:custDataLst>
    <p:extLst>
      <p:ext uri="{BB962C8B-B14F-4D97-AF65-F5344CB8AC3E}">
        <p14:creationId xmlns:p14="http://schemas.microsoft.com/office/powerpoint/2010/main" val="1302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7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035558"/>
            <a:ext cx="8791956" cy="4786884"/>
          </a:xfrm>
          <a:prstGeom prst="rect">
            <a:avLst/>
          </a:prstGeom>
          <a:solidFill>
            <a:schemeClr val="bg1">
              <a:lumMod val="75000"/>
              <a:alpha val="60000"/>
            </a:schemeClr>
          </a:solidFill>
          <a:ln w="6350" cap="flat" cmpd="sng" algn="ctr">
            <a:noFill/>
            <a:prstDash val="solid"/>
          </a:ln>
          <a:effectLst>
            <a:softEdge rad="0"/>
          </a:effectLst>
        </p:spPr>
      </p:sp>
      <p:sp>
        <p:nvSpPr>
          <p:cNvPr id="75" name="Rectangle 7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1138428"/>
            <a:ext cx="8586216" cy="4581144"/>
          </a:xfrm>
          <a:prstGeom prst="rect">
            <a:avLst/>
          </a:prstGeom>
          <a:noFill/>
          <a:ln w="6350" cap="sq" cmpd="sng" algn="ctr">
            <a:solidFill>
              <a:schemeClr val="tx1">
                <a:lumMod val="85000"/>
                <a:lumOff val="15000"/>
              </a:schemeClr>
            </a:solidFill>
            <a:prstDash val="solid"/>
            <a:miter lim="800000"/>
          </a:ln>
          <a:effectLst/>
        </p:spPr>
      </p:sp>
      <p:sp>
        <p:nvSpPr>
          <p:cNvPr id="77" name="Rectangle 76">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0" y="857250"/>
            <a:ext cx="91454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Rectangle 78">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90" y="1047411"/>
            <a:ext cx="4388846" cy="4788612"/>
          </a:xfrm>
          <a:prstGeom prst="rect">
            <a:avLst/>
          </a:prstGeom>
          <a:solidFill>
            <a:srgbClr val="FFFFFF"/>
          </a:solidFill>
          <a:ln w="6350" cap="sq" cmpd="sng" algn="ctr">
            <a:solidFill>
              <a:srgbClr val="404040"/>
            </a:solidFill>
            <a:prstDash val="solid"/>
            <a:miter lim="800000"/>
          </a:ln>
          <a:effectLst/>
        </p:spPr>
      </p:sp>
      <p:pic>
        <p:nvPicPr>
          <p:cNvPr id="1026" name="Picture 2">
            <a:extLst>
              <a:ext uri="{FF2B5EF4-FFF2-40B4-BE49-F238E27FC236}">
                <a16:creationId xmlns:a16="http://schemas.microsoft.com/office/drawing/2014/main" id="{7665300A-E6E5-426A-98D6-EA65AC8D0C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63" r="3" b="4296"/>
          <a:stretch/>
        </p:blipFill>
        <p:spPr bwMode="auto">
          <a:xfrm>
            <a:off x="318696" y="1171719"/>
            <a:ext cx="4142232" cy="4539996"/>
          </a:xfrm>
          <a:prstGeom prst="rect">
            <a:avLst/>
          </a:prstGeom>
          <a:noFill/>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1" name="Rectangle 80">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782" y="1047411"/>
            <a:ext cx="4209145" cy="4771199"/>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Rectangle 82">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5657" y="1162941"/>
            <a:ext cx="3974826" cy="4517159"/>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7E1626CF-9E9B-43F8-9DD7-886BC6DE6C28}"/>
              </a:ext>
            </a:extLst>
          </p:cNvPr>
          <p:cNvSpPr>
            <a:spLocks noGrp="1"/>
          </p:cNvSpPr>
          <p:nvPr>
            <p:ph type="title"/>
          </p:nvPr>
        </p:nvSpPr>
        <p:spPr>
          <a:xfrm>
            <a:off x="5134603" y="1402970"/>
            <a:ext cx="3451614" cy="1288669"/>
          </a:xfrm>
        </p:spPr>
        <p:txBody>
          <a:bodyPr vert="horz" lIns="68580" tIns="34290" rIns="68580" bIns="34290" rtlCol="0" anchor="ctr">
            <a:normAutofit/>
          </a:bodyPr>
          <a:lstStyle/>
          <a:p>
            <a:pPr>
              <a:lnSpc>
                <a:spcPct val="90000"/>
              </a:lnSpc>
            </a:pPr>
            <a:r>
              <a:rPr lang="en-US" sz="3600" dirty="0">
                <a:solidFill>
                  <a:schemeClr val="tx1">
                    <a:lumMod val="85000"/>
                    <a:lumOff val="15000"/>
                  </a:schemeClr>
                </a:solidFill>
              </a:rPr>
              <a:t>Demanding is not Christ-like</a:t>
            </a:r>
          </a:p>
        </p:txBody>
      </p:sp>
      <p:sp>
        <p:nvSpPr>
          <p:cNvPr id="4" name="Text Placeholder 3">
            <a:extLst>
              <a:ext uri="{FF2B5EF4-FFF2-40B4-BE49-F238E27FC236}">
                <a16:creationId xmlns:a16="http://schemas.microsoft.com/office/drawing/2014/main" id="{6D18EFB6-4D43-4D8A-8172-73F6065FFF12}"/>
              </a:ext>
            </a:extLst>
          </p:cNvPr>
          <p:cNvSpPr>
            <a:spLocks noGrp="1"/>
          </p:cNvSpPr>
          <p:nvPr>
            <p:ph type="body" sz="half" idx="2"/>
          </p:nvPr>
        </p:nvSpPr>
        <p:spPr>
          <a:xfrm>
            <a:off x="4920449" y="2931667"/>
            <a:ext cx="3841811" cy="2748433"/>
          </a:xfrm>
        </p:spPr>
        <p:txBody>
          <a:bodyPr vert="horz" lIns="68580" tIns="34290" rIns="68580" bIns="34290" rtlCol="0">
            <a:normAutofit/>
          </a:bodyPr>
          <a:lstStyle/>
          <a:p>
            <a:pPr indent="-137160">
              <a:lnSpc>
                <a:spcPct val="100000"/>
              </a:lnSpc>
              <a:buFont typeface="Garamond" pitchFamily="18" charset="0"/>
              <a:buChar char="◦"/>
            </a:pPr>
            <a:r>
              <a:rPr lang="en-US" sz="1800" dirty="0"/>
              <a:t>Aaron and Miriam- </a:t>
            </a:r>
            <a:r>
              <a:rPr lang="en-US" sz="1500" dirty="0"/>
              <a:t>Numbers 12</a:t>
            </a:r>
          </a:p>
          <a:p>
            <a:pPr>
              <a:lnSpc>
                <a:spcPct val="100000"/>
              </a:lnSpc>
            </a:pPr>
            <a:endParaRPr lang="en-US" sz="1800" dirty="0"/>
          </a:p>
          <a:p>
            <a:pPr indent="-137160">
              <a:lnSpc>
                <a:spcPct val="100000"/>
              </a:lnSpc>
              <a:buFont typeface="Garamond" pitchFamily="18" charset="0"/>
              <a:buChar char="◦"/>
            </a:pPr>
            <a:r>
              <a:rPr lang="en-US" sz="1800" dirty="0" err="1"/>
              <a:t>Korah</a:t>
            </a:r>
            <a:r>
              <a:rPr lang="en-US" sz="1800" dirty="0"/>
              <a:t> and company- </a:t>
            </a:r>
            <a:r>
              <a:rPr lang="en-US" sz="1500" dirty="0"/>
              <a:t>Numbers 16</a:t>
            </a:r>
          </a:p>
          <a:p>
            <a:pPr>
              <a:lnSpc>
                <a:spcPct val="100000"/>
              </a:lnSpc>
            </a:pPr>
            <a:endParaRPr lang="en-US" sz="1800" dirty="0"/>
          </a:p>
          <a:p>
            <a:pPr indent="-137160">
              <a:lnSpc>
                <a:spcPct val="100000"/>
              </a:lnSpc>
              <a:buFont typeface="Garamond" pitchFamily="18" charset="0"/>
              <a:buChar char="◦"/>
            </a:pPr>
            <a:r>
              <a:rPr lang="en-US" sz="1800" dirty="0"/>
              <a:t>High Priest position- </a:t>
            </a:r>
            <a:r>
              <a:rPr lang="en-US" sz="1500" dirty="0"/>
              <a:t>Hebrews 5:4,5</a:t>
            </a:r>
            <a:endParaRPr lang="en-US" sz="1800" dirty="0"/>
          </a:p>
          <a:p>
            <a:pPr lvl="1" indent="-137160">
              <a:buFont typeface="Garamond" pitchFamily="18" charset="0"/>
              <a:buChar char="◦"/>
            </a:pPr>
            <a:r>
              <a:rPr lang="en-US" sz="1200" dirty="0"/>
              <a:t>Aaron did not appoint himself</a:t>
            </a:r>
          </a:p>
          <a:p>
            <a:pPr lvl="1" indent="-137160">
              <a:buFont typeface="Garamond" pitchFamily="18" charset="0"/>
              <a:buChar char="◦"/>
            </a:pPr>
            <a:r>
              <a:rPr lang="en-US" sz="1200" dirty="0"/>
              <a:t>Jesus did not appoint Himself</a:t>
            </a:r>
          </a:p>
          <a:p>
            <a:pPr lvl="1" indent="-137160">
              <a:buFont typeface="Garamond" pitchFamily="18" charset="0"/>
              <a:buChar char="◦"/>
            </a:pPr>
            <a:r>
              <a:rPr lang="en-US" sz="1200" dirty="0"/>
              <a:t>God decided and they filled the role He gave</a:t>
            </a:r>
          </a:p>
        </p:txBody>
      </p:sp>
    </p:spTree>
    <p:custDataLst>
      <p:tags r:id="rId1"/>
    </p:custDataLst>
    <p:extLst>
      <p:ext uri="{BB962C8B-B14F-4D97-AF65-F5344CB8AC3E}">
        <p14:creationId xmlns:p14="http://schemas.microsoft.com/office/powerpoint/2010/main" val="29661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anim calcmode="lin" valueType="num">
                                      <p:cBhvr>
                                        <p:cTn id="27"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 calcmode="lin" valueType="num">
                                      <p:cBhvr additive="base">
                                        <p:cTn id="4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35" name="Rectangle 34">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37" name="Rectangle 36">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sp>
      <p:sp>
        <p:nvSpPr>
          <p:cNvPr id="39" name="Rectangle 38">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1" name="Group 40">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635" y="1808047"/>
            <a:ext cx="1268730" cy="461951"/>
            <a:chOff x="5250180" y="1267730"/>
            <a:chExt cx="1691640" cy="615934"/>
          </a:xfrm>
        </p:grpSpPr>
        <p:cxnSp>
          <p:nvCxnSpPr>
            <p:cNvPr id="42" name="Straight Connector 41">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6" name="Rectangle 45">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descr="A close up of sunglasses&#10;&#10;Description automatically generated">
            <a:extLst>
              <a:ext uri="{FF2B5EF4-FFF2-40B4-BE49-F238E27FC236}">
                <a16:creationId xmlns:a16="http://schemas.microsoft.com/office/drawing/2014/main" id="{CFCE14C4-9601-4D22-BDF6-667137CEC4D5}"/>
              </a:ext>
            </a:extLst>
          </p:cNvPr>
          <p:cNvPicPr>
            <a:picLocks noChangeAspect="1"/>
          </p:cNvPicPr>
          <p:nvPr/>
        </p:nvPicPr>
        <p:blipFill rotWithShape="1">
          <a:blip r:embed="rId3"/>
          <a:srcRect l="29" t="31487" r="-29" b="12591"/>
          <a:stretch/>
        </p:blipFill>
        <p:spPr>
          <a:xfrm>
            <a:off x="-1" y="857257"/>
            <a:ext cx="9144000" cy="3413270"/>
          </a:xfrm>
          <a:prstGeom prst="rect">
            <a:avLst/>
          </a:prstGeom>
        </p:spPr>
      </p:pic>
      <p:sp>
        <p:nvSpPr>
          <p:cNvPr id="48" name="Rectangle 47">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4806"/>
            <a:ext cx="9144000" cy="1745944"/>
          </a:xfrm>
          <a:prstGeom prst="rect">
            <a:avLst/>
          </a:prstGeom>
          <a:solidFill>
            <a:schemeClr val="bg1">
              <a:lumMod val="75000"/>
              <a:lumOff val="25000"/>
            </a:schemeClr>
          </a:solidFill>
          <a:ln w="6350" cap="sq" cmpd="sng" algn="ctr">
            <a:noFill/>
            <a:prstDash val="solid"/>
            <a:miter lim="800000"/>
          </a:ln>
          <a:effectLst/>
        </p:spPr>
      </p:sp>
      <p:sp>
        <p:nvSpPr>
          <p:cNvPr id="50" name="Rectangle 49">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587" y="4376826"/>
            <a:ext cx="8894826" cy="150190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31819EC-077F-43BC-AAFB-35AAAF4AF6B0}"/>
              </a:ext>
            </a:extLst>
          </p:cNvPr>
          <p:cNvSpPr>
            <a:spLocks noGrp="1"/>
          </p:cNvSpPr>
          <p:nvPr>
            <p:ph type="ctrTitle" idx="4294967295"/>
          </p:nvPr>
        </p:nvSpPr>
        <p:spPr>
          <a:xfrm>
            <a:off x="282219" y="4752602"/>
            <a:ext cx="8579561" cy="673079"/>
          </a:xfrm>
        </p:spPr>
        <p:txBody>
          <a:bodyPr vert="horz" lIns="68580" tIns="34290" rIns="68580" bIns="34290" rtlCol="0" anchor="ctr">
            <a:normAutofit/>
          </a:bodyPr>
          <a:lstStyle/>
          <a:p>
            <a:pPr algn="ctr">
              <a:lnSpc>
                <a:spcPct val="83000"/>
              </a:lnSpc>
            </a:pPr>
            <a:r>
              <a:rPr lang="en-US" sz="3300" cap="all" spc="-75" dirty="0">
                <a:solidFill>
                  <a:schemeClr val="tx1"/>
                </a:solidFill>
              </a:rPr>
              <a:t>What does submission look like?</a:t>
            </a:r>
          </a:p>
        </p:txBody>
      </p:sp>
      <p:sp>
        <p:nvSpPr>
          <p:cNvPr id="7" name="TextBox 6">
            <a:extLst>
              <a:ext uri="{FF2B5EF4-FFF2-40B4-BE49-F238E27FC236}">
                <a16:creationId xmlns:a16="http://schemas.microsoft.com/office/drawing/2014/main" id="{1244E0FF-8A9F-458C-B3DD-F18BB0A66093}"/>
              </a:ext>
            </a:extLst>
          </p:cNvPr>
          <p:cNvSpPr txBox="1"/>
          <p:nvPr/>
        </p:nvSpPr>
        <p:spPr>
          <a:xfrm>
            <a:off x="515687" y="1610063"/>
            <a:ext cx="3119000" cy="1997983"/>
          </a:xfrm>
          <a:prstGeom prst="rect">
            <a:avLst/>
          </a:prstGeom>
          <a:noFill/>
        </p:spPr>
        <p:txBody>
          <a:bodyPr wrap="square" rtlCol="0">
            <a:spAutoFit/>
          </a:bodyPr>
          <a:lstStyle/>
          <a:p>
            <a:pPr algn="ctr">
              <a:spcAft>
                <a:spcPts val="450"/>
              </a:spcAft>
            </a:pPr>
            <a:r>
              <a:rPr lang="en-US" sz="4500" dirty="0"/>
              <a:t>Gentle</a:t>
            </a:r>
          </a:p>
          <a:p>
            <a:pPr algn="ctr">
              <a:spcAft>
                <a:spcPts val="450"/>
              </a:spcAft>
            </a:pPr>
            <a:r>
              <a:rPr lang="en-US" sz="3000" dirty="0"/>
              <a:t>Not challenging</a:t>
            </a:r>
          </a:p>
          <a:p>
            <a:pPr algn="ctr">
              <a:spcAft>
                <a:spcPts val="450"/>
              </a:spcAft>
            </a:pPr>
            <a:r>
              <a:rPr lang="en-US" sz="4050" dirty="0"/>
              <a:t>Thoughtful</a:t>
            </a:r>
          </a:p>
        </p:txBody>
      </p:sp>
      <p:sp>
        <p:nvSpPr>
          <p:cNvPr id="32" name="TextBox 31">
            <a:extLst>
              <a:ext uri="{FF2B5EF4-FFF2-40B4-BE49-F238E27FC236}">
                <a16:creationId xmlns:a16="http://schemas.microsoft.com/office/drawing/2014/main" id="{C21DC566-BD03-4898-8E5D-D82234C2D54C}"/>
              </a:ext>
            </a:extLst>
          </p:cNvPr>
          <p:cNvSpPr txBox="1"/>
          <p:nvPr/>
        </p:nvSpPr>
        <p:spPr>
          <a:xfrm>
            <a:off x="5392101" y="1610525"/>
            <a:ext cx="3119000" cy="1997983"/>
          </a:xfrm>
          <a:prstGeom prst="rect">
            <a:avLst/>
          </a:prstGeom>
          <a:noFill/>
        </p:spPr>
        <p:txBody>
          <a:bodyPr wrap="square" rtlCol="0">
            <a:spAutoFit/>
          </a:bodyPr>
          <a:lstStyle/>
          <a:p>
            <a:pPr algn="ctr">
              <a:spcAft>
                <a:spcPts val="450"/>
              </a:spcAft>
            </a:pPr>
            <a:r>
              <a:rPr lang="en-US" sz="4500" dirty="0"/>
              <a:t>Strong</a:t>
            </a:r>
          </a:p>
          <a:p>
            <a:pPr algn="ctr">
              <a:spcAft>
                <a:spcPts val="450"/>
              </a:spcAft>
            </a:pPr>
            <a:r>
              <a:rPr lang="en-US" sz="3000" dirty="0"/>
              <a:t>Not defensive</a:t>
            </a:r>
          </a:p>
          <a:p>
            <a:pPr algn="ctr">
              <a:spcAft>
                <a:spcPts val="450"/>
              </a:spcAft>
            </a:pPr>
            <a:r>
              <a:rPr lang="en-US" sz="4050" dirty="0"/>
              <a:t>Helpful</a:t>
            </a:r>
          </a:p>
        </p:txBody>
      </p:sp>
    </p:spTree>
    <p:custDataLst>
      <p:tags r:id="rId1"/>
    </p:custDataLst>
    <p:extLst>
      <p:ext uri="{BB962C8B-B14F-4D97-AF65-F5344CB8AC3E}">
        <p14:creationId xmlns:p14="http://schemas.microsoft.com/office/powerpoint/2010/main" val="3658644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2"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0" name="Rectangle 9">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sp>
      <p:sp>
        <p:nvSpPr>
          <p:cNvPr id="14" name="Rectangle 13">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635" y="1808047"/>
            <a:ext cx="1268730" cy="461951"/>
            <a:chOff x="5250180" y="1267730"/>
            <a:chExt cx="1691640" cy="615934"/>
          </a:xfrm>
        </p:grpSpPr>
        <p:cxnSp>
          <p:nvCxnSpPr>
            <p:cNvPr id="17" name="Straight Connector 16">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893" y="1200151"/>
            <a:ext cx="8461207" cy="445770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25" name="Rectangle 24">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54" y="1323595"/>
            <a:ext cx="8215884" cy="42108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5E6AD84-E6DF-4DBE-9EAA-0329517AFA29}"/>
              </a:ext>
            </a:extLst>
          </p:cNvPr>
          <p:cNvSpPr>
            <a:spLocks noGrp="1"/>
          </p:cNvSpPr>
          <p:nvPr>
            <p:ph type="title"/>
          </p:nvPr>
        </p:nvSpPr>
        <p:spPr>
          <a:xfrm>
            <a:off x="906781" y="2173245"/>
            <a:ext cx="7395410" cy="2254097"/>
          </a:xfrm>
        </p:spPr>
        <p:txBody>
          <a:bodyPr vert="horz" lIns="68580" tIns="34290" rIns="68580" bIns="34290" rtlCol="0" anchor="ctr">
            <a:normAutofit/>
          </a:bodyPr>
          <a:lstStyle/>
          <a:p>
            <a:r>
              <a:rPr lang="en-US" sz="3975" cap="none" dirty="0">
                <a:solidFill>
                  <a:schemeClr val="bg1"/>
                </a:solidFill>
              </a:rPr>
              <a:t>Being humble enough to do things God’s way allows Him to work through us</a:t>
            </a:r>
          </a:p>
        </p:txBody>
      </p:sp>
      <p:sp>
        <p:nvSpPr>
          <p:cNvPr id="3" name="Text Placeholder 2">
            <a:extLst>
              <a:ext uri="{FF2B5EF4-FFF2-40B4-BE49-F238E27FC236}">
                <a16:creationId xmlns:a16="http://schemas.microsoft.com/office/drawing/2014/main" id="{5E801F0F-3979-4BD8-9414-2F252ACBA42F}"/>
              </a:ext>
            </a:extLst>
          </p:cNvPr>
          <p:cNvSpPr>
            <a:spLocks noGrp="1"/>
          </p:cNvSpPr>
          <p:nvPr>
            <p:ph type="body" idx="1"/>
          </p:nvPr>
        </p:nvSpPr>
        <p:spPr>
          <a:xfrm>
            <a:off x="906780" y="4568190"/>
            <a:ext cx="7395410" cy="513837"/>
          </a:xfrm>
        </p:spPr>
        <p:txBody>
          <a:bodyPr vert="horz" lIns="68580" tIns="34290" rIns="68580" bIns="34290" rtlCol="0" anchor="t">
            <a:normAutofit/>
          </a:bodyPr>
          <a:lstStyle/>
          <a:p>
            <a:pPr>
              <a:lnSpc>
                <a:spcPct val="100000"/>
              </a:lnSpc>
              <a:spcBef>
                <a:spcPts val="0"/>
              </a:spcBef>
            </a:pPr>
            <a:endParaRPr lang="en-US" spc="60">
              <a:solidFill>
                <a:schemeClr val="bg1"/>
              </a:solidFill>
            </a:endParaRPr>
          </a:p>
        </p:txBody>
      </p:sp>
      <p:sp>
        <p:nvSpPr>
          <p:cNvPr id="27" name="Rectangle 26">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19236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19877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6365" y="1198777"/>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7635" y="1682748"/>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11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635" y="1808047"/>
            <a:ext cx="1268730" cy="461951"/>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Content Placeholder 4" descr="A sign on a city street&#10;&#10;Description automatically generated">
            <a:extLst>
              <a:ext uri="{FF2B5EF4-FFF2-40B4-BE49-F238E27FC236}">
                <a16:creationId xmlns:a16="http://schemas.microsoft.com/office/drawing/2014/main" id="{7B501430-9ED7-407A-A95E-1DB02273EDE4}"/>
              </a:ext>
            </a:extLst>
          </p:cNvPr>
          <p:cNvPicPr>
            <a:picLocks noGrp="1" noChangeAspect="1"/>
          </p:cNvPicPr>
          <p:nvPr>
            <p:ph idx="1"/>
          </p:nvPr>
        </p:nvPicPr>
        <p:blipFill rotWithShape="1">
          <a:blip r:embed="rId3"/>
          <a:srcRect t="6788" b="8942"/>
          <a:stretch/>
        </p:blipFill>
        <p:spPr>
          <a:xfrm>
            <a:off x="-1" y="857258"/>
            <a:ext cx="9144000" cy="5143491"/>
          </a:xfrm>
          <a:prstGeom prst="rect">
            <a:avLst/>
          </a:prstGeom>
        </p:spPr>
      </p:pic>
      <p:sp>
        <p:nvSpPr>
          <p:cNvPr id="25" name="Rectangle 24">
            <a:extLst>
              <a:ext uri="{FF2B5EF4-FFF2-40B4-BE49-F238E27FC236}">
                <a16:creationId xmlns:a16="http://schemas.microsoft.com/office/drawing/2014/main" id="{0B121716-8B64-478F-ABDB-17030AD1B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4254803"/>
            <a:ext cx="9143999" cy="1745945"/>
          </a:xfrm>
          <a:prstGeom prst="rect">
            <a:avLst/>
          </a:prstGeom>
          <a:gradFill flip="none" rotWithShape="1">
            <a:gsLst>
              <a:gs pos="24000">
                <a:schemeClr val="bg1">
                  <a:alpha val="20000"/>
                </a:schemeClr>
              </a:gs>
              <a:gs pos="78000">
                <a:schemeClr val="bg1">
                  <a:alpha val="30000"/>
                </a:schemeClr>
              </a:gs>
              <a:gs pos="50000">
                <a:schemeClr val="bg1">
                  <a:alpha val="30000"/>
                </a:schemeClr>
              </a:gs>
              <a:gs pos="100000">
                <a:schemeClr val="bg1">
                  <a:alpha val="40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E06D815D-9E82-4A69-8EBD-A3F44A3AD430}"/>
              </a:ext>
            </a:extLst>
          </p:cNvPr>
          <p:cNvSpPr>
            <a:spLocks noGrp="1"/>
          </p:cNvSpPr>
          <p:nvPr>
            <p:ph type="title"/>
          </p:nvPr>
        </p:nvSpPr>
        <p:spPr>
          <a:xfrm>
            <a:off x="279542" y="4574859"/>
            <a:ext cx="8579561" cy="673079"/>
          </a:xfrm>
        </p:spPr>
        <p:txBody>
          <a:bodyPr vert="horz" lIns="68580" tIns="34290" rIns="68580" bIns="34290" rtlCol="0" anchor="ctr">
            <a:normAutofit/>
          </a:bodyPr>
          <a:lstStyle/>
          <a:p>
            <a:pPr algn="ctr">
              <a:lnSpc>
                <a:spcPct val="83000"/>
              </a:lnSpc>
            </a:pPr>
            <a:r>
              <a:rPr lang="en-US" sz="3300" cap="all" spc="-75" dirty="0">
                <a:solidFill>
                  <a:schemeClr val="tx1"/>
                </a:solidFill>
              </a:rPr>
              <a:t>Submit = Yield = Love = Give</a:t>
            </a:r>
          </a:p>
        </p:txBody>
      </p:sp>
    </p:spTree>
    <p:custDataLst>
      <p:tags r:id="rId1"/>
    </p:custDataLst>
    <p:extLst>
      <p:ext uri="{BB962C8B-B14F-4D97-AF65-F5344CB8AC3E}">
        <p14:creationId xmlns:p14="http://schemas.microsoft.com/office/powerpoint/2010/main" val="224015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type="wd">
                                    <p:tmPct val="3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902" y="1808047"/>
            <a:ext cx="7182197" cy="3230963"/>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851" y="1915961"/>
            <a:ext cx="6972300" cy="3026078"/>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51910" y="1808048"/>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37635" y="1808047"/>
            <a:ext cx="1268730" cy="461951"/>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A643B7E8-B361-4A91-A7A5-07418CFCF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lumMod val="85000"/>
            </a:schemeClr>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id="{D7A74E93-DAA8-4661-8F23-0F48710EA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03" y="1339848"/>
            <a:ext cx="4701869" cy="4178304"/>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8" name="Rectangle 27">
            <a:extLst>
              <a:ext uri="{FF2B5EF4-FFF2-40B4-BE49-F238E27FC236}">
                <a16:creationId xmlns:a16="http://schemas.microsoft.com/office/drawing/2014/main" id="{FF212E38-C041-49D9-9236-29FF44B27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587" y="1464183"/>
            <a:ext cx="4457700" cy="3929634"/>
          </a:xfrm>
          <a:prstGeom prst="rect">
            <a:avLst/>
          </a:prstGeom>
          <a:ln w="6350" cap="sq" cmpd="sng" algn="ctr">
            <a:solidFill>
              <a:schemeClr val="tx1">
                <a:lumMod val="75000"/>
                <a:lumOff val="25000"/>
              </a:schemeClr>
            </a:solidFill>
            <a:prstDash val="solid"/>
            <a:miter lim="800000"/>
          </a:ln>
          <a:effectLst/>
        </p:spPr>
      </p:sp>
      <p:sp>
        <p:nvSpPr>
          <p:cNvPr id="2" name="TextBox 1">
            <a:extLst>
              <a:ext uri="{FF2B5EF4-FFF2-40B4-BE49-F238E27FC236}">
                <a16:creationId xmlns:a16="http://schemas.microsoft.com/office/drawing/2014/main" id="{C3F90448-4B63-4DBF-90C6-583D4A5D2C0D}"/>
              </a:ext>
            </a:extLst>
          </p:cNvPr>
          <p:cNvSpPr txBox="1"/>
          <p:nvPr/>
        </p:nvSpPr>
        <p:spPr>
          <a:xfrm>
            <a:off x="932724" y="2027076"/>
            <a:ext cx="3801426" cy="3039298"/>
          </a:xfrm>
          <a:prstGeom prst="rect">
            <a:avLst/>
          </a:prstGeom>
        </p:spPr>
        <p:txBody>
          <a:bodyPr vert="horz" lIns="68580" tIns="34290" rIns="68580" bIns="34290" rtlCol="0" anchor="ctr">
            <a:normAutofit/>
          </a:bodyPr>
          <a:lstStyle/>
          <a:p>
            <a:pPr algn="ctr">
              <a:lnSpc>
                <a:spcPct val="83000"/>
              </a:lnSpc>
              <a:spcBef>
                <a:spcPct val="0"/>
              </a:spcBef>
            </a:pPr>
            <a:r>
              <a:rPr lang="en-US" sz="2850" spc="-75" dirty="0">
                <a:solidFill>
                  <a:schemeClr val="tx1">
                    <a:lumMod val="85000"/>
                    <a:lumOff val="15000"/>
                  </a:schemeClr>
                </a:solidFill>
                <a:latin typeface="+mj-lt"/>
              </a:rPr>
              <a:t>Humble yourselves under the mighty </a:t>
            </a:r>
          </a:p>
          <a:p>
            <a:pPr algn="ctr">
              <a:lnSpc>
                <a:spcPct val="83000"/>
              </a:lnSpc>
              <a:spcBef>
                <a:spcPct val="0"/>
              </a:spcBef>
            </a:pPr>
            <a:r>
              <a:rPr lang="en-US" sz="2850" spc="-75" dirty="0">
                <a:solidFill>
                  <a:schemeClr val="tx1">
                    <a:lumMod val="85000"/>
                    <a:lumOff val="15000"/>
                  </a:schemeClr>
                </a:solidFill>
                <a:latin typeface="+mj-lt"/>
              </a:rPr>
              <a:t>hand of God, </a:t>
            </a:r>
          </a:p>
          <a:p>
            <a:pPr algn="ctr">
              <a:lnSpc>
                <a:spcPct val="83000"/>
              </a:lnSpc>
              <a:spcBef>
                <a:spcPct val="0"/>
              </a:spcBef>
            </a:pPr>
            <a:r>
              <a:rPr lang="en-US" sz="2850" spc="-75" dirty="0">
                <a:solidFill>
                  <a:schemeClr val="tx1">
                    <a:lumMod val="85000"/>
                    <a:lumOff val="15000"/>
                  </a:schemeClr>
                </a:solidFill>
                <a:latin typeface="+mj-lt"/>
              </a:rPr>
              <a:t>that He may exalt you </a:t>
            </a:r>
          </a:p>
          <a:p>
            <a:pPr algn="ctr">
              <a:lnSpc>
                <a:spcPct val="83000"/>
              </a:lnSpc>
              <a:spcBef>
                <a:spcPct val="0"/>
              </a:spcBef>
            </a:pPr>
            <a:r>
              <a:rPr lang="en-US" sz="2850" spc="-75" dirty="0">
                <a:solidFill>
                  <a:schemeClr val="tx1">
                    <a:lumMod val="85000"/>
                    <a:lumOff val="15000"/>
                  </a:schemeClr>
                </a:solidFill>
                <a:latin typeface="+mj-lt"/>
              </a:rPr>
              <a:t>at the proper time- </a:t>
            </a:r>
          </a:p>
          <a:p>
            <a:pPr algn="ctr">
              <a:lnSpc>
                <a:spcPct val="83000"/>
              </a:lnSpc>
              <a:spcBef>
                <a:spcPct val="0"/>
              </a:spcBef>
            </a:pPr>
            <a:endParaRPr lang="en-US" sz="2850" spc="-75" dirty="0">
              <a:solidFill>
                <a:schemeClr val="tx1">
                  <a:lumMod val="85000"/>
                  <a:lumOff val="15000"/>
                </a:schemeClr>
              </a:solidFill>
              <a:latin typeface="+mj-lt"/>
            </a:endParaRPr>
          </a:p>
          <a:p>
            <a:pPr algn="ctr">
              <a:lnSpc>
                <a:spcPct val="83000"/>
              </a:lnSpc>
              <a:spcBef>
                <a:spcPct val="0"/>
              </a:spcBef>
            </a:pPr>
            <a:r>
              <a:rPr lang="en-US" sz="2850" spc="-75" dirty="0">
                <a:solidFill>
                  <a:schemeClr val="tx1">
                    <a:lumMod val="85000"/>
                    <a:lumOff val="15000"/>
                  </a:schemeClr>
                </a:solidFill>
                <a:latin typeface="+mj-lt"/>
              </a:rPr>
              <a:t>1 Peter 5:6</a:t>
            </a:r>
          </a:p>
        </p:txBody>
      </p:sp>
      <p:sp>
        <p:nvSpPr>
          <p:cNvPr id="30" name="Rectangle 29">
            <a:extLst>
              <a:ext uri="{FF2B5EF4-FFF2-40B4-BE49-F238E27FC236}">
                <a16:creationId xmlns:a16="http://schemas.microsoft.com/office/drawing/2014/main" id="{790391D1-AA86-467F-A77E-0606FCCCD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3347" y="1337892"/>
            <a:ext cx="1440180"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2" name="Straight Connector 31">
            <a:extLst>
              <a:ext uri="{FF2B5EF4-FFF2-40B4-BE49-F238E27FC236}">
                <a16:creationId xmlns:a16="http://schemas.microsoft.com/office/drawing/2014/main" id="{4A430F17-C7B1-40FD-89FA-55002B663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99072" y="1337891"/>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3EAAD29-514C-4272-AA97-D2DCEB35B6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67802" y="1337891"/>
            <a:ext cx="0" cy="48006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080894D-F290-4DF4-82A7-905285A7E1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99072" y="1821863"/>
            <a:ext cx="126873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icture 3" descr="A picture containing shirt&#10;&#10;Description automatically generated">
            <a:extLst>
              <a:ext uri="{FF2B5EF4-FFF2-40B4-BE49-F238E27FC236}">
                <a16:creationId xmlns:a16="http://schemas.microsoft.com/office/drawing/2014/main" id="{D8F0A898-1E0E-4BFD-8260-28FD7846FFA5}"/>
              </a:ext>
            </a:extLst>
          </p:cNvPr>
          <p:cNvPicPr>
            <a:picLocks noChangeAspect="1"/>
          </p:cNvPicPr>
          <p:nvPr/>
        </p:nvPicPr>
        <p:blipFill rotWithShape="1">
          <a:blip r:embed="rId2"/>
          <a:srcRect r="1" b="1261"/>
          <a:stretch/>
        </p:blipFill>
        <p:spPr>
          <a:xfrm>
            <a:off x="5666875" y="857257"/>
            <a:ext cx="3477122" cy="5143493"/>
          </a:xfrm>
          <a:prstGeom prst="rect">
            <a:avLst/>
          </a:prstGeom>
        </p:spPr>
      </p:pic>
    </p:spTree>
    <p:extLst>
      <p:ext uri="{BB962C8B-B14F-4D97-AF65-F5344CB8AC3E}">
        <p14:creationId xmlns:p14="http://schemas.microsoft.com/office/powerpoint/2010/main" val="103336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7457-04BF-4F43-BE69-E5D655819E7E}"/>
              </a:ext>
            </a:extLst>
          </p:cNvPr>
          <p:cNvSpPr>
            <a:spLocks noGrp="1"/>
          </p:cNvSpPr>
          <p:nvPr>
            <p:ph type="title"/>
          </p:nvPr>
        </p:nvSpPr>
        <p:spPr>
          <a:xfrm>
            <a:off x="423909" y="1332538"/>
            <a:ext cx="8296183" cy="1028700"/>
          </a:xfrm>
        </p:spPr>
        <p:txBody>
          <a:bodyPr/>
          <a:lstStyle/>
          <a:p>
            <a:endParaRPr lang="en-US" dirty="0"/>
          </a:p>
        </p:txBody>
      </p:sp>
      <p:sp>
        <p:nvSpPr>
          <p:cNvPr id="3" name="TextBox 2">
            <a:extLst>
              <a:ext uri="{FF2B5EF4-FFF2-40B4-BE49-F238E27FC236}">
                <a16:creationId xmlns:a16="http://schemas.microsoft.com/office/drawing/2014/main" id="{8FDF2129-D4C7-4B4F-994B-A73A5227E0D0}"/>
              </a:ext>
            </a:extLst>
          </p:cNvPr>
          <p:cNvSpPr txBox="1"/>
          <p:nvPr/>
        </p:nvSpPr>
        <p:spPr>
          <a:xfrm>
            <a:off x="466078" y="2621687"/>
            <a:ext cx="8216284" cy="2308324"/>
          </a:xfrm>
          <a:prstGeom prst="rect">
            <a:avLst/>
          </a:prstGeom>
          <a:noFill/>
        </p:spPr>
        <p:txBody>
          <a:bodyPr wrap="square" rtlCol="0">
            <a:spAutoFit/>
          </a:bodyPr>
          <a:lstStyle/>
          <a:p>
            <a:r>
              <a:rPr lang="en-US" dirty="0"/>
              <a:t>Hebrews 12:2</a:t>
            </a:r>
          </a:p>
          <a:p>
            <a:pPr lvl="1"/>
            <a:br>
              <a:rPr lang="en-US" dirty="0"/>
            </a:br>
            <a:r>
              <a:rPr lang="en-US" sz="2700" dirty="0"/>
              <a:t>“...looking to Jesus, the founder and perfecter of our faith, who for the joy that was set before him endured the cross, despising the shame, and is seated at the right hand of the throne of God.”</a:t>
            </a:r>
            <a:endParaRPr lang="en-US" dirty="0"/>
          </a:p>
        </p:txBody>
      </p:sp>
    </p:spTree>
    <p:extLst>
      <p:ext uri="{BB962C8B-B14F-4D97-AF65-F5344CB8AC3E}">
        <p14:creationId xmlns:p14="http://schemas.microsoft.com/office/powerpoint/2010/main" val="71919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80000"/>
                <a:shade val="100000"/>
                <a:satMod val="300000"/>
              </a:schemeClr>
            </a:gs>
            <a:gs pos="100000">
              <a:schemeClr val="bg1">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8DE9B99-ADEF-4DA4-A716-52D0A8BE5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035558"/>
            <a:ext cx="8791956" cy="4786884"/>
          </a:xfrm>
          <a:prstGeom prst="rect">
            <a:avLst/>
          </a:prstGeom>
          <a:solidFill>
            <a:schemeClr val="bg1">
              <a:lumMod val="75000"/>
              <a:alpha val="60000"/>
            </a:schemeClr>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6E20860D-8992-496E-BC22-8450E344B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1138428"/>
            <a:ext cx="8586216" cy="4581144"/>
          </a:xfrm>
          <a:prstGeom prst="rect">
            <a:avLst/>
          </a:prstGeom>
          <a:noFill/>
          <a:ln w="6350" cap="sq" cmpd="sng" algn="ctr">
            <a:solidFill>
              <a:schemeClr val="tx1">
                <a:lumMod val="85000"/>
                <a:lumOff val="15000"/>
              </a:schemeClr>
            </a:solidFill>
            <a:prstDash val="solid"/>
            <a:miter lim="800000"/>
          </a:ln>
          <a:effectLst/>
        </p:spPr>
      </p:sp>
      <p:sp useBgFill="1">
        <p:nvSpPr>
          <p:cNvPr id="13" name="Rectangle 12">
            <a:extLst>
              <a:ext uri="{FF2B5EF4-FFF2-40B4-BE49-F238E27FC236}">
                <a16:creationId xmlns:a16="http://schemas.microsoft.com/office/drawing/2014/main" id="{ED15573D-0E45-4691-B525-471152EC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E448559-19A4-4252-8C27-54C1DA906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3" y="1035558"/>
            <a:ext cx="3314699" cy="4786884"/>
          </a:xfrm>
          <a:prstGeom prst="rect">
            <a:avLst/>
          </a:prstGeom>
          <a:solidFill>
            <a:schemeClr val="bg1">
              <a:lumMod val="75000"/>
              <a:alpha val="60000"/>
            </a:schemeClr>
          </a:solidFill>
          <a:ln w="6350" cap="flat" cmpd="sng" algn="ctr">
            <a:noFill/>
            <a:prstDash val="solid"/>
          </a:ln>
          <a:effectLst>
            <a:softEdge rad="0"/>
          </a:effectLst>
        </p:spPr>
      </p:sp>
      <p:sp>
        <p:nvSpPr>
          <p:cNvPr id="17" name="Rectangle 16">
            <a:extLst>
              <a:ext uri="{FF2B5EF4-FFF2-40B4-BE49-F238E27FC236}">
                <a16:creationId xmlns:a16="http://schemas.microsoft.com/office/drawing/2014/main" id="{1B19C35E-4E30-4F1D-9FC2-F2FA6191E4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614" y="1207008"/>
            <a:ext cx="2969514" cy="4443984"/>
          </a:xfrm>
          <a:prstGeom prst="rect">
            <a:avLst/>
          </a:prstGeom>
          <a:noFill/>
          <a:ln w="6350" cap="sq" cmpd="sng" algn="ctr">
            <a:solidFill>
              <a:schemeClr val="tx1">
                <a:lumMod val="75000"/>
                <a:lumOff val="25000"/>
              </a:schemeClr>
            </a:solidFill>
            <a:prstDash val="solid"/>
            <a:miter lim="800000"/>
          </a:ln>
          <a:effectLst/>
        </p:spPr>
      </p:sp>
      <p:sp>
        <p:nvSpPr>
          <p:cNvPr id="2" name="TextBox 1">
            <a:extLst>
              <a:ext uri="{FF2B5EF4-FFF2-40B4-BE49-F238E27FC236}">
                <a16:creationId xmlns:a16="http://schemas.microsoft.com/office/drawing/2014/main" id="{748BF421-5727-46BF-A226-F5E19189F52C}"/>
              </a:ext>
            </a:extLst>
          </p:cNvPr>
          <p:cNvSpPr txBox="1"/>
          <p:nvPr/>
        </p:nvSpPr>
        <p:spPr>
          <a:xfrm>
            <a:off x="4108593" y="1276858"/>
            <a:ext cx="4235307" cy="4106672"/>
          </a:xfrm>
          <a:prstGeom prst="rect">
            <a:avLst/>
          </a:prstGeom>
        </p:spPr>
        <p:txBody>
          <a:bodyPr vert="horz" lIns="68580" tIns="34290" rIns="68580" bIns="34290" rtlCol="0" anchor="ctr">
            <a:normAutofit/>
          </a:bodyPr>
          <a:lstStyle/>
          <a:p>
            <a:pPr>
              <a:spcAft>
                <a:spcPts val="450"/>
              </a:spcAft>
              <a:buClr>
                <a:schemeClr val="tx1">
                  <a:lumMod val="85000"/>
                  <a:lumOff val="15000"/>
                </a:schemeClr>
              </a:buClr>
            </a:pPr>
            <a:r>
              <a:rPr lang="en-US" sz="1500" dirty="0"/>
              <a:t>with thanks to</a:t>
            </a:r>
          </a:p>
          <a:p>
            <a:pPr>
              <a:spcAft>
                <a:spcPts val="450"/>
              </a:spcAft>
              <a:buClr>
                <a:schemeClr val="tx1">
                  <a:lumMod val="85000"/>
                  <a:lumOff val="15000"/>
                </a:schemeClr>
              </a:buClr>
            </a:pPr>
            <a:endParaRPr lang="en-US" sz="1500" dirty="0"/>
          </a:p>
          <a:p>
            <a:pPr>
              <a:spcAft>
                <a:spcPts val="450"/>
              </a:spcAft>
              <a:buClr>
                <a:schemeClr val="tx1">
                  <a:lumMod val="85000"/>
                  <a:lumOff val="15000"/>
                </a:schemeClr>
              </a:buClr>
            </a:pPr>
            <a:r>
              <a:rPr lang="en-US" sz="1500" dirty="0"/>
              <a:t>Ave </a:t>
            </a:r>
            <a:r>
              <a:rPr lang="en-US" sz="1500" dirty="0" err="1"/>
              <a:t>Calvar</a:t>
            </a:r>
            <a:r>
              <a:rPr lang="en-US" sz="1500" dirty="0"/>
              <a:t>, Isaac Quesada, </a:t>
            </a:r>
            <a:r>
              <a:rPr lang="en-US" sz="1500" dirty="0" err="1"/>
              <a:t>Rocknwool</a:t>
            </a:r>
            <a:r>
              <a:rPr lang="en-US" sz="1500" dirty="0"/>
              <a:t>,      Malik </a:t>
            </a:r>
            <a:r>
              <a:rPr lang="en-US" sz="1500" dirty="0" err="1"/>
              <a:t>Owais</a:t>
            </a:r>
            <a:r>
              <a:rPr lang="en-US" sz="1500" dirty="0"/>
              <a:t>, Will H. McMahan, and </a:t>
            </a:r>
            <a:r>
              <a:rPr lang="en-US" sz="1500" dirty="0" err="1"/>
              <a:t>Hatham</a:t>
            </a:r>
            <a:endParaRPr lang="en-US" sz="1500" dirty="0"/>
          </a:p>
          <a:p>
            <a:pPr>
              <a:spcAft>
                <a:spcPts val="450"/>
              </a:spcAft>
              <a:buClr>
                <a:schemeClr val="tx1">
                  <a:lumMod val="85000"/>
                  <a:lumOff val="15000"/>
                </a:schemeClr>
              </a:buClr>
            </a:pPr>
            <a:endParaRPr lang="en-US" sz="1500" dirty="0"/>
          </a:p>
          <a:p>
            <a:pPr>
              <a:spcAft>
                <a:spcPts val="450"/>
              </a:spcAft>
              <a:buClr>
                <a:schemeClr val="tx1">
                  <a:lumMod val="85000"/>
                  <a:lumOff val="15000"/>
                </a:schemeClr>
              </a:buClr>
            </a:pPr>
            <a:r>
              <a:rPr lang="en-US" sz="1500" dirty="0"/>
              <a:t>for their photography</a:t>
            </a:r>
          </a:p>
        </p:txBody>
      </p:sp>
      <p:sp>
        <p:nvSpPr>
          <p:cNvPr id="3" name="TextBox 2">
            <a:extLst>
              <a:ext uri="{FF2B5EF4-FFF2-40B4-BE49-F238E27FC236}">
                <a16:creationId xmlns:a16="http://schemas.microsoft.com/office/drawing/2014/main" id="{0CBA2DFC-8363-42F2-9DD4-2B5D8B9B36A6}"/>
              </a:ext>
            </a:extLst>
          </p:cNvPr>
          <p:cNvSpPr txBox="1"/>
          <p:nvPr/>
        </p:nvSpPr>
        <p:spPr>
          <a:xfrm>
            <a:off x="471759" y="4561226"/>
            <a:ext cx="2723225" cy="923330"/>
          </a:xfrm>
          <a:prstGeom prst="rect">
            <a:avLst/>
          </a:prstGeom>
          <a:noFill/>
        </p:spPr>
        <p:txBody>
          <a:bodyPr wrap="square" rtlCol="0">
            <a:spAutoFit/>
          </a:bodyPr>
          <a:lstStyle/>
          <a:p>
            <a:r>
              <a:rPr lang="en-US" sz="1350" dirty="0"/>
              <a:t>Laurie Moyer</a:t>
            </a:r>
          </a:p>
          <a:p>
            <a:r>
              <a:rPr lang="en-US" sz="1350" dirty="0"/>
              <a:t>2020</a:t>
            </a:r>
          </a:p>
          <a:p>
            <a:r>
              <a:rPr lang="en-US" sz="1350" dirty="0"/>
              <a:t>send any feedback to-</a:t>
            </a:r>
          </a:p>
          <a:p>
            <a:r>
              <a:rPr lang="en-US" sz="1350" dirty="0"/>
              <a:t>moyerlaurie@gmail.com</a:t>
            </a:r>
          </a:p>
        </p:txBody>
      </p:sp>
    </p:spTree>
    <p:extLst>
      <p:ext uri="{BB962C8B-B14F-4D97-AF65-F5344CB8AC3E}">
        <p14:creationId xmlns:p14="http://schemas.microsoft.com/office/powerpoint/2010/main" val="295674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07457-04BF-4F43-BE69-E5D655819E7E}"/>
              </a:ext>
            </a:extLst>
          </p:cNvPr>
          <p:cNvSpPr>
            <a:spLocks noGrp="1"/>
          </p:cNvSpPr>
          <p:nvPr>
            <p:ph type="title"/>
          </p:nvPr>
        </p:nvSpPr>
        <p:spPr>
          <a:xfrm>
            <a:off x="423909" y="1332538"/>
            <a:ext cx="8296183" cy="1028700"/>
          </a:xfrm>
        </p:spPr>
        <p:txBody>
          <a:bodyPr/>
          <a:lstStyle/>
          <a:p>
            <a:endParaRPr lang="en-US" dirty="0"/>
          </a:p>
        </p:txBody>
      </p:sp>
      <p:sp>
        <p:nvSpPr>
          <p:cNvPr id="3" name="TextBox 2">
            <a:extLst>
              <a:ext uri="{FF2B5EF4-FFF2-40B4-BE49-F238E27FC236}">
                <a16:creationId xmlns:a16="http://schemas.microsoft.com/office/drawing/2014/main" id="{8FDF2129-D4C7-4B4F-994B-A73A5227E0D0}"/>
              </a:ext>
            </a:extLst>
          </p:cNvPr>
          <p:cNvSpPr txBox="1"/>
          <p:nvPr/>
        </p:nvSpPr>
        <p:spPr>
          <a:xfrm>
            <a:off x="466078" y="2621687"/>
            <a:ext cx="8216284" cy="2308324"/>
          </a:xfrm>
          <a:prstGeom prst="rect">
            <a:avLst/>
          </a:prstGeom>
          <a:noFill/>
        </p:spPr>
        <p:txBody>
          <a:bodyPr wrap="square" rtlCol="0">
            <a:spAutoFit/>
          </a:bodyPr>
          <a:lstStyle/>
          <a:p>
            <a:r>
              <a:rPr lang="en-US" dirty="0"/>
              <a:t>Hebrews 12:2</a:t>
            </a:r>
          </a:p>
          <a:p>
            <a:pPr lvl="1"/>
            <a:br>
              <a:rPr lang="en-US" dirty="0"/>
            </a:br>
            <a:r>
              <a:rPr lang="en-US" sz="2700" dirty="0"/>
              <a:t>“...looking to Jesus, the founder and perfecter of our faith, who for the joy that was set before him endured the cross, despising the shame, and is seated at the right hand of the throne of God.”</a:t>
            </a:r>
            <a:endParaRPr lang="en-US" dirty="0"/>
          </a:p>
        </p:txBody>
      </p:sp>
    </p:spTree>
    <p:extLst>
      <p:ext uri="{BB962C8B-B14F-4D97-AF65-F5344CB8AC3E}">
        <p14:creationId xmlns:p14="http://schemas.microsoft.com/office/powerpoint/2010/main" val="90591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035558"/>
            <a:ext cx="8791956" cy="4786884"/>
          </a:xfrm>
          <a:prstGeom prst="rect">
            <a:avLst/>
          </a:prstGeom>
          <a:solidFill>
            <a:schemeClr val="bg1">
              <a:lumMod val="75000"/>
              <a:alpha val="60000"/>
            </a:schemeClr>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1138428"/>
            <a:ext cx="8586216" cy="4581144"/>
          </a:xfrm>
          <a:prstGeom prst="rect">
            <a:avLst/>
          </a:prstGeom>
          <a:noFill/>
          <a:ln w="6350" cap="sq" cmpd="sng" algn="ctr">
            <a:solidFill>
              <a:schemeClr val="tx1">
                <a:lumMod val="85000"/>
                <a:lumOff val="15000"/>
              </a:schemeClr>
            </a:solidFill>
            <a:prstDash val="solid"/>
            <a:miter lim="800000"/>
          </a:ln>
          <a:effectLst/>
        </p:spPr>
      </p:sp>
      <p:sp>
        <p:nvSpPr>
          <p:cNvPr id="17" name="Rectangle 16">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00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Placeholder 5" descr="A picture containing indoor, sitting, water, front&#10;&#10;Description automatically generated">
            <a:extLst>
              <a:ext uri="{FF2B5EF4-FFF2-40B4-BE49-F238E27FC236}">
                <a16:creationId xmlns:a16="http://schemas.microsoft.com/office/drawing/2014/main" id="{9B2761BF-3820-4859-BAD3-20D373035932}"/>
              </a:ext>
            </a:extLst>
          </p:cNvPr>
          <p:cNvPicPr>
            <a:picLocks noGrp="1" noChangeAspect="1"/>
          </p:cNvPicPr>
          <p:nvPr>
            <p:ph type="pic" idx="1"/>
          </p:nvPr>
        </p:nvPicPr>
        <p:blipFill rotWithShape="1">
          <a:blip r:embed="rId3"/>
          <a:srcRect t="16772" r="-2" b="11618"/>
          <a:stretch/>
        </p:blipFill>
        <p:spPr>
          <a:xfrm>
            <a:off x="16" y="857257"/>
            <a:ext cx="4794485" cy="5143493"/>
          </a:xfrm>
          <a:prstGeom prst="rect">
            <a:avLst/>
          </a:prstGeom>
        </p:spPr>
      </p:pic>
      <p:sp>
        <p:nvSpPr>
          <p:cNvPr id="19" name="Rectangle 18">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5951" y="1048576"/>
            <a:ext cx="4006600" cy="4771199"/>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76826" y="1152274"/>
            <a:ext cx="3763658" cy="452666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2">
            <a:extLst>
              <a:ext uri="{FF2B5EF4-FFF2-40B4-BE49-F238E27FC236}">
                <a16:creationId xmlns:a16="http://schemas.microsoft.com/office/drawing/2014/main" id="{15DFF91E-F299-41F0-A013-C988E8F2C78D}"/>
              </a:ext>
            </a:extLst>
          </p:cNvPr>
          <p:cNvSpPr>
            <a:spLocks noGrp="1"/>
          </p:cNvSpPr>
          <p:nvPr>
            <p:ph type="title"/>
          </p:nvPr>
        </p:nvSpPr>
        <p:spPr>
          <a:xfrm>
            <a:off x="5298062" y="1339195"/>
            <a:ext cx="3354691" cy="1864723"/>
          </a:xfrm>
        </p:spPr>
        <p:txBody>
          <a:bodyPr vert="horz" lIns="68580" tIns="34290" rIns="68580" bIns="34290" rtlCol="0" anchor="ctr">
            <a:normAutofit/>
          </a:bodyPr>
          <a:lstStyle/>
          <a:p>
            <a:pPr>
              <a:lnSpc>
                <a:spcPct val="90000"/>
              </a:lnSpc>
            </a:pPr>
            <a:r>
              <a:rPr lang="en-US" sz="3000" dirty="0">
                <a:solidFill>
                  <a:schemeClr val="tx1">
                    <a:lumMod val="85000"/>
                    <a:lumOff val="15000"/>
                  </a:schemeClr>
                </a:solidFill>
              </a:rPr>
              <a:t>Jesus (God)</a:t>
            </a:r>
            <a:br>
              <a:rPr lang="en-US" sz="3000" dirty="0">
                <a:solidFill>
                  <a:schemeClr val="tx1">
                    <a:lumMod val="85000"/>
                    <a:lumOff val="15000"/>
                  </a:schemeClr>
                </a:solidFill>
              </a:rPr>
            </a:br>
            <a:r>
              <a:rPr lang="en-US" sz="3000" dirty="0">
                <a:solidFill>
                  <a:schemeClr val="tx1">
                    <a:lumMod val="85000"/>
                    <a:lumOff val="15000"/>
                  </a:schemeClr>
                </a:solidFill>
              </a:rPr>
              <a:t>shows us how </a:t>
            </a:r>
            <a:br>
              <a:rPr lang="en-US" sz="3000" dirty="0">
                <a:solidFill>
                  <a:schemeClr val="tx1">
                    <a:lumMod val="85000"/>
                    <a:lumOff val="15000"/>
                  </a:schemeClr>
                </a:solidFill>
              </a:rPr>
            </a:br>
            <a:r>
              <a:rPr lang="en-US" sz="3000" dirty="0">
                <a:solidFill>
                  <a:schemeClr val="tx1">
                    <a:lumMod val="85000"/>
                    <a:lumOff val="15000"/>
                  </a:schemeClr>
                </a:solidFill>
              </a:rPr>
              <a:t>to submit</a:t>
            </a:r>
          </a:p>
        </p:txBody>
      </p:sp>
      <p:sp>
        <p:nvSpPr>
          <p:cNvPr id="4" name="Text Placeholder 3">
            <a:extLst>
              <a:ext uri="{FF2B5EF4-FFF2-40B4-BE49-F238E27FC236}">
                <a16:creationId xmlns:a16="http://schemas.microsoft.com/office/drawing/2014/main" id="{CBBD49F7-B8F9-4BCF-9219-4812122FBC59}"/>
              </a:ext>
            </a:extLst>
          </p:cNvPr>
          <p:cNvSpPr>
            <a:spLocks noGrp="1"/>
          </p:cNvSpPr>
          <p:nvPr>
            <p:ph type="body" sz="half" idx="2"/>
          </p:nvPr>
        </p:nvSpPr>
        <p:spPr>
          <a:xfrm>
            <a:off x="5298061" y="3518807"/>
            <a:ext cx="3354692" cy="1864723"/>
          </a:xfrm>
        </p:spPr>
        <p:txBody>
          <a:bodyPr vert="horz" lIns="68580" tIns="34290" rIns="68580" bIns="34290" rtlCol="0">
            <a:normAutofit/>
          </a:bodyPr>
          <a:lstStyle/>
          <a:p>
            <a:pPr indent="-137160">
              <a:lnSpc>
                <a:spcPct val="100000"/>
              </a:lnSpc>
              <a:buFont typeface="Garamond" pitchFamily="18" charset="0"/>
              <a:buChar char="◦"/>
            </a:pPr>
            <a:endParaRPr lang="en-US" dirty="0"/>
          </a:p>
          <a:p>
            <a:pPr indent="-137160">
              <a:lnSpc>
                <a:spcPct val="100000"/>
              </a:lnSpc>
              <a:buFont typeface="Garamond" pitchFamily="18" charset="0"/>
              <a:buChar char="◦"/>
            </a:pPr>
            <a:r>
              <a:rPr lang="en-US" sz="1500" dirty="0"/>
              <a:t>He gave up privileges</a:t>
            </a:r>
          </a:p>
          <a:p>
            <a:pPr indent="-137160">
              <a:lnSpc>
                <a:spcPct val="100000"/>
              </a:lnSpc>
              <a:buFont typeface="Garamond" pitchFamily="18" charset="0"/>
              <a:buChar char="◦"/>
            </a:pPr>
            <a:r>
              <a:rPr lang="en-US" sz="1500" dirty="0"/>
              <a:t>He taught his followers to serve</a:t>
            </a:r>
          </a:p>
          <a:p>
            <a:pPr indent="-137160">
              <a:lnSpc>
                <a:spcPct val="100000"/>
              </a:lnSpc>
              <a:buFont typeface="Garamond" pitchFamily="18" charset="0"/>
              <a:buChar char="◦"/>
            </a:pPr>
            <a:r>
              <a:rPr lang="en-US" sz="1500" dirty="0"/>
              <a:t>He begs me to follow His example</a:t>
            </a:r>
          </a:p>
        </p:txBody>
      </p:sp>
      <p:sp>
        <p:nvSpPr>
          <p:cNvPr id="2" name="TextBox 1">
            <a:extLst>
              <a:ext uri="{FF2B5EF4-FFF2-40B4-BE49-F238E27FC236}">
                <a16:creationId xmlns:a16="http://schemas.microsoft.com/office/drawing/2014/main" id="{C374714A-9EAA-4541-AFD8-CE699D7B89AF}"/>
              </a:ext>
            </a:extLst>
          </p:cNvPr>
          <p:cNvSpPr txBox="1"/>
          <p:nvPr/>
        </p:nvSpPr>
        <p:spPr>
          <a:xfrm>
            <a:off x="176022" y="1138428"/>
            <a:ext cx="1783406" cy="300082"/>
          </a:xfrm>
          <a:prstGeom prst="rect">
            <a:avLst/>
          </a:prstGeom>
          <a:noFill/>
        </p:spPr>
        <p:txBody>
          <a:bodyPr wrap="square" rtlCol="0">
            <a:spAutoFit/>
          </a:bodyPr>
          <a:lstStyle/>
          <a:p>
            <a:r>
              <a:rPr lang="en-US" sz="1350" dirty="0"/>
              <a:t>Leviticus 11:45</a:t>
            </a:r>
          </a:p>
        </p:txBody>
      </p:sp>
      <p:sp>
        <p:nvSpPr>
          <p:cNvPr id="12" name="TextBox 11">
            <a:extLst>
              <a:ext uri="{FF2B5EF4-FFF2-40B4-BE49-F238E27FC236}">
                <a16:creationId xmlns:a16="http://schemas.microsoft.com/office/drawing/2014/main" id="{B49107E9-2168-4779-94E7-A9AB0651FC99}"/>
              </a:ext>
            </a:extLst>
          </p:cNvPr>
          <p:cNvSpPr txBox="1"/>
          <p:nvPr/>
        </p:nvSpPr>
        <p:spPr>
          <a:xfrm>
            <a:off x="667898" y="5409082"/>
            <a:ext cx="1626489" cy="300082"/>
          </a:xfrm>
          <a:prstGeom prst="rect">
            <a:avLst/>
          </a:prstGeom>
          <a:noFill/>
        </p:spPr>
        <p:txBody>
          <a:bodyPr wrap="square" rtlCol="0">
            <a:spAutoFit/>
          </a:bodyPr>
          <a:lstStyle/>
          <a:p>
            <a:r>
              <a:rPr lang="en-US" sz="1350" dirty="0"/>
              <a:t>Philippians 2:5-8</a:t>
            </a:r>
          </a:p>
        </p:txBody>
      </p:sp>
      <p:sp>
        <p:nvSpPr>
          <p:cNvPr id="14" name="TextBox 13">
            <a:extLst>
              <a:ext uri="{FF2B5EF4-FFF2-40B4-BE49-F238E27FC236}">
                <a16:creationId xmlns:a16="http://schemas.microsoft.com/office/drawing/2014/main" id="{FBFB645E-09AB-4A67-BE9D-DD6E45DC7EA8}"/>
              </a:ext>
            </a:extLst>
          </p:cNvPr>
          <p:cNvSpPr txBox="1"/>
          <p:nvPr/>
        </p:nvSpPr>
        <p:spPr>
          <a:xfrm>
            <a:off x="2038282" y="5602615"/>
            <a:ext cx="1097057" cy="300082"/>
          </a:xfrm>
          <a:prstGeom prst="rect">
            <a:avLst/>
          </a:prstGeom>
          <a:noFill/>
        </p:spPr>
        <p:txBody>
          <a:bodyPr wrap="square" rtlCol="0">
            <a:spAutoFit/>
          </a:bodyPr>
          <a:lstStyle/>
          <a:p>
            <a:r>
              <a:rPr lang="en-US" sz="1350" dirty="0"/>
              <a:t>Mark 10:45</a:t>
            </a:r>
          </a:p>
        </p:txBody>
      </p:sp>
      <p:sp>
        <p:nvSpPr>
          <p:cNvPr id="16" name="TextBox 15">
            <a:extLst>
              <a:ext uri="{FF2B5EF4-FFF2-40B4-BE49-F238E27FC236}">
                <a16:creationId xmlns:a16="http://schemas.microsoft.com/office/drawing/2014/main" id="{0B1336BB-E6B7-4426-AB02-E8BD93755DE1}"/>
              </a:ext>
            </a:extLst>
          </p:cNvPr>
          <p:cNvSpPr txBox="1"/>
          <p:nvPr/>
        </p:nvSpPr>
        <p:spPr>
          <a:xfrm>
            <a:off x="1173157" y="1534006"/>
            <a:ext cx="1457856" cy="300082"/>
          </a:xfrm>
          <a:prstGeom prst="rect">
            <a:avLst/>
          </a:prstGeom>
          <a:noFill/>
        </p:spPr>
        <p:txBody>
          <a:bodyPr wrap="square" rtlCol="0">
            <a:spAutoFit/>
          </a:bodyPr>
          <a:lstStyle/>
          <a:p>
            <a:r>
              <a:rPr lang="en-US" sz="1350" dirty="0"/>
              <a:t>John 13:13-16</a:t>
            </a:r>
          </a:p>
        </p:txBody>
      </p:sp>
      <p:sp>
        <p:nvSpPr>
          <p:cNvPr id="18" name="TextBox 17">
            <a:extLst>
              <a:ext uri="{FF2B5EF4-FFF2-40B4-BE49-F238E27FC236}">
                <a16:creationId xmlns:a16="http://schemas.microsoft.com/office/drawing/2014/main" id="{078DAD70-2940-474F-B47E-1FF189EFB9B1}"/>
              </a:ext>
            </a:extLst>
          </p:cNvPr>
          <p:cNvSpPr txBox="1"/>
          <p:nvPr/>
        </p:nvSpPr>
        <p:spPr>
          <a:xfrm>
            <a:off x="3628359" y="5135599"/>
            <a:ext cx="1097057" cy="300082"/>
          </a:xfrm>
          <a:prstGeom prst="rect">
            <a:avLst/>
          </a:prstGeom>
          <a:noFill/>
        </p:spPr>
        <p:txBody>
          <a:bodyPr wrap="square" rtlCol="0">
            <a:spAutoFit/>
          </a:bodyPr>
          <a:lstStyle/>
          <a:p>
            <a:r>
              <a:rPr lang="en-US" sz="1350" dirty="0"/>
              <a:t>John 12:49</a:t>
            </a:r>
          </a:p>
        </p:txBody>
      </p:sp>
      <p:sp>
        <p:nvSpPr>
          <p:cNvPr id="20" name="TextBox 19">
            <a:extLst>
              <a:ext uri="{FF2B5EF4-FFF2-40B4-BE49-F238E27FC236}">
                <a16:creationId xmlns:a16="http://schemas.microsoft.com/office/drawing/2014/main" id="{45473035-1FC1-4110-B1B7-C23248717973}"/>
              </a:ext>
            </a:extLst>
          </p:cNvPr>
          <p:cNvSpPr txBox="1"/>
          <p:nvPr/>
        </p:nvSpPr>
        <p:spPr>
          <a:xfrm>
            <a:off x="3436194" y="5630620"/>
            <a:ext cx="1315315" cy="507831"/>
          </a:xfrm>
          <a:prstGeom prst="rect">
            <a:avLst/>
          </a:prstGeom>
          <a:noFill/>
        </p:spPr>
        <p:txBody>
          <a:bodyPr wrap="square" rtlCol="0">
            <a:spAutoFit/>
          </a:bodyPr>
          <a:lstStyle/>
          <a:p>
            <a:r>
              <a:rPr lang="en-US" sz="1350" dirty="0"/>
              <a:t>Matthew 26:39</a:t>
            </a:r>
          </a:p>
        </p:txBody>
      </p:sp>
      <p:sp>
        <p:nvSpPr>
          <p:cNvPr id="22" name="TextBox 21">
            <a:extLst>
              <a:ext uri="{FF2B5EF4-FFF2-40B4-BE49-F238E27FC236}">
                <a16:creationId xmlns:a16="http://schemas.microsoft.com/office/drawing/2014/main" id="{C221C910-D25C-42C1-83B3-5E3BB0C0287B}"/>
              </a:ext>
            </a:extLst>
          </p:cNvPr>
          <p:cNvSpPr txBox="1"/>
          <p:nvPr/>
        </p:nvSpPr>
        <p:spPr>
          <a:xfrm>
            <a:off x="2867862" y="5409082"/>
            <a:ext cx="1097057" cy="300082"/>
          </a:xfrm>
          <a:prstGeom prst="rect">
            <a:avLst/>
          </a:prstGeom>
          <a:noFill/>
        </p:spPr>
        <p:txBody>
          <a:bodyPr wrap="square" rtlCol="0">
            <a:spAutoFit/>
          </a:bodyPr>
          <a:lstStyle/>
          <a:p>
            <a:r>
              <a:rPr lang="en-US" sz="1350" dirty="0"/>
              <a:t>John 6:38</a:t>
            </a:r>
          </a:p>
        </p:txBody>
      </p:sp>
      <p:sp>
        <p:nvSpPr>
          <p:cNvPr id="24" name="TextBox 23">
            <a:extLst>
              <a:ext uri="{FF2B5EF4-FFF2-40B4-BE49-F238E27FC236}">
                <a16:creationId xmlns:a16="http://schemas.microsoft.com/office/drawing/2014/main" id="{505DBA35-BAA6-4550-A296-CF554F51A845}"/>
              </a:ext>
            </a:extLst>
          </p:cNvPr>
          <p:cNvSpPr txBox="1"/>
          <p:nvPr/>
        </p:nvSpPr>
        <p:spPr>
          <a:xfrm>
            <a:off x="3135338" y="2271556"/>
            <a:ext cx="1457856" cy="507831"/>
          </a:xfrm>
          <a:prstGeom prst="rect">
            <a:avLst/>
          </a:prstGeom>
          <a:noFill/>
        </p:spPr>
        <p:txBody>
          <a:bodyPr wrap="square" rtlCol="0">
            <a:spAutoFit/>
          </a:bodyPr>
          <a:lstStyle/>
          <a:p>
            <a:r>
              <a:rPr lang="en-US" sz="1350" dirty="0"/>
              <a:t>Philippians 2:3,4</a:t>
            </a:r>
          </a:p>
        </p:txBody>
      </p:sp>
    </p:spTree>
    <p:custDataLst>
      <p:tags r:id="rId1"/>
    </p:custDataLst>
    <p:extLst>
      <p:ext uri="{BB962C8B-B14F-4D97-AF65-F5344CB8AC3E}">
        <p14:creationId xmlns:p14="http://schemas.microsoft.com/office/powerpoint/2010/main" val="235575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par>
                          <p:cTn id="23" fill="hold">
                            <p:stCondLst>
                              <p:cond delay="1000"/>
                            </p:stCondLst>
                            <p:childTnLst>
                              <p:par>
                                <p:cTn id="24" presetID="22" presetClass="entr" presetSubtype="4" fill="hold" grpId="0" nodeType="after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1000"/>
                                        <p:tgtEl>
                                          <p:spTgt spid="14"/>
                                        </p:tgtEl>
                                      </p:cBhvr>
                                    </p:animEffect>
                                  </p:childTnLst>
                                </p:cTn>
                              </p:par>
                            </p:childTnLst>
                          </p:cTn>
                        </p:par>
                        <p:par>
                          <p:cTn id="27" fill="hold">
                            <p:stCondLst>
                              <p:cond delay="2500"/>
                            </p:stCondLst>
                            <p:childTnLst>
                              <p:par>
                                <p:cTn id="28" presetID="22" presetClass="entr" presetSubtype="4" fill="hold" grpId="0"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1000"/>
                                        <p:tgtEl>
                                          <p:spTgt spid="22"/>
                                        </p:tgtEl>
                                      </p:cBhvr>
                                    </p:animEffect>
                                  </p:childTnLst>
                                </p:cTn>
                              </p:par>
                            </p:childTnLst>
                          </p:cTn>
                        </p:par>
                        <p:par>
                          <p:cTn id="31" fill="hold">
                            <p:stCondLst>
                              <p:cond delay="4000"/>
                            </p:stCondLst>
                            <p:childTnLst>
                              <p:par>
                                <p:cTn id="32" presetID="22" presetClass="entr" presetSubtype="4" fill="hold" grpId="0" nodeType="afterEffect">
                                  <p:stCondLst>
                                    <p:cond delay="50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1000"/>
                                        <p:tgtEl>
                                          <p:spTgt spid="18"/>
                                        </p:tgtEl>
                                      </p:cBhvr>
                                    </p:animEffect>
                                  </p:childTnLst>
                                </p:cTn>
                              </p:par>
                            </p:childTnLst>
                          </p:cTn>
                        </p:par>
                        <p:par>
                          <p:cTn id="35" fill="hold">
                            <p:stCondLst>
                              <p:cond delay="5500"/>
                            </p:stCondLst>
                            <p:childTnLst>
                              <p:par>
                                <p:cTn id="36" presetID="22" presetClass="entr" presetSubtype="4" fill="hold" grpId="0" nodeType="afterEffect">
                                  <p:stCondLst>
                                    <p:cond delay="50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childTnLst>
                          </p:cTn>
                        </p:par>
                        <p:par>
                          <p:cTn id="44" fill="hold">
                            <p:stCondLst>
                              <p:cond delay="500"/>
                            </p:stCondLst>
                            <p:childTnLst>
                              <p:par>
                                <p:cTn id="45" presetID="22" presetClass="entr" presetSubtype="4"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par>
                          <p:cTn id="53" fill="hold">
                            <p:stCondLst>
                              <p:cond delay="500"/>
                            </p:stCondLst>
                            <p:childTnLst>
                              <p:par>
                                <p:cTn id="54" presetID="22" presetClass="entr" presetSubtype="4" fill="hold" grpId="0" nodeType="afterEffect">
                                  <p:stCondLst>
                                    <p:cond delay="100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2" grpId="0"/>
      <p:bldP spid="14" grpId="0"/>
      <p:bldP spid="16" grpId="0"/>
      <p:bldP spid="18" grpId="0"/>
      <p:bldP spid="20" grpId="0"/>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B03D-C37A-495A-BFEA-13100C4D775C}"/>
              </a:ext>
            </a:extLst>
          </p:cNvPr>
          <p:cNvSpPr>
            <a:spLocks noGrp="1"/>
          </p:cNvSpPr>
          <p:nvPr>
            <p:ph type="title"/>
          </p:nvPr>
        </p:nvSpPr>
        <p:spPr>
          <a:xfrm>
            <a:off x="800100" y="1339195"/>
            <a:ext cx="7543800" cy="546755"/>
          </a:xfrm>
        </p:spPr>
        <p:txBody>
          <a:bodyPr/>
          <a:lstStyle/>
          <a:p>
            <a:r>
              <a:rPr lang="en-US" dirty="0"/>
              <a:t>Ephesians 5-6- </a:t>
            </a:r>
            <a:r>
              <a:rPr lang="en-US" sz="2100" dirty="0"/>
              <a:t>a study in submission</a:t>
            </a:r>
            <a:endParaRPr lang="en-US" dirty="0"/>
          </a:p>
        </p:txBody>
      </p:sp>
      <p:sp>
        <p:nvSpPr>
          <p:cNvPr id="4" name="TextBox 3">
            <a:extLst>
              <a:ext uri="{FF2B5EF4-FFF2-40B4-BE49-F238E27FC236}">
                <a16:creationId xmlns:a16="http://schemas.microsoft.com/office/drawing/2014/main" id="{882DF12E-4122-4606-96F1-DF464211DDF2}"/>
              </a:ext>
            </a:extLst>
          </p:cNvPr>
          <p:cNvSpPr txBox="1"/>
          <p:nvPr/>
        </p:nvSpPr>
        <p:spPr>
          <a:xfrm>
            <a:off x="412297" y="2049237"/>
            <a:ext cx="8319407" cy="3554819"/>
          </a:xfrm>
          <a:prstGeom prst="rect">
            <a:avLst/>
          </a:prstGeom>
          <a:noFill/>
        </p:spPr>
        <p:txBody>
          <a:bodyPr wrap="square" rtlCol="0">
            <a:spAutoFit/>
          </a:bodyPr>
          <a:lstStyle/>
          <a:p>
            <a:pPr marL="137160" indent="-137160" defTabSz="342900">
              <a:buFont typeface="Arial" panose="020B0604020202020204" pitchFamily="34" charset="0"/>
              <a:buChar char="•"/>
            </a:pPr>
            <a:r>
              <a:rPr lang="en-US" i="1" dirty="0">
                <a:solidFill>
                  <a:srgbClr val="7030A0"/>
                </a:solidFill>
              </a:rPr>
              <a:t>Jesus</a:t>
            </a:r>
            <a:r>
              <a:rPr lang="en-US" sz="1350" dirty="0"/>
              <a:t>- 5:1-2			 ”Therefore be imitators of God, as beloved children; and walk in love, just as Christ also loved you and gave Himself up for us...”</a:t>
            </a:r>
          </a:p>
          <a:p>
            <a:pPr marL="137160" indent="-137160" defTabSz="342900">
              <a:buFont typeface="Arial" panose="020B0604020202020204" pitchFamily="34" charset="0"/>
              <a:buChar char="•"/>
            </a:pPr>
            <a:r>
              <a:rPr lang="en-US" i="1" dirty="0">
                <a:solidFill>
                  <a:srgbClr val="7030A0"/>
                </a:solidFill>
              </a:rPr>
              <a:t>All Christians- </a:t>
            </a:r>
            <a:r>
              <a:rPr lang="en-US" sz="1350" dirty="0"/>
              <a:t>5:21	“and be subject to one another in the  fear of Christ.”</a:t>
            </a:r>
          </a:p>
          <a:p>
            <a:pPr marL="137160" indent="-137160" defTabSz="342900">
              <a:buFont typeface="Arial" panose="020B0604020202020204" pitchFamily="34" charset="0"/>
              <a:buChar char="•"/>
            </a:pPr>
            <a:r>
              <a:rPr lang="en-US" i="1" dirty="0">
                <a:solidFill>
                  <a:srgbClr val="7030A0"/>
                </a:solidFill>
              </a:rPr>
              <a:t>Wives to husbands- </a:t>
            </a:r>
            <a:r>
              <a:rPr lang="en-US" sz="1350" dirty="0"/>
              <a:t>5:22-24	“Wives, be subject to your own husbands, as to the Lord... But as the church is subject to Christ, so also the wives ought to be to their husbands in everything.”</a:t>
            </a:r>
          </a:p>
          <a:p>
            <a:pPr marL="137160" indent="-137160" defTabSz="342900">
              <a:buFont typeface="Arial" panose="020B0604020202020204" pitchFamily="34" charset="0"/>
              <a:buChar char="•"/>
            </a:pPr>
            <a:r>
              <a:rPr lang="en-US" i="1" dirty="0">
                <a:solidFill>
                  <a:srgbClr val="7030A0"/>
                </a:solidFill>
              </a:rPr>
              <a:t>Husbands sacrifice for wives- </a:t>
            </a:r>
            <a:r>
              <a:rPr lang="en-US" sz="1350" dirty="0"/>
              <a:t>5:25-30 	“ Husbands, love your wives, just as Christ also loved the church and gave Himself up for her,”</a:t>
            </a:r>
          </a:p>
          <a:p>
            <a:pPr marL="137160" indent="-137160" defTabSz="342900">
              <a:buFont typeface="Arial" panose="020B0604020202020204" pitchFamily="34" charset="0"/>
              <a:buChar char="•"/>
            </a:pPr>
            <a:r>
              <a:rPr lang="en-US" i="1" dirty="0">
                <a:solidFill>
                  <a:srgbClr val="7030A0"/>
                </a:solidFill>
              </a:rPr>
              <a:t>Children to parents- </a:t>
            </a:r>
            <a:r>
              <a:rPr lang="en-US" sz="1350" dirty="0"/>
              <a:t>6:1-3	“Children, obey your parents in the Lord, for this is right.”</a:t>
            </a:r>
          </a:p>
          <a:p>
            <a:pPr marL="137160" indent="-137160" defTabSz="342900">
              <a:buFont typeface="Arial" panose="020B0604020202020204" pitchFamily="34" charset="0"/>
              <a:buChar char="•"/>
            </a:pPr>
            <a:r>
              <a:rPr lang="en-US" i="1" dirty="0">
                <a:solidFill>
                  <a:srgbClr val="7030A0"/>
                </a:solidFill>
              </a:rPr>
              <a:t>Fathers to children- </a:t>
            </a:r>
            <a:r>
              <a:rPr lang="en-US" sz="1350" dirty="0"/>
              <a:t>6:4      	“Fathers, do not provoke your children to anger, but bring them up in the discipline and instruction of the Lord.”</a:t>
            </a:r>
          </a:p>
          <a:p>
            <a:pPr marL="137160" indent="-137160" defTabSz="342900">
              <a:buFont typeface="Arial" panose="020B0604020202020204" pitchFamily="34" charset="0"/>
              <a:buChar char="•"/>
            </a:pPr>
            <a:r>
              <a:rPr lang="en-US" i="1" dirty="0">
                <a:solidFill>
                  <a:srgbClr val="7030A0"/>
                </a:solidFill>
              </a:rPr>
              <a:t>Slaves to masters- </a:t>
            </a:r>
            <a:r>
              <a:rPr lang="en-US" sz="1350" dirty="0"/>
              <a:t>6:5-8       	“Slaves, be obedient to those who are your masters according to the flesh, with fear and trembling, in the sincerity of your heart, as to Christ;”</a:t>
            </a:r>
          </a:p>
          <a:p>
            <a:pPr marL="137160" indent="-137160" defTabSz="342900">
              <a:buFont typeface="Arial" panose="020B0604020202020204" pitchFamily="34" charset="0"/>
              <a:buChar char="•"/>
            </a:pPr>
            <a:r>
              <a:rPr lang="en-US" i="1" dirty="0">
                <a:solidFill>
                  <a:srgbClr val="7030A0"/>
                </a:solidFill>
              </a:rPr>
              <a:t>Masters to slaves- </a:t>
            </a:r>
            <a:r>
              <a:rPr lang="en-US" sz="1350" dirty="0"/>
              <a:t>6:9         	“And masters, do the same things to them, and give up threatening, knowing that both their Master and yours is in heaven, and there is no partiality with Him.”</a:t>
            </a:r>
          </a:p>
        </p:txBody>
      </p:sp>
    </p:spTree>
    <p:custDataLst>
      <p:tags r:id="rId1"/>
    </p:custDataLst>
    <p:extLst>
      <p:ext uri="{BB962C8B-B14F-4D97-AF65-F5344CB8AC3E}">
        <p14:creationId xmlns:p14="http://schemas.microsoft.com/office/powerpoint/2010/main" val="322551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822960" y="1072203"/>
            <a:ext cx="7543800" cy="1088068"/>
          </a:xfrm>
        </p:spPr>
        <p:txBody>
          <a:bodyPr>
            <a:normAutofit/>
          </a:bodyPr>
          <a:lstStyle/>
          <a:p>
            <a:r>
              <a:rPr lang="en-US" dirty="0"/>
              <a:t>Biblical Paradox</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1037103389"/>
              </p:ext>
            </p:extLst>
          </p:nvPr>
        </p:nvGraphicFramePr>
        <p:xfrm>
          <a:off x="822722" y="2431136"/>
          <a:ext cx="7543800" cy="2839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2"/>
    </p:custDataLst>
    <p:extLst>
      <p:ext uri="{BB962C8B-B14F-4D97-AF65-F5344CB8AC3E}">
        <p14:creationId xmlns:p14="http://schemas.microsoft.com/office/powerpoint/2010/main" val="319225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graphicEl>
                                              <a:dgm id="{A201D7A7-914C-4D24-8B82-EE40155AB0B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4">
                                            <p:graphicEl>
                                              <a:dgm id="{8FA2F131-CD01-4CBD-B7A5-1B9B5E7F040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4">
                                            <p:graphicEl>
                                              <a:dgm id="{08F4E96D-0DB6-4476-8C51-7CC7EC2F227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graphicEl>
                                              <a:dgm id="{E94F35BC-9C76-400A-BBCA-0032259E2E5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
                                            <p:graphicEl>
                                              <a:dgm id="{543C18BC-1989-44B2-9862-C670C61D345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4">
                                            <p:graphicEl>
                                              <a:dgm id="{20363298-B2A6-463D-A7BE-F9F67404E38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
                                            <p:graphicEl>
                                              <a:dgm id="{F09AEBFF-D2D3-4FFF-AD65-C3CEAEEB10F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4">
                                            <p:graphicEl>
                                              <a:dgm id="{5BDDFF18-9AEC-4E5E-B9AA-33D86F01A63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4">
                                            <p:graphicEl>
                                              <a:dgm id="{AB9CAFAA-6939-48A6-A89B-19D1A94B9EA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022" y="1035558"/>
            <a:ext cx="8791956" cy="4786884"/>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892" y="1138428"/>
            <a:ext cx="8586216" cy="4581144"/>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A person holding a baby&#10;&#10;Description automatically generated">
            <a:extLst>
              <a:ext uri="{FF2B5EF4-FFF2-40B4-BE49-F238E27FC236}">
                <a16:creationId xmlns:a16="http://schemas.microsoft.com/office/drawing/2014/main" id="{0D883BFA-6336-46EB-8371-DF41F11071D1}"/>
              </a:ext>
            </a:extLst>
          </p:cNvPr>
          <p:cNvPicPr>
            <a:picLocks noGrp="1" noChangeAspect="1"/>
          </p:cNvPicPr>
          <p:nvPr>
            <p:ph idx="1"/>
          </p:nvPr>
        </p:nvPicPr>
        <p:blipFill rotWithShape="1">
          <a:blip r:embed="rId3"/>
          <a:srcRect t="15730"/>
          <a:stretch/>
        </p:blipFill>
        <p:spPr>
          <a:xfrm>
            <a:off x="15" y="857257"/>
            <a:ext cx="9143985" cy="5143493"/>
          </a:xfrm>
          <a:prstGeom prst="rect">
            <a:avLst/>
          </a:prstGeom>
        </p:spPr>
      </p:pic>
      <p:sp>
        <p:nvSpPr>
          <p:cNvPr id="6" name="TextBox 5">
            <a:extLst>
              <a:ext uri="{FF2B5EF4-FFF2-40B4-BE49-F238E27FC236}">
                <a16:creationId xmlns:a16="http://schemas.microsoft.com/office/drawing/2014/main" id="{125466BC-81E5-4A2C-8689-4523FD3622C6}"/>
              </a:ext>
            </a:extLst>
          </p:cNvPr>
          <p:cNvSpPr txBox="1"/>
          <p:nvPr/>
        </p:nvSpPr>
        <p:spPr>
          <a:xfrm>
            <a:off x="278892" y="2243866"/>
            <a:ext cx="7192736" cy="3208571"/>
          </a:xfrm>
          <a:prstGeom prst="rect">
            <a:avLst/>
          </a:prstGeom>
          <a:noFill/>
        </p:spPr>
        <p:txBody>
          <a:bodyPr wrap="square" rtlCol="0">
            <a:spAutoFit/>
          </a:bodyPr>
          <a:lstStyle/>
          <a:p>
            <a:r>
              <a:rPr lang="en-US" sz="4050" dirty="0">
                <a:effectLst>
                  <a:glow rad="139700">
                    <a:schemeClr val="bg1">
                      <a:alpha val="40000"/>
                    </a:schemeClr>
                  </a:glow>
                </a:effectLst>
                <a:latin typeface="Lucida Handwriting" panose="03010101010101010101" pitchFamily="66" charset="0"/>
              </a:rPr>
              <a:t>Love  </a:t>
            </a:r>
          </a:p>
          <a:p>
            <a:r>
              <a:rPr lang="en-US" sz="4050" dirty="0">
                <a:effectLst>
                  <a:glow rad="139700">
                    <a:schemeClr val="bg1">
                      <a:alpha val="40000"/>
                    </a:schemeClr>
                  </a:glow>
                </a:effectLst>
                <a:latin typeface="Lucida Handwriting" panose="03010101010101010101" pitchFamily="66" charset="0"/>
              </a:rPr>
              <a:t>brings us</a:t>
            </a:r>
          </a:p>
          <a:p>
            <a:r>
              <a:rPr lang="en-US" sz="4050" dirty="0">
                <a:effectLst>
                  <a:glow rad="139700">
                    <a:schemeClr val="bg1">
                      <a:alpha val="40000"/>
                    </a:schemeClr>
                  </a:glow>
                </a:effectLst>
                <a:latin typeface="Lucida Handwriting" panose="03010101010101010101" pitchFamily="66" charset="0"/>
              </a:rPr>
              <a:t>to serve</a:t>
            </a:r>
          </a:p>
          <a:p>
            <a:r>
              <a:rPr lang="en-US" sz="4050" dirty="0">
                <a:effectLst>
                  <a:glow rad="139700">
                    <a:schemeClr val="bg1">
                      <a:alpha val="40000"/>
                    </a:schemeClr>
                  </a:glow>
                </a:effectLst>
                <a:latin typeface="Lucida Handwriting" panose="03010101010101010101" pitchFamily="66" charset="0"/>
              </a:rPr>
              <a:t>without </a:t>
            </a:r>
          </a:p>
          <a:p>
            <a:r>
              <a:rPr lang="en-US" sz="4050" dirty="0">
                <a:effectLst>
                  <a:glow rad="139700">
                    <a:schemeClr val="bg1">
                      <a:alpha val="40000"/>
                    </a:schemeClr>
                  </a:glow>
                </a:effectLst>
                <a:latin typeface="Lucida Handwriting" panose="03010101010101010101" pitchFamily="66" charset="0"/>
              </a:rPr>
              <a:t>reservations</a:t>
            </a:r>
          </a:p>
        </p:txBody>
      </p:sp>
    </p:spTree>
    <p:custDataLst>
      <p:tags r:id="rId1"/>
    </p:custDataLst>
    <p:extLst>
      <p:ext uri="{BB962C8B-B14F-4D97-AF65-F5344CB8AC3E}">
        <p14:creationId xmlns:p14="http://schemas.microsoft.com/office/powerpoint/2010/main" val="125233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6">
                                            <p:txEl>
                                              <p:pRg st="0" end="0"/>
                                            </p:txEl>
                                          </p:spTgt>
                                        </p:tgtEl>
                                      </p:cBhvr>
                                    </p:animEffect>
                                  </p:childTnLst>
                                </p:cTn>
                              </p:par>
                              <p:par>
                                <p:cTn id="15" presetID="53" presetClass="entr" presetSubtype="16" fill="hold" nodeType="withEffect">
                                  <p:stCondLst>
                                    <p:cond delay="150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p:cTn id="17"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8"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9" dur="2000"/>
                                        <p:tgtEl>
                                          <p:spTgt spid="6">
                                            <p:txEl>
                                              <p:pRg st="1" end="1"/>
                                            </p:txEl>
                                          </p:spTgt>
                                        </p:tgtEl>
                                      </p:cBhvr>
                                    </p:animEffect>
                                  </p:childTnLst>
                                </p:cTn>
                              </p:par>
                              <p:par>
                                <p:cTn id="20" presetID="53" presetClass="entr" presetSubtype="16" fill="hold" nodeType="withEffect">
                                  <p:stCondLst>
                                    <p:cond delay="150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p:cTn id="22"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3"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4" dur="2000"/>
                                        <p:tgtEl>
                                          <p:spTgt spid="6">
                                            <p:txEl>
                                              <p:pRg st="2" end="2"/>
                                            </p:txEl>
                                          </p:spTgt>
                                        </p:tgtEl>
                                      </p:cBhvr>
                                    </p:animEffect>
                                  </p:childTnLst>
                                </p:cTn>
                              </p:par>
                              <p:par>
                                <p:cTn id="25" presetID="53" presetClass="entr" presetSubtype="16" fill="hold" nodeType="withEffect">
                                  <p:stCondLst>
                                    <p:cond delay="150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p:cTn id="27"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8" dur="2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29" dur="2000"/>
                                        <p:tgtEl>
                                          <p:spTgt spid="6">
                                            <p:txEl>
                                              <p:pRg st="3" end="3"/>
                                            </p:txEl>
                                          </p:spTgt>
                                        </p:tgtEl>
                                      </p:cBhvr>
                                    </p:animEffect>
                                  </p:childTnLst>
                                </p:cTn>
                              </p:par>
                              <p:par>
                                <p:cTn id="30" presetID="53" presetClass="entr" presetSubtype="16" fill="hold" nodeType="withEffect">
                                  <p:stCondLst>
                                    <p:cond delay="150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p:cTn id="32" dur="2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33" dur="20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34"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79B12-491E-4C41-8B51-A21DBE53B79D}"/>
              </a:ext>
            </a:extLst>
          </p:cNvPr>
          <p:cNvSpPr>
            <a:spLocks noGrp="1"/>
          </p:cNvSpPr>
          <p:nvPr>
            <p:ph type="title"/>
          </p:nvPr>
        </p:nvSpPr>
        <p:spPr>
          <a:xfrm>
            <a:off x="800100" y="1339195"/>
            <a:ext cx="7543800" cy="1015262"/>
          </a:xfrm>
        </p:spPr>
        <p:txBody>
          <a:bodyPr/>
          <a:lstStyle/>
          <a:p>
            <a:r>
              <a:rPr lang="en-US" dirty="0"/>
              <a:t>Gender Specific Directions</a:t>
            </a:r>
            <a:br>
              <a:rPr lang="en-US" dirty="0"/>
            </a:br>
            <a:endParaRPr lang="en-US" dirty="0"/>
          </a:p>
        </p:txBody>
      </p:sp>
      <p:sp>
        <p:nvSpPr>
          <p:cNvPr id="3" name="Text Placeholder 2">
            <a:extLst>
              <a:ext uri="{FF2B5EF4-FFF2-40B4-BE49-F238E27FC236}">
                <a16:creationId xmlns:a16="http://schemas.microsoft.com/office/drawing/2014/main" id="{38E0A1A0-8B99-44ED-9583-4265DB84BDEB}"/>
              </a:ext>
            </a:extLst>
          </p:cNvPr>
          <p:cNvSpPr>
            <a:spLocks noGrp="1"/>
          </p:cNvSpPr>
          <p:nvPr>
            <p:ph type="body" idx="1"/>
          </p:nvPr>
        </p:nvSpPr>
        <p:spPr/>
        <p:txBody>
          <a:bodyPr/>
          <a:lstStyle/>
          <a:p>
            <a:r>
              <a:rPr lang="en-US" dirty="0"/>
              <a:t>To Women</a:t>
            </a:r>
          </a:p>
        </p:txBody>
      </p:sp>
      <p:sp>
        <p:nvSpPr>
          <p:cNvPr id="4" name="Content Placeholder 3">
            <a:extLst>
              <a:ext uri="{FF2B5EF4-FFF2-40B4-BE49-F238E27FC236}">
                <a16:creationId xmlns:a16="http://schemas.microsoft.com/office/drawing/2014/main" id="{1BDAAE1C-D07F-401B-A2A4-3CEB98C637F6}"/>
              </a:ext>
            </a:extLst>
          </p:cNvPr>
          <p:cNvSpPr>
            <a:spLocks noGrp="1"/>
          </p:cNvSpPr>
          <p:nvPr>
            <p:ph sz="half" idx="2"/>
          </p:nvPr>
        </p:nvSpPr>
        <p:spPr>
          <a:xfrm>
            <a:off x="802386" y="2951604"/>
            <a:ext cx="5443292" cy="2372869"/>
          </a:xfrm>
        </p:spPr>
        <p:txBody>
          <a:bodyPr>
            <a:noAutofit/>
          </a:bodyPr>
          <a:lstStyle/>
          <a:p>
            <a:pPr>
              <a:lnSpc>
                <a:spcPct val="100000"/>
              </a:lnSpc>
              <a:spcBef>
                <a:spcPts val="0"/>
              </a:spcBef>
              <a:spcAft>
                <a:spcPts val="450"/>
              </a:spcAft>
            </a:pPr>
            <a:r>
              <a:rPr lang="en-US" dirty="0"/>
              <a:t>Be Subject to your own husband		Ephesians 5:22</a:t>
            </a:r>
          </a:p>
          <a:p>
            <a:pPr marL="0" indent="0">
              <a:lnSpc>
                <a:spcPct val="100000"/>
              </a:lnSpc>
              <a:spcBef>
                <a:spcPts val="0"/>
              </a:spcBef>
              <a:spcAft>
                <a:spcPts val="450"/>
              </a:spcAft>
              <a:buNone/>
            </a:pPr>
            <a:r>
              <a:rPr lang="en-US" dirty="0"/>
              <a:t>					1 Peter 3:1</a:t>
            </a:r>
          </a:p>
          <a:p>
            <a:pPr marL="0" indent="0">
              <a:lnSpc>
                <a:spcPct val="100000"/>
              </a:lnSpc>
              <a:spcBef>
                <a:spcPts val="0"/>
              </a:spcBef>
              <a:spcAft>
                <a:spcPts val="450"/>
              </a:spcAft>
              <a:buNone/>
            </a:pPr>
            <a:r>
              <a:rPr lang="en-US" dirty="0"/>
              <a:t>					Colossians 3:18</a:t>
            </a:r>
          </a:p>
          <a:p>
            <a:pPr marL="0" indent="0">
              <a:lnSpc>
                <a:spcPct val="100000"/>
              </a:lnSpc>
              <a:spcBef>
                <a:spcPts val="0"/>
              </a:spcBef>
              <a:spcAft>
                <a:spcPts val="450"/>
              </a:spcAft>
              <a:buNone/>
            </a:pPr>
            <a:r>
              <a:rPr lang="en-US" dirty="0"/>
              <a:t>					Titus 2:5</a:t>
            </a:r>
          </a:p>
          <a:p>
            <a:pPr>
              <a:lnSpc>
                <a:spcPct val="100000"/>
              </a:lnSpc>
              <a:spcBef>
                <a:spcPts val="0"/>
              </a:spcBef>
              <a:spcAft>
                <a:spcPts val="450"/>
              </a:spcAft>
            </a:pPr>
            <a:r>
              <a:rPr lang="en-US" dirty="0"/>
              <a:t>Respect your husband 			Ephesians 5:33</a:t>
            </a:r>
          </a:p>
          <a:p>
            <a:pPr>
              <a:lnSpc>
                <a:spcPct val="100000"/>
              </a:lnSpc>
              <a:spcBef>
                <a:spcPts val="0"/>
              </a:spcBef>
              <a:spcAft>
                <a:spcPts val="450"/>
              </a:spcAft>
            </a:pPr>
            <a:r>
              <a:rPr lang="en-US" dirty="0"/>
              <a:t>Do not teach/have authority over men	1 Timothy 2:11-14</a:t>
            </a:r>
          </a:p>
          <a:p>
            <a:pPr marL="205740" lvl="1" indent="0">
              <a:spcBef>
                <a:spcPts val="0"/>
              </a:spcBef>
              <a:spcAft>
                <a:spcPts val="450"/>
              </a:spcAft>
              <a:buNone/>
            </a:pPr>
            <a:r>
              <a:rPr lang="en-US" sz="1350" dirty="0"/>
              <a:t>	</a:t>
            </a:r>
            <a:r>
              <a:rPr lang="en-US" dirty="0"/>
              <a:t>Teach (encourage) young women	Titus 2:3,4</a:t>
            </a:r>
          </a:p>
          <a:p>
            <a:pPr>
              <a:lnSpc>
                <a:spcPct val="100000"/>
              </a:lnSpc>
              <a:spcBef>
                <a:spcPts val="0"/>
              </a:spcBef>
              <a:spcAft>
                <a:spcPts val="450"/>
              </a:spcAft>
            </a:pPr>
            <a:r>
              <a:rPr lang="en-US" dirty="0"/>
              <a:t>Man is the head of woman		1 Corinthians 11:3,8,9</a:t>
            </a:r>
          </a:p>
          <a:p>
            <a:pPr>
              <a:lnSpc>
                <a:spcPct val="100000"/>
              </a:lnSpc>
              <a:spcBef>
                <a:spcPts val="0"/>
              </a:spcBef>
              <a:spcAft>
                <a:spcPts val="450"/>
              </a:spcAft>
            </a:pPr>
            <a:r>
              <a:rPr lang="en-US" dirty="0"/>
              <a:t>Be silent in the assembly	 (submission)	1 Corinthians 14:34,35</a:t>
            </a:r>
          </a:p>
        </p:txBody>
      </p:sp>
      <p:sp>
        <p:nvSpPr>
          <p:cNvPr id="5" name="Text Placeholder 4">
            <a:extLst>
              <a:ext uri="{FF2B5EF4-FFF2-40B4-BE49-F238E27FC236}">
                <a16:creationId xmlns:a16="http://schemas.microsoft.com/office/drawing/2014/main" id="{2CD46A0A-49B4-4BF4-98C3-1BE6608B28F3}"/>
              </a:ext>
            </a:extLst>
          </p:cNvPr>
          <p:cNvSpPr>
            <a:spLocks noGrp="1"/>
          </p:cNvSpPr>
          <p:nvPr>
            <p:ph type="body" sz="quarter" idx="3"/>
          </p:nvPr>
        </p:nvSpPr>
        <p:spPr>
          <a:xfrm>
            <a:off x="6245678" y="2413001"/>
            <a:ext cx="2095936" cy="480060"/>
          </a:xfrm>
        </p:spPr>
        <p:txBody>
          <a:bodyPr/>
          <a:lstStyle/>
          <a:p>
            <a:r>
              <a:rPr lang="en-US" dirty="0"/>
              <a:t>To Men</a:t>
            </a:r>
          </a:p>
        </p:txBody>
      </p:sp>
      <p:sp>
        <p:nvSpPr>
          <p:cNvPr id="6" name="Content Placeholder 5">
            <a:extLst>
              <a:ext uri="{FF2B5EF4-FFF2-40B4-BE49-F238E27FC236}">
                <a16:creationId xmlns:a16="http://schemas.microsoft.com/office/drawing/2014/main" id="{7030D38E-8EC0-4BB0-88EA-50F1E72C5C91}"/>
              </a:ext>
            </a:extLst>
          </p:cNvPr>
          <p:cNvSpPr>
            <a:spLocks noGrp="1"/>
          </p:cNvSpPr>
          <p:nvPr>
            <p:ph sz="quarter" idx="4"/>
          </p:nvPr>
        </p:nvSpPr>
        <p:spPr>
          <a:xfrm>
            <a:off x="6154153" y="2951604"/>
            <a:ext cx="2788319" cy="2567201"/>
          </a:xfrm>
        </p:spPr>
        <p:txBody>
          <a:bodyPr>
            <a:noAutofit/>
          </a:bodyPr>
          <a:lstStyle/>
          <a:p>
            <a:pPr>
              <a:lnSpc>
                <a:spcPct val="100000"/>
              </a:lnSpc>
              <a:spcBef>
                <a:spcPts val="450"/>
              </a:spcBef>
            </a:pPr>
            <a:r>
              <a:rPr lang="en-US" dirty="0"/>
              <a:t>Love your wife- Ephesians 5:25</a:t>
            </a:r>
          </a:p>
          <a:p>
            <a:pPr marL="0" indent="0">
              <a:lnSpc>
                <a:spcPct val="100000"/>
              </a:lnSpc>
              <a:spcBef>
                <a:spcPts val="450"/>
              </a:spcBef>
              <a:buNone/>
            </a:pPr>
            <a:endParaRPr lang="en-US" dirty="0"/>
          </a:p>
          <a:p>
            <a:pPr marL="0" indent="0">
              <a:lnSpc>
                <a:spcPct val="100000"/>
              </a:lnSpc>
              <a:spcBef>
                <a:spcPts val="450"/>
              </a:spcBef>
              <a:buNone/>
            </a:pPr>
            <a:endParaRPr lang="en-US" dirty="0"/>
          </a:p>
          <a:p>
            <a:pPr marL="0" indent="0">
              <a:lnSpc>
                <a:spcPct val="100000"/>
              </a:lnSpc>
              <a:spcBef>
                <a:spcPts val="450"/>
              </a:spcBef>
              <a:buNone/>
            </a:pPr>
            <a:endParaRPr lang="en-US" dirty="0"/>
          </a:p>
          <a:p>
            <a:pPr>
              <a:lnSpc>
                <a:spcPct val="100000"/>
              </a:lnSpc>
              <a:spcBef>
                <a:spcPts val="450"/>
              </a:spcBef>
            </a:pPr>
            <a:r>
              <a:rPr lang="en-US" dirty="0"/>
              <a:t>Honor your wife- 1 Peter 3:7</a:t>
            </a:r>
          </a:p>
          <a:p>
            <a:pPr>
              <a:lnSpc>
                <a:spcPct val="100000"/>
              </a:lnSpc>
              <a:spcBef>
                <a:spcPts val="450"/>
              </a:spcBef>
            </a:pPr>
            <a:r>
              <a:rPr lang="en-US" dirty="0"/>
              <a:t>Preach– all examples to men</a:t>
            </a:r>
          </a:p>
          <a:p>
            <a:pPr>
              <a:lnSpc>
                <a:spcPct val="100000"/>
              </a:lnSpc>
              <a:spcBef>
                <a:spcPts val="450"/>
              </a:spcBef>
            </a:pPr>
            <a:r>
              <a:rPr lang="en-US" dirty="0"/>
              <a:t>Teach women- 1 Tim 5:1,2</a:t>
            </a:r>
          </a:p>
          <a:p>
            <a:pPr>
              <a:lnSpc>
                <a:spcPct val="100000"/>
              </a:lnSpc>
              <a:spcBef>
                <a:spcPts val="450"/>
              </a:spcBef>
            </a:pPr>
            <a:r>
              <a:rPr lang="en-US" dirty="0"/>
              <a:t>Man is from woman</a:t>
            </a:r>
          </a:p>
          <a:p>
            <a:pPr>
              <a:lnSpc>
                <a:spcPct val="100000"/>
              </a:lnSpc>
              <a:spcBef>
                <a:spcPts val="450"/>
              </a:spcBef>
            </a:pPr>
            <a:r>
              <a:rPr lang="en-US" dirty="0"/>
              <a:t>Not to speak when...                     		1 Cor 14:26-33</a:t>
            </a:r>
          </a:p>
        </p:txBody>
      </p:sp>
    </p:spTree>
    <p:custDataLst>
      <p:tags r:id="rId1"/>
    </p:custDataLst>
    <p:extLst>
      <p:ext uri="{BB962C8B-B14F-4D97-AF65-F5344CB8AC3E}">
        <p14:creationId xmlns:p14="http://schemas.microsoft.com/office/powerpoint/2010/main" val="265294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par>
                          <p:cTn id="21" fill="hold">
                            <p:stCondLst>
                              <p:cond delay="1250"/>
                            </p:stCondLst>
                            <p:childTnLst>
                              <p:par>
                                <p:cTn id="22" presetID="10" presetClass="entr" presetSubtype="0" fill="hold" grpId="0" nodeType="afterEffect">
                                  <p:stCondLst>
                                    <p:cond delay="25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fade">
                                      <p:cBhvr>
                                        <p:cTn id="56" dur="500"/>
                                        <p:tgtEl>
                                          <p:spTgt spid="6">
                                            <p:txEl>
                                              <p:pRg st="0" end="0"/>
                                            </p:txEl>
                                          </p:spTgt>
                                        </p:tgtEl>
                                      </p:cBhvr>
                                    </p:animEffect>
                                  </p:childTnLst>
                                </p:cTn>
                              </p:par>
                            </p:childTnLst>
                          </p:cTn>
                        </p:par>
                        <p:par>
                          <p:cTn id="57" fill="hold">
                            <p:stCondLst>
                              <p:cond delay="500"/>
                            </p:stCondLst>
                            <p:childTnLst>
                              <p:par>
                                <p:cTn id="58" presetID="10" presetClass="entr" presetSubtype="0" fill="hold" grpId="0" nodeType="afterEffect">
                                  <p:stCondLst>
                                    <p:cond delay="500"/>
                                  </p:stCondLst>
                                  <p:childTnLst>
                                    <p:set>
                                      <p:cBhvr>
                                        <p:cTn id="59" dur="1" fill="hold">
                                          <p:stCondLst>
                                            <p:cond delay="0"/>
                                          </p:stCondLst>
                                        </p:cTn>
                                        <p:tgtEl>
                                          <p:spTgt spid="6">
                                            <p:txEl>
                                              <p:pRg st="4" end="4"/>
                                            </p:txEl>
                                          </p:spTgt>
                                        </p:tgtEl>
                                        <p:attrNameLst>
                                          <p:attrName>style.visibility</p:attrName>
                                        </p:attrNameLst>
                                      </p:cBhvr>
                                      <p:to>
                                        <p:strVal val="visible"/>
                                      </p:to>
                                    </p:set>
                                    <p:animEffect transition="in" filter="fade">
                                      <p:cBhvr>
                                        <p:cTn id="60" dur="500"/>
                                        <p:tgtEl>
                                          <p:spTgt spid="6">
                                            <p:txEl>
                                              <p:pRg st="4" end="4"/>
                                            </p:txEl>
                                          </p:spTgt>
                                        </p:tgtEl>
                                      </p:cBhvr>
                                    </p:animEffect>
                                  </p:childTnLst>
                                </p:cTn>
                              </p:par>
                            </p:childTnLst>
                          </p:cTn>
                        </p:par>
                        <p:par>
                          <p:cTn id="61" fill="hold">
                            <p:stCondLst>
                              <p:cond delay="1500"/>
                            </p:stCondLst>
                            <p:childTnLst>
                              <p:par>
                                <p:cTn id="62" presetID="10" presetClass="entr" presetSubtype="0" fill="hold" grpId="0" nodeType="afterEffect">
                                  <p:stCondLst>
                                    <p:cond delay="500"/>
                                  </p:stCondLst>
                                  <p:childTnLst>
                                    <p:set>
                                      <p:cBhvr>
                                        <p:cTn id="63" dur="1" fill="hold">
                                          <p:stCondLst>
                                            <p:cond delay="0"/>
                                          </p:stCondLst>
                                        </p:cTn>
                                        <p:tgtEl>
                                          <p:spTgt spid="6">
                                            <p:txEl>
                                              <p:pRg st="5" end="5"/>
                                            </p:txEl>
                                          </p:spTgt>
                                        </p:tgtEl>
                                        <p:attrNameLst>
                                          <p:attrName>style.visibility</p:attrName>
                                        </p:attrNameLst>
                                      </p:cBhvr>
                                      <p:to>
                                        <p:strVal val="visible"/>
                                      </p:to>
                                    </p:set>
                                    <p:animEffect transition="in" filter="fade">
                                      <p:cBhvr>
                                        <p:cTn id="64" dur="500"/>
                                        <p:tgtEl>
                                          <p:spTgt spid="6">
                                            <p:txEl>
                                              <p:pRg st="5" end="5"/>
                                            </p:txEl>
                                          </p:spTgt>
                                        </p:tgtEl>
                                      </p:cBhvr>
                                    </p:animEffect>
                                  </p:childTnLst>
                                </p:cTn>
                              </p:par>
                            </p:childTnLst>
                          </p:cTn>
                        </p:par>
                        <p:par>
                          <p:cTn id="65" fill="hold">
                            <p:stCondLst>
                              <p:cond delay="2500"/>
                            </p:stCondLst>
                            <p:childTnLst>
                              <p:par>
                                <p:cTn id="66" presetID="10" presetClass="entr" presetSubtype="0" fill="hold" grpId="0" nodeType="afterEffect">
                                  <p:stCondLst>
                                    <p:cond delay="500"/>
                                  </p:stCondLst>
                                  <p:childTnLst>
                                    <p:set>
                                      <p:cBhvr>
                                        <p:cTn id="67" dur="1" fill="hold">
                                          <p:stCondLst>
                                            <p:cond delay="0"/>
                                          </p:stCondLst>
                                        </p:cTn>
                                        <p:tgtEl>
                                          <p:spTgt spid="6">
                                            <p:txEl>
                                              <p:pRg st="6" end="6"/>
                                            </p:txEl>
                                          </p:spTgt>
                                        </p:tgtEl>
                                        <p:attrNameLst>
                                          <p:attrName>style.visibility</p:attrName>
                                        </p:attrNameLst>
                                      </p:cBhvr>
                                      <p:to>
                                        <p:strVal val="visible"/>
                                      </p:to>
                                    </p:set>
                                    <p:animEffect transition="in" filter="fade">
                                      <p:cBhvr>
                                        <p:cTn id="68" dur="500"/>
                                        <p:tgtEl>
                                          <p:spTgt spid="6">
                                            <p:txEl>
                                              <p:pRg st="6" end="6"/>
                                            </p:txEl>
                                          </p:spTgt>
                                        </p:tgtEl>
                                      </p:cBhvr>
                                    </p:animEffect>
                                  </p:childTnLst>
                                </p:cTn>
                              </p:par>
                            </p:childTnLst>
                          </p:cTn>
                        </p:par>
                        <p:par>
                          <p:cTn id="69" fill="hold">
                            <p:stCondLst>
                              <p:cond delay="3500"/>
                            </p:stCondLst>
                            <p:childTnLst>
                              <p:par>
                                <p:cTn id="70" presetID="10" presetClass="entr" presetSubtype="0" fill="hold" grpId="0" nodeType="afterEffect">
                                  <p:stCondLst>
                                    <p:cond delay="50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fade">
                                      <p:cBhvr>
                                        <p:cTn id="72" dur="500"/>
                                        <p:tgtEl>
                                          <p:spTgt spid="6">
                                            <p:txEl>
                                              <p:pRg st="7" end="7"/>
                                            </p:txEl>
                                          </p:spTgt>
                                        </p:tgtEl>
                                      </p:cBhvr>
                                    </p:animEffect>
                                  </p:childTnLst>
                                </p:cTn>
                              </p:par>
                            </p:childTnLst>
                          </p:cTn>
                        </p:par>
                        <p:par>
                          <p:cTn id="73" fill="hold">
                            <p:stCondLst>
                              <p:cond delay="4500"/>
                            </p:stCondLst>
                            <p:childTnLst>
                              <p:par>
                                <p:cTn id="74" presetID="10" presetClass="entr" presetSubtype="0" fill="hold" grpId="0" nodeType="afterEffect">
                                  <p:stCondLst>
                                    <p:cond delay="500"/>
                                  </p:stCondLst>
                                  <p:childTnLst>
                                    <p:set>
                                      <p:cBhvr>
                                        <p:cTn id="75" dur="1" fill="hold">
                                          <p:stCondLst>
                                            <p:cond delay="0"/>
                                          </p:stCondLst>
                                        </p:cTn>
                                        <p:tgtEl>
                                          <p:spTgt spid="6">
                                            <p:txEl>
                                              <p:pRg st="8" end="8"/>
                                            </p:txEl>
                                          </p:spTgt>
                                        </p:tgtEl>
                                        <p:attrNameLst>
                                          <p:attrName>style.visibility</p:attrName>
                                        </p:attrNameLst>
                                      </p:cBhvr>
                                      <p:to>
                                        <p:strVal val="visible"/>
                                      </p:to>
                                    </p:set>
                                    <p:animEffect transition="in" filter="fade">
                                      <p:cBhvr>
                                        <p:cTn id="76"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build="p"/>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2CE7A-E792-4048-A4B5-B0F68CEC148E}"/>
              </a:ext>
            </a:extLst>
          </p:cNvPr>
          <p:cNvSpPr>
            <a:spLocks noGrp="1"/>
          </p:cNvSpPr>
          <p:nvPr>
            <p:ph type="title"/>
          </p:nvPr>
        </p:nvSpPr>
        <p:spPr>
          <a:xfrm>
            <a:off x="6343651" y="1312794"/>
            <a:ext cx="2371472" cy="1304075"/>
          </a:xfrm>
        </p:spPr>
        <p:txBody>
          <a:bodyPr>
            <a:normAutofit fontScale="90000"/>
          </a:bodyPr>
          <a:lstStyle/>
          <a:p>
            <a:r>
              <a:rPr lang="en-US" sz="3300" dirty="0"/>
              <a:t>Jesus was not weak or passive</a:t>
            </a:r>
          </a:p>
        </p:txBody>
      </p:sp>
      <p:pic>
        <p:nvPicPr>
          <p:cNvPr id="6" name="Content Placeholder 5" descr="A picture containing hat&#10;&#10;Description automatically generated">
            <a:extLst>
              <a:ext uri="{FF2B5EF4-FFF2-40B4-BE49-F238E27FC236}">
                <a16:creationId xmlns:a16="http://schemas.microsoft.com/office/drawing/2014/main" id="{98CF159F-90FD-4971-9EA8-9053D621F388}"/>
              </a:ext>
            </a:extLst>
          </p:cNvPr>
          <p:cNvPicPr>
            <a:picLocks noGrp="1" noChangeAspect="1"/>
          </p:cNvPicPr>
          <p:nvPr>
            <p:ph idx="1"/>
          </p:nvPr>
        </p:nvPicPr>
        <p:blipFill rotWithShape="1">
          <a:blip r:embed="rId3"/>
          <a:srcRect l="8206" t="5631" r="5570" b="4639"/>
          <a:stretch/>
        </p:blipFill>
        <p:spPr>
          <a:xfrm>
            <a:off x="227315" y="1229071"/>
            <a:ext cx="5679228" cy="4412255"/>
          </a:xfrm>
        </p:spPr>
      </p:pic>
      <p:sp>
        <p:nvSpPr>
          <p:cNvPr id="4" name="Text Placeholder 3">
            <a:extLst>
              <a:ext uri="{FF2B5EF4-FFF2-40B4-BE49-F238E27FC236}">
                <a16:creationId xmlns:a16="http://schemas.microsoft.com/office/drawing/2014/main" id="{3BF35DC8-4B61-4F37-9922-980E345A659F}"/>
              </a:ext>
            </a:extLst>
          </p:cNvPr>
          <p:cNvSpPr>
            <a:spLocks noGrp="1"/>
          </p:cNvSpPr>
          <p:nvPr>
            <p:ph type="body" sz="half" idx="2"/>
          </p:nvPr>
        </p:nvSpPr>
        <p:spPr>
          <a:xfrm>
            <a:off x="6343651" y="3294170"/>
            <a:ext cx="2371472" cy="2020779"/>
          </a:xfrm>
        </p:spPr>
        <p:txBody>
          <a:bodyPr>
            <a:normAutofit lnSpcReduction="10000"/>
          </a:bodyPr>
          <a:lstStyle/>
          <a:p>
            <a:r>
              <a:rPr lang="en-US" sz="2400" dirty="0"/>
              <a:t>But sometimes He was silent</a:t>
            </a:r>
          </a:p>
          <a:p>
            <a:pPr lvl="1"/>
            <a:r>
              <a:rPr lang="en-US" sz="1500" dirty="0"/>
              <a:t>Matthew 26:62, 63; 27:12-14</a:t>
            </a:r>
          </a:p>
          <a:p>
            <a:pPr lvl="1"/>
            <a:endParaRPr lang="en-US" sz="1500" dirty="0"/>
          </a:p>
          <a:p>
            <a:r>
              <a:rPr lang="en-US" sz="1950" dirty="0"/>
              <a:t>He had self-control</a:t>
            </a:r>
          </a:p>
        </p:txBody>
      </p:sp>
    </p:spTree>
    <p:custDataLst>
      <p:tags r:id="rId1"/>
    </p:custDataLst>
    <p:extLst>
      <p:ext uri="{BB962C8B-B14F-4D97-AF65-F5344CB8AC3E}">
        <p14:creationId xmlns:p14="http://schemas.microsoft.com/office/powerpoint/2010/main" val="256242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4224-C2D3-4EE7-965C-12A5EC86D609}"/>
              </a:ext>
            </a:extLst>
          </p:cNvPr>
          <p:cNvSpPr>
            <a:spLocks noGrp="1"/>
          </p:cNvSpPr>
          <p:nvPr>
            <p:ph type="title"/>
          </p:nvPr>
        </p:nvSpPr>
        <p:spPr/>
        <p:txBody>
          <a:bodyPr/>
          <a:lstStyle/>
          <a:p>
            <a:r>
              <a:rPr lang="en-US" dirty="0"/>
              <a:t>Submission is not passive</a:t>
            </a:r>
          </a:p>
        </p:txBody>
      </p:sp>
      <p:sp>
        <p:nvSpPr>
          <p:cNvPr id="3" name="TextBox 2">
            <a:extLst>
              <a:ext uri="{FF2B5EF4-FFF2-40B4-BE49-F238E27FC236}">
                <a16:creationId xmlns:a16="http://schemas.microsoft.com/office/drawing/2014/main" id="{CB5556B4-6F0A-4F99-9002-2267C04BEA2C}"/>
              </a:ext>
            </a:extLst>
          </p:cNvPr>
          <p:cNvSpPr txBox="1"/>
          <p:nvPr/>
        </p:nvSpPr>
        <p:spPr>
          <a:xfrm>
            <a:off x="800100" y="2367896"/>
            <a:ext cx="7610383" cy="2585323"/>
          </a:xfrm>
          <a:prstGeom prst="rect">
            <a:avLst/>
          </a:prstGeom>
          <a:noFill/>
        </p:spPr>
        <p:txBody>
          <a:bodyPr wrap="square" rtlCol="0">
            <a:spAutoFit/>
          </a:bodyPr>
          <a:lstStyle/>
          <a:p>
            <a:r>
              <a:rPr lang="en-US" sz="1350" dirty="0"/>
              <a:t>Abigail spoke up for what was right and acted justly when her husband was wrong.</a:t>
            </a:r>
          </a:p>
          <a:p>
            <a:r>
              <a:rPr lang="en-US" sz="1350" dirty="0"/>
              <a:t>	1 Samuel 25</a:t>
            </a:r>
          </a:p>
          <a:p>
            <a:endParaRPr lang="en-US" sz="1350" dirty="0"/>
          </a:p>
          <a:p>
            <a:r>
              <a:rPr lang="en-US" sz="1350" dirty="0"/>
              <a:t>A wise woman at Abel persuaded Joab not to kill everyone in the city</a:t>
            </a:r>
          </a:p>
          <a:p>
            <a:r>
              <a:rPr lang="en-US" sz="1350" dirty="0"/>
              <a:t>	2 Samuel 20:14-22</a:t>
            </a:r>
          </a:p>
          <a:p>
            <a:endParaRPr lang="en-US" sz="1350" dirty="0"/>
          </a:p>
          <a:p>
            <a:r>
              <a:rPr lang="en-US" sz="1350" dirty="0"/>
              <a:t>Esther spoke up when King Ahasuerus was being misled.</a:t>
            </a:r>
          </a:p>
          <a:p>
            <a:r>
              <a:rPr lang="en-US" sz="1350" dirty="0"/>
              <a:t>	Esther 7</a:t>
            </a:r>
          </a:p>
          <a:p>
            <a:endParaRPr lang="en-US" sz="1350" dirty="0"/>
          </a:p>
          <a:p>
            <a:r>
              <a:rPr lang="en-US" sz="1350" dirty="0"/>
              <a:t>Priscilla worked with her husband Aquilla to teach Apollos what he needed to know.</a:t>
            </a:r>
          </a:p>
          <a:p>
            <a:r>
              <a:rPr lang="en-US" sz="1350" dirty="0"/>
              <a:t>	Acts 18:26</a:t>
            </a:r>
          </a:p>
          <a:p>
            <a:endParaRPr lang="en-US" sz="1350" dirty="0"/>
          </a:p>
        </p:txBody>
      </p:sp>
      <p:sp>
        <p:nvSpPr>
          <p:cNvPr id="4" name="TextBox 3">
            <a:extLst>
              <a:ext uri="{FF2B5EF4-FFF2-40B4-BE49-F238E27FC236}">
                <a16:creationId xmlns:a16="http://schemas.microsoft.com/office/drawing/2014/main" id="{A1B93532-D00E-44FA-BA89-C530255723C4}"/>
              </a:ext>
            </a:extLst>
          </p:cNvPr>
          <p:cNvSpPr txBox="1"/>
          <p:nvPr/>
        </p:nvSpPr>
        <p:spPr>
          <a:xfrm>
            <a:off x="452762" y="5045291"/>
            <a:ext cx="8236258" cy="923330"/>
          </a:xfrm>
          <a:prstGeom prst="rect">
            <a:avLst/>
          </a:prstGeom>
          <a:noFill/>
        </p:spPr>
        <p:txBody>
          <a:bodyPr wrap="square" rtlCol="0">
            <a:spAutoFit/>
          </a:bodyPr>
          <a:lstStyle/>
          <a:p>
            <a:pPr algn="ctr"/>
            <a:r>
              <a:rPr lang="en-US" sz="2700" dirty="0">
                <a:latin typeface="Umbrella Market" pitchFamily="2" charset="0"/>
              </a:rPr>
              <a:t>These women knew the truth and acted upon it but were still submissive. </a:t>
            </a:r>
          </a:p>
        </p:txBody>
      </p:sp>
    </p:spTree>
    <p:custDataLst>
      <p:tags r:id="rId1"/>
    </p:custDataLst>
    <p:extLst>
      <p:ext uri="{BB962C8B-B14F-4D97-AF65-F5344CB8AC3E}">
        <p14:creationId xmlns:p14="http://schemas.microsoft.com/office/powerpoint/2010/main" val="216931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anim calcmode="lin" valueType="num">
                                      <p:cBhvr>
                                        <p:cTn id="4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1000"/>
                                        <p:tgtEl>
                                          <p:spTgt spid="3">
                                            <p:txEl>
                                              <p:pRg st="10" end="10"/>
                                            </p:txEl>
                                          </p:spTgt>
                                        </p:tgtEl>
                                      </p:cBhvr>
                                    </p:animEffect>
                                    <p:anim calcmode="lin" valueType="num">
                                      <p:cBhvr>
                                        <p:cTn id="4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8|22.5|41.6|58.9|52.1"/>
</p:tagLst>
</file>

<file path=ppt/tags/tag10.xml><?xml version="1.0" encoding="utf-8"?>
<p:tagLst xmlns:a="http://schemas.openxmlformats.org/drawingml/2006/main" xmlns:r="http://schemas.openxmlformats.org/officeDocument/2006/relationships" xmlns:p="http://schemas.openxmlformats.org/presentationml/2006/main">
  <p:tag name="TIMING" val="|20.5|3.3|10.4|9.8|44.4|2.5|3.3"/>
</p:tagLst>
</file>

<file path=ppt/tags/tag11.xml><?xml version="1.0" encoding="utf-8"?>
<p:tagLst xmlns:a="http://schemas.openxmlformats.org/drawingml/2006/main" xmlns:r="http://schemas.openxmlformats.org/officeDocument/2006/relationships" xmlns:p="http://schemas.openxmlformats.org/presentationml/2006/main">
  <p:tag name="TIMING" val="|5.8|20.2|26.3|30.7|5.3|11.5"/>
</p:tagLst>
</file>

<file path=ppt/tags/tag12.xml><?xml version="1.0" encoding="utf-8"?>
<p:tagLst xmlns:a="http://schemas.openxmlformats.org/drawingml/2006/main" xmlns:r="http://schemas.openxmlformats.org/officeDocument/2006/relationships" xmlns:p="http://schemas.openxmlformats.org/presentationml/2006/main">
  <p:tag name="TIMING" val="|23.6"/>
</p:tagLst>
</file>

<file path=ppt/tags/tag13.xml><?xml version="1.0" encoding="utf-8"?>
<p:tagLst xmlns:a="http://schemas.openxmlformats.org/drawingml/2006/main" xmlns:r="http://schemas.openxmlformats.org/officeDocument/2006/relationships" xmlns:p="http://schemas.openxmlformats.org/presentationml/2006/main">
  <p:tag name="TIMING" val="|31.9"/>
</p:tagLst>
</file>

<file path=ppt/tags/tag2.xml><?xml version="1.0" encoding="utf-8"?>
<p:tagLst xmlns:a="http://schemas.openxmlformats.org/drawingml/2006/main" xmlns:r="http://schemas.openxmlformats.org/officeDocument/2006/relationships" xmlns:p="http://schemas.openxmlformats.org/presentationml/2006/main">
  <p:tag name="TIMING" val="|27.9|7.1|7|11.5|4.1|10.5|5.3"/>
</p:tagLst>
</file>

<file path=ppt/tags/tag3.xml><?xml version="1.0" encoding="utf-8"?>
<p:tagLst xmlns:a="http://schemas.openxmlformats.org/drawingml/2006/main" xmlns:r="http://schemas.openxmlformats.org/officeDocument/2006/relationships" xmlns:p="http://schemas.openxmlformats.org/presentationml/2006/main">
  <p:tag name="TIMING" val="|5.6|16.6|17.1"/>
</p:tagLst>
</file>

<file path=ppt/tags/tag4.xml><?xml version="1.0" encoding="utf-8"?>
<p:tagLst xmlns:a="http://schemas.openxmlformats.org/drawingml/2006/main" xmlns:r="http://schemas.openxmlformats.org/officeDocument/2006/relationships" xmlns:p="http://schemas.openxmlformats.org/presentationml/2006/main">
  <p:tag name="TIMING" val="|20.1"/>
</p:tagLst>
</file>

<file path=ppt/tags/tag5.xml><?xml version="1.0" encoding="utf-8"?>
<p:tagLst xmlns:a="http://schemas.openxmlformats.org/drawingml/2006/main" xmlns:r="http://schemas.openxmlformats.org/officeDocument/2006/relationships" xmlns:p="http://schemas.openxmlformats.org/presentationml/2006/main">
  <p:tag name="TIMING" val="|7.5|2.1|9.1|23.4|25.9|98.8|19.6|39.8|217.9|1.2"/>
</p:tagLst>
</file>

<file path=ppt/tags/tag6.xml><?xml version="1.0" encoding="utf-8"?>
<p:tagLst xmlns:a="http://schemas.openxmlformats.org/drawingml/2006/main" xmlns:r="http://schemas.openxmlformats.org/officeDocument/2006/relationships" xmlns:p="http://schemas.openxmlformats.org/presentationml/2006/main">
  <p:tag name="TIMING" val="|18.6|19.2"/>
</p:tagLst>
</file>

<file path=ppt/tags/tag7.xml><?xml version="1.0" encoding="utf-8"?>
<p:tagLst xmlns:a="http://schemas.openxmlformats.org/drawingml/2006/main" xmlns:r="http://schemas.openxmlformats.org/officeDocument/2006/relationships" xmlns:p="http://schemas.openxmlformats.org/presentationml/2006/main">
  <p:tag name="TIMING" val="|6.7|10.8|19.5|7.2|26.7"/>
</p:tagLst>
</file>

<file path=ppt/tags/tag8.xml><?xml version="1.0" encoding="utf-8"?>
<p:tagLst xmlns:a="http://schemas.openxmlformats.org/drawingml/2006/main" xmlns:r="http://schemas.openxmlformats.org/officeDocument/2006/relationships" xmlns:p="http://schemas.openxmlformats.org/presentationml/2006/main">
  <p:tag name="TIMING" val="|3.2|5.1|1.8|21.7|9|11.6|41.2|16.3"/>
</p:tagLst>
</file>

<file path=ppt/tags/tag9.xml><?xml version="1.0" encoding="utf-8"?>
<p:tagLst xmlns:a="http://schemas.openxmlformats.org/drawingml/2006/main" xmlns:r="http://schemas.openxmlformats.org/officeDocument/2006/relationships" xmlns:p="http://schemas.openxmlformats.org/presentationml/2006/main">
  <p:tag name="TIMING" val="|5.5|2.1|18.9|13|7.7|34.6|4.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ppt/theme/themeOverride2.xml><?xml version="1.0" encoding="utf-8"?>
<a:themeOverride xmlns:a="http://schemas.openxmlformats.org/drawingml/2006/main">
  <a:clrScheme name="Custom 46">
    <a:dk1>
      <a:sysClr val="windowText" lastClr="000000"/>
    </a:dk1>
    <a:lt1>
      <a:sysClr val="window" lastClr="FFFFFF"/>
    </a:lt1>
    <a:dk2>
      <a:srgbClr val="121316"/>
    </a:dk2>
    <a:lt2>
      <a:srgbClr val="FEFCF7"/>
    </a:lt2>
    <a:accent1>
      <a:srgbClr val="8394A4"/>
    </a:accent1>
    <a:accent2>
      <a:srgbClr val="65739F"/>
    </a:accent2>
    <a:accent3>
      <a:srgbClr val="B2AC8A"/>
    </a:accent3>
    <a:accent4>
      <a:srgbClr val="879BB3"/>
    </a:accent4>
    <a:accent5>
      <a:srgbClr val="D7B579"/>
    </a:accent5>
    <a:accent6>
      <a:srgbClr val="8A9B89"/>
    </a:accent6>
    <a:hlink>
      <a:srgbClr val="85C4D2"/>
    </a:hlink>
    <a:folHlink>
      <a:srgbClr val="8E8C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16c05727-aa75-4e4a-9b5f-8a80a1165891"/>
    <ds:schemaRef ds:uri="http://schemas.microsoft.com/office/2006/metadata/propertie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888</Words>
  <Application>Microsoft Office PowerPoint</Application>
  <PresentationFormat>On-screen Show (4:3)</PresentationFormat>
  <Paragraphs>131</Paragraphs>
  <Slides>18</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Avenir Next LT Pro</vt:lpstr>
      <vt:lpstr>Avenir Next LT Pro Light</vt:lpstr>
      <vt:lpstr>Calibri</vt:lpstr>
      <vt:lpstr>Garamond</vt:lpstr>
      <vt:lpstr>Lucida Handwriting</vt:lpstr>
      <vt:lpstr>Umbrella Market</vt:lpstr>
      <vt:lpstr>Wingdings</vt:lpstr>
      <vt:lpstr>SavonVTI</vt:lpstr>
      <vt:lpstr>Looking to Jesus in Submission</vt:lpstr>
      <vt:lpstr>PowerPoint Presentation</vt:lpstr>
      <vt:lpstr>Jesus (God) shows us how  to submit</vt:lpstr>
      <vt:lpstr>Ephesians 5-6- a study in submission</vt:lpstr>
      <vt:lpstr>Biblical Paradox</vt:lpstr>
      <vt:lpstr>PowerPoint Presentation</vt:lpstr>
      <vt:lpstr>Gender Specific Directions </vt:lpstr>
      <vt:lpstr>Jesus was not weak or passive</vt:lpstr>
      <vt:lpstr>Submission is not passive</vt:lpstr>
      <vt:lpstr>Submission is not about</vt:lpstr>
      <vt:lpstr>What good does submission do?</vt:lpstr>
      <vt:lpstr>Demanding is not Christ-like</vt:lpstr>
      <vt:lpstr>What does submission look like?</vt:lpstr>
      <vt:lpstr>Being humble enough to do things God’s way allows Him to work through us</vt:lpstr>
      <vt:lpstr>Submit = Yield = Love = Give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2020-06-10T15:35:32Z</dcterms:created>
  <dcterms:modified xsi:type="dcterms:W3CDTF">2022-05-17T01:25:38Z</dcterms:modified>
</cp:coreProperties>
</file>