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5863" y="1247140"/>
            <a:ext cx="5918820" cy="3450844"/>
          </a:xfrm>
        </p:spPr>
        <p:txBody>
          <a:bodyPr anchor="t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5863" y="4818126"/>
            <a:ext cx="5918820" cy="1268984"/>
          </a:xfrm>
        </p:spPr>
        <p:txBody>
          <a:bodyPr anchor="b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6/13/22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52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3"/>
            <a:ext cx="71439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2160016"/>
            <a:ext cx="71439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30547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34785" y="565150"/>
            <a:ext cx="1699898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565150"/>
            <a:ext cx="5316697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5982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8659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863" y="1251674"/>
            <a:ext cx="5918820" cy="2914688"/>
          </a:xfrm>
        </p:spPr>
        <p:txBody>
          <a:bodyPr anchor="t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15863" y="4818126"/>
            <a:ext cx="5918820" cy="127152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6306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0782" y="2160017"/>
            <a:ext cx="3319078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6723" y="2160017"/>
            <a:ext cx="3319078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28530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292" y="457200"/>
            <a:ext cx="7141391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3293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292" y="2988998"/>
            <a:ext cx="3319273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5411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5411" y="2988998"/>
            <a:ext cx="3319272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06491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2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6990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4" y="455362"/>
            <a:ext cx="3032580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3424" y="565151"/>
            <a:ext cx="4018788" cy="5521960"/>
          </a:xfrm>
        </p:spPr>
        <p:txBody>
          <a:bodyPr>
            <a:normAutofit/>
          </a:bodyPr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125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4" y="2039874"/>
            <a:ext cx="3032580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4568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2"/>
            <a:ext cx="3032577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03425" y="565151"/>
            <a:ext cx="4016705" cy="552267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3" y="2039874"/>
            <a:ext cx="3032577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3811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782" y="2160016"/>
            <a:ext cx="7115018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13974" y="6292851"/>
            <a:ext cx="23207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6/13/22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90783" y="62928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62181" y="6292851"/>
            <a:ext cx="610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09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 Children were to revere their parents (Lev. 19:1-3).</a:t>
            </a: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52575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 “Revere” Heb. </a:t>
            </a:r>
            <a:r>
              <a:rPr lang="en-US" alt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yare’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“to fear, revere, be afraid” (</a:t>
            </a:r>
            <a:r>
              <a:rPr lang="en-US" altLang="en-U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Gesenius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86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Reverence in the New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	Older men, women and young men are to be reverent (Titus 2:2-7).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	Acceptable service to God is reverent and with “godly fear” (Heb. 12:28; cf. 	2 Cor. 7:10).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50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 algn="ctr">
              <a:spcAft>
                <a:spcPts val="1200"/>
              </a:spcAft>
            </a:pPr>
            <a:r>
              <a:rPr lang="en-US" alt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Do I Show Reverence?</a:t>
            </a:r>
          </a:p>
          <a:p>
            <a:pPr marL="514350" indent="-52705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In My Attitude</a:t>
            </a:r>
          </a:p>
          <a:p>
            <a:pPr marL="514350" indent="-52705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In My Faithfulness</a:t>
            </a:r>
          </a:p>
          <a:p>
            <a:pPr marL="514350" indent="-52705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In My Behavior</a:t>
            </a:r>
          </a:p>
          <a:p>
            <a:pPr marL="514350" indent="-52705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In My Focus</a:t>
            </a:r>
          </a:p>
          <a:p>
            <a:pPr marL="514350" indent="-52705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In Giving My Best  </a:t>
            </a:r>
            <a:endParaRPr lang="en-US" alt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36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 Israel was to revere the Lord’s sanctuary 	(Lev. 19:30).</a:t>
            </a:r>
          </a:p>
          <a:p>
            <a:pPr marL="1428750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 The church is now the sanctuary of God 		 (Eph. 2:19-22).</a:t>
            </a:r>
          </a:p>
          <a:p>
            <a:pPr marL="971550" lvl="1" indent="-527050">
              <a:spcAft>
                <a:spcPts val="1200"/>
              </a:spcAft>
            </a:pPr>
            <a:endParaRPr lang="en-US" alt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0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37820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	In the assembly God was to be feared and held in reverence (Ps. 89:5-7).</a:t>
            </a:r>
          </a:p>
          <a:p>
            <a:pPr marL="1428750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 The church assembly is now the assembly of of God’s people (1 Cor. 14:23-25).</a:t>
            </a:r>
          </a:p>
        </p:txBody>
      </p:sp>
    </p:spTree>
    <p:extLst>
      <p:ext uri="{BB962C8B-B14F-4D97-AF65-F5344CB8AC3E}">
        <p14:creationId xmlns:p14="http://schemas.microsoft.com/office/powerpoint/2010/main" val="311680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37820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917575" lvl="1" indent="-473075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God set up the priests to fear Him and hold Him in reverence (Mal. 2:1-9).</a:t>
            </a:r>
          </a:p>
          <a:p>
            <a:pPr marL="1428750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	Christians as priests offer up spiritual sacrifices (1 Pet. 2:1-5).</a:t>
            </a:r>
          </a:p>
        </p:txBody>
      </p:sp>
    </p:spTree>
    <p:extLst>
      <p:ext uri="{BB962C8B-B14F-4D97-AF65-F5344CB8AC3E}">
        <p14:creationId xmlns:p14="http://schemas.microsoft.com/office/powerpoint/2010/main" val="105480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674449" cy="459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	Reverence should be maintained at all times (Prov. 28:14).  </a:t>
            </a:r>
          </a:p>
          <a:p>
            <a:pPr marL="1428750" lvl="2" indent="-527050">
              <a:lnSpc>
                <a:spcPct val="80000"/>
              </a:lnSpc>
              <a:spcAft>
                <a:spcPts val="600"/>
              </a:spcAft>
            </a:pP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1.  “Reverent” Heb. </a:t>
            </a:r>
            <a:r>
              <a:rPr lang="en-US" alt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pachad</a:t>
            </a: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“to fear, tremble, revere, dread, be in awe.”	</a:t>
            </a:r>
          </a:p>
          <a:p>
            <a:pPr marL="1314450" lvl="2" indent="-412750">
              <a:lnSpc>
                <a:spcPct val="80000"/>
              </a:lnSpc>
              <a:spcAft>
                <a:spcPts val="600"/>
              </a:spcAft>
            </a:pP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2.  Such a person is “happy” Heb. </a:t>
            </a:r>
            <a:r>
              <a:rPr lang="en-US" alt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US" alt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esher</a:t>
            </a:r>
            <a:r>
              <a:rPr lang="en-US" alt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“blessed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happy” (</a:t>
            </a:r>
            <a:r>
              <a:rPr lang="en-US" altLang="en-U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228008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37820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5463" indent="-525463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Reverence in the Old Testament</a:t>
            </a:r>
          </a:p>
          <a:p>
            <a:pPr marL="865188" lvl="1" indent="-420688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F. 	God is unhappy with the failure to show reverence to Him (Mal. 1:6-8).</a:t>
            </a:r>
          </a:p>
          <a:p>
            <a:pPr marL="1322388" lvl="2" indent="-420688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Only His name is “Reverend” (Ps. 111:6-10, KJV).</a:t>
            </a:r>
          </a:p>
        </p:txBody>
      </p:sp>
    </p:spTree>
    <p:extLst>
      <p:ext uri="{BB962C8B-B14F-4D97-AF65-F5344CB8AC3E}">
        <p14:creationId xmlns:p14="http://schemas.microsoft.com/office/powerpoint/2010/main" val="116113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Reverence in the New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Christians are to live with all… (1 Tim. 2:1-4).</a:t>
            </a:r>
          </a:p>
          <a:p>
            <a:pPr marL="1428750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 “Godliness” Gr. </a:t>
            </a:r>
            <a:r>
              <a:rPr lang="en-US" altLang="en-US" sz="32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eusebeia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altLang="en-US" sz="32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“good” + </a:t>
            </a:r>
            <a:r>
              <a:rPr lang="en-US" altLang="en-US" sz="32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sebomai</a:t>
            </a:r>
            <a:r>
              <a:rPr lang="en-US" alt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“worship, revere” (Thayer).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87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81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Reverence in the New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Christians are to live with all… (1 Tim. 2:1-4).</a:t>
            </a:r>
          </a:p>
          <a:p>
            <a:pPr marL="1270000" lvl="2" indent="-368300">
              <a:lnSpc>
                <a:spcPct val="80000"/>
              </a:lnSpc>
              <a:spcAft>
                <a:spcPts val="1200"/>
              </a:spcAft>
            </a:pP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2.  And “reverence” Gr. </a:t>
            </a:r>
            <a:r>
              <a:rPr lang="en-US" altLang="en-US" sz="28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semnotēs</a:t>
            </a:r>
            <a:r>
              <a:rPr lang="en-US" alt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“gravity,  KJV honesty, the characteristic of a thing or person which entitles to reverence and respect, dignity, majesty, sanctity” (Thayer). </a:t>
            </a:r>
          </a:p>
        </p:txBody>
      </p:sp>
    </p:spTree>
    <p:extLst>
      <p:ext uri="{BB962C8B-B14F-4D97-AF65-F5344CB8AC3E}">
        <p14:creationId xmlns:p14="http://schemas.microsoft.com/office/powerpoint/2010/main" val="270656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F24D2-EC3D-B641-9EDA-DAB637AB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406575"/>
            <a:ext cx="7563992" cy="1040536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Reverence to God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C03A-66B2-A344-B7BE-D6695E5E15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23" r="1"/>
          <a:stretch/>
        </p:blipFill>
        <p:spPr>
          <a:xfrm>
            <a:off x="0" y="865202"/>
            <a:ext cx="2077899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A98A13-290E-A04B-9253-FAD0BD76A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2070100" cy="514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9E5AE74-977F-DE47-A817-A18448C2B69C}"/>
              </a:ext>
            </a:extLst>
          </p:cNvPr>
          <p:cNvSpPr txBox="1"/>
          <p:nvPr/>
        </p:nvSpPr>
        <p:spPr>
          <a:xfrm>
            <a:off x="2361063" y="1883391"/>
            <a:ext cx="65509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spcAft>
                <a:spcPts val="1200"/>
              </a:spcAft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Reverence in the New Testament</a:t>
            </a:r>
          </a:p>
          <a:p>
            <a:pPr marL="971550" lvl="1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	Elders, deacons (and deacons wives) are to be reverent (1 Tim. 3:4; 3:8).</a:t>
            </a:r>
          </a:p>
          <a:p>
            <a:pPr marL="1428750" lvl="2" indent="-527050">
              <a:spcAft>
                <a:spcPts val="1200"/>
              </a:spcAft>
            </a:pPr>
            <a:r>
              <a:rPr lang="en-US" alt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1.  We are to follow their example (1 Pet. 5:1-4).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14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weaveVTI">
  <a:themeElements>
    <a:clrScheme name="AnalogousFromLightSeedLeftStep">
      <a:dk1>
        <a:srgbClr val="000000"/>
      </a:dk1>
      <a:lt1>
        <a:srgbClr val="FFFFFF"/>
      </a:lt1>
      <a:dk2>
        <a:srgbClr val="36301F"/>
      </a:dk2>
      <a:lt2>
        <a:srgbClr val="E5E2E8"/>
      </a:lt2>
      <a:accent1>
        <a:srgbClr val="7EAE57"/>
      </a:accent1>
      <a:accent2>
        <a:srgbClr val="9AA844"/>
      </a:accent2>
      <a:accent3>
        <a:srgbClr val="BD9D4A"/>
      </a:accent3>
      <a:accent4>
        <a:srgbClr val="DF835A"/>
      </a:accent4>
      <a:accent5>
        <a:srgbClr val="E57884"/>
      </a:accent5>
      <a:accent6>
        <a:srgbClr val="DF5AA0"/>
      </a:accent6>
      <a:hlink>
        <a:srgbClr val="9069AE"/>
      </a:hlink>
      <a:folHlink>
        <a:srgbClr val="7F7F7F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534</Words>
  <Application>Microsoft Macintosh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Neue Haas Grotesk Text Pro</vt:lpstr>
      <vt:lpstr>InterweaveVTI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  <vt:lpstr>Reverence to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Reverence to God</dc:title>
  <dc:creator>Kyle Pope</dc:creator>
  <cp:lastModifiedBy>Kyle Pope</cp:lastModifiedBy>
  <cp:revision>14</cp:revision>
  <dcterms:created xsi:type="dcterms:W3CDTF">2022-05-28T22:00:07Z</dcterms:created>
  <dcterms:modified xsi:type="dcterms:W3CDTF">2022-06-14T00:58:23Z</dcterms:modified>
</cp:coreProperties>
</file>