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6"/>
    <p:restoredTop sz="94697"/>
  </p:normalViewPr>
  <p:slideViewPr>
    <p:cSldViewPr snapToGrid="0" snapToObjects="1">
      <p:cViewPr varScale="1">
        <p:scale>
          <a:sx n="80" d="100"/>
          <a:sy n="80" d="100"/>
        </p:scale>
        <p:origin x="1496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l"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66DA5-7751-4D3D-B753-58DF3B418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12/6/22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C2A2A-62DB-40C0-8AE7-CB9B98649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EAA4-F44C-4C1F-B8E3-1A300530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562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AD429-654B-4F0E-94E9-6FEF8EC67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8D60B2-06F5-4567-BE1F-BBA5270537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6F6F2-8269-4B80-8EE3-81FEE0F9D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12/6/22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C86E4-3EDE-4EB4-B1A3-A1198AADD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752B0-ACEC-49EF-8131-FCF35BC5C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A0462E3-375D-4E76-8886-69E06985D069}"/>
              </a:ext>
            </a:extLst>
          </p:cNvPr>
          <p:cNvCxnSpPr>
            <a:cxnSpLocks/>
          </p:cNvCxnSpPr>
          <p:nvPr/>
        </p:nvCxnSpPr>
        <p:spPr>
          <a:xfrm>
            <a:off x="536918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7579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23B094-F480-477B-901C-7181F88C07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052089-A920-4E52-98DC-8A5DC7B0AC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A074FE-F1B4-421F-A66E-FA351C8F9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12/6/22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D764BA-3AB2-45FD-ABCB-975B3FDDF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B3FEF-8252-49FD-82F2-3E5FABC65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AEB5C65-83BB-4EBD-AD22-EDA8489D0F5D}"/>
              </a:ext>
            </a:extLst>
          </p:cNvPr>
          <p:cNvCxnSpPr>
            <a:cxnSpLocks/>
          </p:cNvCxnSpPr>
          <p:nvPr/>
        </p:nvCxnSpPr>
        <p:spPr>
          <a:xfrm flipV="1">
            <a:off x="6235" y="261868"/>
            <a:ext cx="8515352" cy="1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7127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7BB2D-4E2C-4490-A2A3-4B68BCC5D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12/6/22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0F15D-DD72-46D5-BF0F-F50647107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6FD4D-815A-431C-ADEF-DE6F236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C05CAAB-DBA2-4548-AD5F-01BB97FBB207}"/>
              </a:ext>
            </a:extLst>
          </p:cNvPr>
          <p:cNvCxnSpPr>
            <a:cxnSpLocks/>
          </p:cNvCxnSpPr>
          <p:nvPr/>
        </p:nvCxnSpPr>
        <p:spPr>
          <a:xfrm>
            <a:off x="536918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5432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FC2D1-D3FE-4B37-8740-57444421F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5AF550-086C-426E-A374-85DB39570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58988-AD39-4AE9-8E6A-0907F0BE2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12/6/22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66319-82EE-408E-819F-8F8E6DBA7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21C8A6-777F-496D-8620-AE52BFC33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031F83B-57A8-4533-981C-D1FFAD2B6B6F}"/>
              </a:ext>
            </a:extLst>
          </p:cNvPr>
          <p:cNvCxnSpPr>
            <a:cxnSpLocks/>
          </p:cNvCxnSpPr>
          <p:nvPr/>
        </p:nvCxnSpPr>
        <p:spPr>
          <a:xfrm>
            <a:off x="536918" y="1701425"/>
            <a:ext cx="0" cy="5148262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6861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57166-6921-4546-BA2C-99E464681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B9122-6371-4049-B57A-33DED7DA2F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14555D-0753-4312-A26B-2338813F9B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D8FDCB-69DA-4A8F-8B91-5CFF77897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12/6/22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AC8C07-E0D3-4464-AE3C-25730D75C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2596A6-734E-4AE0-BFB8-3089137BF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FB7E8F4-3FB3-45AB-A381-9093CA95AAEE}"/>
              </a:ext>
            </a:extLst>
          </p:cNvPr>
          <p:cNvCxnSpPr>
            <a:cxnSpLocks/>
          </p:cNvCxnSpPr>
          <p:nvPr/>
        </p:nvCxnSpPr>
        <p:spPr>
          <a:xfrm>
            <a:off x="536918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8384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A2D237-A706-4712-90CA-B04517CBB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39CA1-2B6D-427E-9688-9093D5865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D53357-616B-47F4-944B-F979FE9663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6B3EF2-2C04-480F-A570-14E520DD0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12/6/22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F5783E-3073-4F4D-8B9C-C5B18DDA5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A75FE3-6719-4790-AA00-251BC2A6E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60F34ED-DA60-4CC2-B735-B0EC5D9FEA35}"/>
              </a:ext>
            </a:extLst>
          </p:cNvPr>
          <p:cNvCxnSpPr>
            <a:cxnSpLocks/>
          </p:cNvCxnSpPr>
          <p:nvPr/>
        </p:nvCxnSpPr>
        <p:spPr>
          <a:xfrm>
            <a:off x="536918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8548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F1DFFF-E5C5-43DF-B71C-7270DB973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12/6/22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C03C0-6EB7-4633-967C-12C35768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F4306-91CD-4B7B-8A53-34BE8F99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7596AF9-469C-436D-B7D2-77952EF1825E}"/>
              </a:ext>
            </a:extLst>
          </p:cNvPr>
          <p:cNvCxnSpPr>
            <a:cxnSpLocks/>
          </p:cNvCxnSpPr>
          <p:nvPr/>
        </p:nvCxnSpPr>
        <p:spPr>
          <a:xfrm>
            <a:off x="536918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2716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FF36D6-399B-43E3-84DD-9FC5119EC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12/6/22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234AB7-3B85-4028-A500-5A1BDBF45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1F40F0-9909-442F-BBA4-409D061ED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53C1207-D1C8-49E3-8837-E2B89D366FAE}"/>
              </a:ext>
            </a:extLst>
          </p:cNvPr>
          <p:cNvCxnSpPr>
            <a:cxnSpLocks/>
          </p:cNvCxnSpPr>
          <p:nvPr/>
        </p:nvCxnSpPr>
        <p:spPr>
          <a:xfrm>
            <a:off x="536918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9359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0F214-646F-4D81-AD12-65628EC98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71768-C3FA-49EF-99EF-06E6C3B28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DA6F24-ED6C-4D12-A9D6-EE37FBD686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E6AACE-FAFB-4934-8E3C-AB5B2163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12/6/22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533EA-D0F8-4C79-8721-F190DE2D2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59BAC9-F101-4394-BBA4-3D21A3497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F3A79C9-7EDC-44F6-AC48-5DD98A7695AD}"/>
              </a:ext>
            </a:extLst>
          </p:cNvPr>
          <p:cNvCxnSpPr>
            <a:cxnSpLocks/>
          </p:cNvCxnSpPr>
          <p:nvPr/>
        </p:nvCxnSpPr>
        <p:spPr>
          <a:xfrm>
            <a:off x="536918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9637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CB71F-B6C2-4866-BC97-304F78816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5ED73B-8413-478D-80D7-B78B69763B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BDF226-1B94-4D2D-98B3-7B932FB17D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0C4E9A-CA29-4CCD-ACFA-B29F80FBA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12/6/22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A5B7BE-3F1B-4FF3-B1D7-6E39B99D0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2F18F1-E27E-470E-AE13-4755DEE63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0F08750-B7F2-4119-B151-68DE77481335}"/>
              </a:ext>
            </a:extLst>
          </p:cNvPr>
          <p:cNvCxnSpPr>
            <a:cxnSpLocks/>
          </p:cNvCxnSpPr>
          <p:nvPr/>
        </p:nvCxnSpPr>
        <p:spPr>
          <a:xfrm>
            <a:off x="536918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5141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5A14515-CF96-354A-910F-10810F9369A4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lum bright="-25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DA4224-F4E4-47A4-ACF7-231749390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79907-DC49-4B86-A34C-C97DBC26A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BC8A0-34FC-4B6E-B42B-A721267D89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12/6/22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AC0B6-4CC4-4E41-8A4D-F62E17F285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0E9BD-90BD-46AE-8A0D-06796ADB7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166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bstract design of flower petals in pastel">
            <a:extLst>
              <a:ext uri="{FF2B5EF4-FFF2-40B4-BE49-F238E27FC236}">
                <a16:creationId xmlns:a16="http://schemas.microsoft.com/office/drawing/2014/main" id="{1277E534-184D-70AF-83A3-318789AFBF8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alphaModFix amt="54000"/>
          </a:blip>
          <a:srcRect t="59765" b="8402"/>
          <a:stretch/>
        </p:blipFill>
        <p:spPr>
          <a:xfrm>
            <a:off x="0" y="2"/>
            <a:ext cx="9144000" cy="19787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A6FCC3D-1AC1-D841-8F74-F5162244DD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65867"/>
            <a:ext cx="8382000" cy="1308103"/>
          </a:xfrm>
          <a:effectLst/>
        </p:spPr>
        <p:txBody>
          <a:bodyPr anchor="ctr">
            <a:normAutofit/>
          </a:bodyPr>
          <a:lstStyle/>
          <a:p>
            <a:pPr algn="ctr"/>
            <a:r>
              <a:rPr lang="en-US" sz="6600" cap="none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accent2">
                      <a:lumMod val="50000"/>
                      <a:alpha val="40000"/>
                    </a:schemeClr>
                  </a:outerShdw>
                </a:effectLst>
                <a:latin typeface="Cambria" panose="02040503050406030204" pitchFamily="18" charset="0"/>
                <a:cs typeface="Calibri" panose="020F0502020204030204" pitchFamily="34" charset="0"/>
              </a:rPr>
              <a:t>Seeing as God Sees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46A6CEC-70C2-6E45-8DBA-9D07EA9112D2}"/>
              </a:ext>
            </a:extLst>
          </p:cNvPr>
          <p:cNvCxnSpPr/>
          <p:nvPr/>
        </p:nvCxnSpPr>
        <p:spPr>
          <a:xfrm>
            <a:off x="509954" y="1705708"/>
            <a:ext cx="8159261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3">
            <a:extLst>
              <a:ext uri="{FF2B5EF4-FFF2-40B4-BE49-F238E27FC236}">
                <a16:creationId xmlns:a16="http://schemas.microsoft.com/office/drawing/2014/main" id="{B28D6DB3-6BA9-9844-9792-7E018F9415E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92369" y="2391508"/>
            <a:ext cx="8254756" cy="4114800"/>
          </a:xfrm>
          <a:noFill/>
          <a:ln/>
          <a:effectLst/>
        </p:spPr>
        <p:txBody>
          <a:bodyPr>
            <a:normAutofit/>
          </a:bodyPr>
          <a:lstStyle/>
          <a:p>
            <a:pPr marL="342900" indent="-342900" algn="l">
              <a:lnSpc>
                <a:spcPct val="100000"/>
              </a:lnSpc>
              <a:spcAft>
                <a:spcPts val="1200"/>
              </a:spcAft>
            </a:pPr>
            <a:r>
              <a:rPr lang="en-US" altLang="en-US" sz="4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I.  God Sees Time Differently.</a:t>
            </a:r>
          </a:p>
          <a:p>
            <a:pPr marL="1100127" lvl="1" indent="-642938" algn="l">
              <a:lnSpc>
                <a:spcPct val="100000"/>
              </a:lnSpc>
            </a:pPr>
            <a:r>
              <a:rPr lang="en-US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A.  Time is not as long as it seems   (2 Pet. 3:8-9).</a:t>
            </a:r>
          </a:p>
          <a:p>
            <a:pPr marL="1100127" lvl="1" indent="-642938" algn="l">
              <a:lnSpc>
                <a:spcPct val="100000"/>
              </a:lnSpc>
            </a:pPr>
            <a:r>
              <a:rPr lang="en-US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B.  Our lives are very short (Jas. 4:13-15).</a:t>
            </a:r>
          </a:p>
        </p:txBody>
      </p:sp>
    </p:spTree>
    <p:extLst>
      <p:ext uri="{BB962C8B-B14F-4D97-AF65-F5344CB8AC3E}">
        <p14:creationId xmlns:p14="http://schemas.microsoft.com/office/powerpoint/2010/main" val="90813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bstract design of flower petals in pastel">
            <a:extLst>
              <a:ext uri="{FF2B5EF4-FFF2-40B4-BE49-F238E27FC236}">
                <a16:creationId xmlns:a16="http://schemas.microsoft.com/office/drawing/2014/main" id="{1277E534-184D-70AF-83A3-318789AFBF8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alphaModFix amt="54000"/>
          </a:blip>
          <a:srcRect t="59765" b="8402"/>
          <a:stretch/>
        </p:blipFill>
        <p:spPr>
          <a:xfrm>
            <a:off x="0" y="2"/>
            <a:ext cx="9144000" cy="19787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A6FCC3D-1AC1-D841-8F74-F5162244DD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65867"/>
            <a:ext cx="8382000" cy="1308103"/>
          </a:xfrm>
          <a:effectLst/>
        </p:spPr>
        <p:txBody>
          <a:bodyPr anchor="ctr">
            <a:normAutofit/>
          </a:bodyPr>
          <a:lstStyle/>
          <a:p>
            <a:pPr algn="ctr"/>
            <a:r>
              <a:rPr lang="en-US" sz="6600" cap="none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accent2">
                      <a:lumMod val="50000"/>
                      <a:alpha val="40000"/>
                    </a:schemeClr>
                  </a:outerShdw>
                </a:effectLst>
                <a:latin typeface="Cambria" panose="02040503050406030204" pitchFamily="18" charset="0"/>
                <a:cs typeface="Calibri" panose="020F0502020204030204" pitchFamily="34" charset="0"/>
              </a:rPr>
              <a:t>Seeing as God Sees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46A6CEC-70C2-6E45-8DBA-9D07EA9112D2}"/>
              </a:ext>
            </a:extLst>
          </p:cNvPr>
          <p:cNvCxnSpPr/>
          <p:nvPr/>
        </p:nvCxnSpPr>
        <p:spPr>
          <a:xfrm>
            <a:off x="509954" y="1705708"/>
            <a:ext cx="8159261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3">
            <a:extLst>
              <a:ext uri="{FF2B5EF4-FFF2-40B4-BE49-F238E27FC236}">
                <a16:creationId xmlns:a16="http://schemas.microsoft.com/office/drawing/2014/main" id="{B28D6DB3-6BA9-9844-9792-7E018F9415E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16518" y="2391508"/>
            <a:ext cx="8651631" cy="4114800"/>
          </a:xfrm>
          <a:noFill/>
          <a:ln/>
          <a:effectLst/>
        </p:spPr>
        <p:txBody>
          <a:bodyPr>
            <a:normAutofit/>
          </a:bodyPr>
          <a:lstStyle/>
          <a:p>
            <a:pPr marL="868363" indent="-868363" algn="l">
              <a:lnSpc>
                <a:spcPct val="100000"/>
              </a:lnSpc>
              <a:spcAft>
                <a:spcPts val="1200"/>
              </a:spcAft>
            </a:pPr>
            <a:r>
              <a:rPr lang="en-US" altLang="en-US" sz="4400" b="1" spc="-1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II.  God Sees the World Differently.</a:t>
            </a:r>
          </a:p>
          <a:p>
            <a:pPr marL="1100127" lvl="1" indent="-642938" algn="l">
              <a:lnSpc>
                <a:spcPct val="100000"/>
              </a:lnSpc>
            </a:pPr>
            <a:r>
              <a:rPr lang="en-US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A. This world is temporary (2 Cor. 4:17-18).</a:t>
            </a:r>
          </a:p>
          <a:p>
            <a:pPr marL="1100127" lvl="1" indent="-642938" algn="l">
              <a:lnSpc>
                <a:spcPct val="100000"/>
              </a:lnSpc>
            </a:pPr>
            <a:r>
              <a:rPr lang="en-US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B.  The world is passing away (1 Cor. 7:29-31; 1 John 2:15-17).</a:t>
            </a:r>
          </a:p>
        </p:txBody>
      </p:sp>
    </p:spTree>
    <p:extLst>
      <p:ext uri="{BB962C8B-B14F-4D97-AF65-F5344CB8AC3E}">
        <p14:creationId xmlns:p14="http://schemas.microsoft.com/office/powerpoint/2010/main" val="1130032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bstract design of flower petals in pastel">
            <a:extLst>
              <a:ext uri="{FF2B5EF4-FFF2-40B4-BE49-F238E27FC236}">
                <a16:creationId xmlns:a16="http://schemas.microsoft.com/office/drawing/2014/main" id="{1277E534-184D-70AF-83A3-318789AFBF8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alphaModFix amt="54000"/>
          </a:blip>
          <a:srcRect t="59765" b="8402"/>
          <a:stretch/>
        </p:blipFill>
        <p:spPr>
          <a:xfrm>
            <a:off x="0" y="2"/>
            <a:ext cx="9144000" cy="19787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A6FCC3D-1AC1-D841-8F74-F5162244DD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65867"/>
            <a:ext cx="8382000" cy="1308103"/>
          </a:xfrm>
          <a:effectLst/>
        </p:spPr>
        <p:txBody>
          <a:bodyPr anchor="ctr">
            <a:normAutofit/>
          </a:bodyPr>
          <a:lstStyle/>
          <a:p>
            <a:pPr algn="ctr"/>
            <a:r>
              <a:rPr lang="en-US" sz="6600" cap="none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accent2">
                      <a:lumMod val="50000"/>
                      <a:alpha val="40000"/>
                    </a:schemeClr>
                  </a:outerShdw>
                </a:effectLst>
                <a:latin typeface="Cambria" panose="02040503050406030204" pitchFamily="18" charset="0"/>
                <a:cs typeface="Calibri" panose="020F0502020204030204" pitchFamily="34" charset="0"/>
              </a:rPr>
              <a:t>Seeing as God Sees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46A6CEC-70C2-6E45-8DBA-9D07EA9112D2}"/>
              </a:ext>
            </a:extLst>
          </p:cNvPr>
          <p:cNvCxnSpPr/>
          <p:nvPr/>
        </p:nvCxnSpPr>
        <p:spPr>
          <a:xfrm>
            <a:off x="509954" y="1705708"/>
            <a:ext cx="8159261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3">
            <a:extLst>
              <a:ext uri="{FF2B5EF4-FFF2-40B4-BE49-F238E27FC236}">
                <a16:creationId xmlns:a16="http://schemas.microsoft.com/office/drawing/2014/main" id="{B28D6DB3-6BA9-9844-9792-7E018F9415E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16518" y="2391508"/>
            <a:ext cx="8651631" cy="4114800"/>
          </a:xfrm>
          <a:noFill/>
          <a:ln/>
          <a:effectLst/>
        </p:spPr>
        <p:txBody>
          <a:bodyPr>
            <a:normAutofit/>
          </a:bodyPr>
          <a:lstStyle/>
          <a:p>
            <a:pPr marL="868363" indent="-868363" algn="l">
              <a:lnSpc>
                <a:spcPct val="100000"/>
              </a:lnSpc>
              <a:spcAft>
                <a:spcPts val="1200"/>
              </a:spcAft>
            </a:pPr>
            <a:r>
              <a:rPr lang="en-US" altLang="en-US" sz="4400" b="1" spc="-1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III.  God Sees Troubles Differently.</a:t>
            </a:r>
          </a:p>
          <a:p>
            <a:pPr marL="1100127" lvl="1" indent="-642938" algn="l">
              <a:lnSpc>
                <a:spcPct val="100000"/>
              </a:lnSpc>
            </a:pPr>
            <a:r>
              <a:rPr lang="en-US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A. 	Troubles are not as significant as we may see them (2 Cor. 12:7-9).</a:t>
            </a:r>
          </a:p>
          <a:p>
            <a:pPr marL="1100127" lvl="1" indent="-642938" algn="l">
              <a:lnSpc>
                <a:spcPct val="100000"/>
              </a:lnSpc>
            </a:pPr>
            <a:r>
              <a:rPr lang="en-US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B.  Troubles are not setbacks but opportunities for growth (Jas. 1:2-4; Rom. 5:1-5).</a:t>
            </a:r>
          </a:p>
        </p:txBody>
      </p:sp>
    </p:spTree>
    <p:extLst>
      <p:ext uri="{BB962C8B-B14F-4D97-AF65-F5344CB8AC3E}">
        <p14:creationId xmlns:p14="http://schemas.microsoft.com/office/powerpoint/2010/main" val="759877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bstract design of flower petals in pastel">
            <a:extLst>
              <a:ext uri="{FF2B5EF4-FFF2-40B4-BE49-F238E27FC236}">
                <a16:creationId xmlns:a16="http://schemas.microsoft.com/office/drawing/2014/main" id="{1277E534-184D-70AF-83A3-318789AFBF8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alphaModFix amt="54000"/>
          </a:blip>
          <a:srcRect t="59765" b="8402"/>
          <a:stretch/>
        </p:blipFill>
        <p:spPr>
          <a:xfrm>
            <a:off x="0" y="2"/>
            <a:ext cx="9144000" cy="19787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A6FCC3D-1AC1-D841-8F74-F5162244DD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65867"/>
            <a:ext cx="8382000" cy="1308103"/>
          </a:xfrm>
          <a:effectLst/>
        </p:spPr>
        <p:txBody>
          <a:bodyPr anchor="ctr">
            <a:normAutofit/>
          </a:bodyPr>
          <a:lstStyle/>
          <a:p>
            <a:pPr algn="ctr"/>
            <a:r>
              <a:rPr lang="en-US" sz="6600" cap="none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accent2">
                      <a:lumMod val="50000"/>
                      <a:alpha val="40000"/>
                    </a:schemeClr>
                  </a:outerShdw>
                </a:effectLst>
                <a:latin typeface="Cambria" panose="02040503050406030204" pitchFamily="18" charset="0"/>
                <a:cs typeface="Calibri" panose="020F0502020204030204" pitchFamily="34" charset="0"/>
              </a:rPr>
              <a:t>Seeing as God Sees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46A6CEC-70C2-6E45-8DBA-9D07EA9112D2}"/>
              </a:ext>
            </a:extLst>
          </p:cNvPr>
          <p:cNvCxnSpPr/>
          <p:nvPr/>
        </p:nvCxnSpPr>
        <p:spPr>
          <a:xfrm>
            <a:off x="509954" y="1705708"/>
            <a:ext cx="8159261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3">
            <a:extLst>
              <a:ext uri="{FF2B5EF4-FFF2-40B4-BE49-F238E27FC236}">
                <a16:creationId xmlns:a16="http://schemas.microsoft.com/office/drawing/2014/main" id="{B28D6DB3-6BA9-9844-9792-7E018F9415E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16518" y="2391508"/>
            <a:ext cx="8651631" cy="4114800"/>
          </a:xfrm>
          <a:noFill/>
          <a:ln/>
          <a:effectLst/>
        </p:spPr>
        <p:txBody>
          <a:bodyPr>
            <a:normAutofit/>
          </a:bodyPr>
          <a:lstStyle/>
          <a:p>
            <a:pPr marL="868363" indent="-868363" algn="l">
              <a:lnSpc>
                <a:spcPct val="100000"/>
              </a:lnSpc>
              <a:spcAft>
                <a:spcPts val="1200"/>
              </a:spcAft>
            </a:pPr>
            <a:r>
              <a:rPr lang="en-US" altLang="en-US" sz="4400" b="1" spc="-1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IV.  God Sees Humans Differently.</a:t>
            </a:r>
          </a:p>
          <a:p>
            <a:pPr marL="1100127" lvl="1" indent="-642938" algn="l">
              <a:lnSpc>
                <a:spcPct val="100000"/>
              </a:lnSpc>
            </a:pPr>
            <a:r>
              <a:rPr lang="en-US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A. 	Man is small in the universe (Ps. 8:3-5; 144:3-4).</a:t>
            </a:r>
          </a:p>
          <a:p>
            <a:pPr marL="1100127" lvl="1" indent="-642938" algn="l">
              <a:lnSpc>
                <a:spcPct val="100000"/>
              </a:lnSpc>
            </a:pPr>
            <a:r>
              <a:rPr lang="en-US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B.  God has valued us over other parts of His creation (Heb. 2:1-16).</a:t>
            </a:r>
          </a:p>
        </p:txBody>
      </p:sp>
    </p:spTree>
    <p:extLst>
      <p:ext uri="{BB962C8B-B14F-4D97-AF65-F5344CB8AC3E}">
        <p14:creationId xmlns:p14="http://schemas.microsoft.com/office/powerpoint/2010/main" val="2222434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bstract design of flower petals in pastel">
            <a:extLst>
              <a:ext uri="{FF2B5EF4-FFF2-40B4-BE49-F238E27FC236}">
                <a16:creationId xmlns:a16="http://schemas.microsoft.com/office/drawing/2014/main" id="{1277E534-184D-70AF-83A3-318789AFBF8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alphaModFix amt="54000"/>
          </a:blip>
          <a:srcRect t="59765" b="8402"/>
          <a:stretch/>
        </p:blipFill>
        <p:spPr>
          <a:xfrm>
            <a:off x="0" y="2"/>
            <a:ext cx="9144000" cy="19787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A6FCC3D-1AC1-D841-8F74-F5162244DD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65867"/>
            <a:ext cx="8382000" cy="1308103"/>
          </a:xfrm>
          <a:effectLst/>
        </p:spPr>
        <p:txBody>
          <a:bodyPr anchor="ctr">
            <a:normAutofit/>
          </a:bodyPr>
          <a:lstStyle/>
          <a:p>
            <a:pPr algn="ctr"/>
            <a:r>
              <a:rPr lang="en-US" sz="6600" cap="none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accent2">
                      <a:lumMod val="50000"/>
                      <a:alpha val="40000"/>
                    </a:schemeClr>
                  </a:outerShdw>
                </a:effectLst>
                <a:latin typeface="Cambria" panose="02040503050406030204" pitchFamily="18" charset="0"/>
                <a:cs typeface="Calibri" panose="020F0502020204030204" pitchFamily="34" charset="0"/>
              </a:rPr>
              <a:t>Seeing as God Sees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46A6CEC-70C2-6E45-8DBA-9D07EA9112D2}"/>
              </a:ext>
            </a:extLst>
          </p:cNvPr>
          <p:cNvCxnSpPr/>
          <p:nvPr/>
        </p:nvCxnSpPr>
        <p:spPr>
          <a:xfrm>
            <a:off x="509954" y="1705708"/>
            <a:ext cx="8159261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3">
            <a:extLst>
              <a:ext uri="{FF2B5EF4-FFF2-40B4-BE49-F238E27FC236}">
                <a16:creationId xmlns:a16="http://schemas.microsoft.com/office/drawing/2014/main" id="{B28D6DB3-6BA9-9844-9792-7E018F9415E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580294" y="2391508"/>
            <a:ext cx="8229602" cy="4114800"/>
          </a:xfrm>
          <a:noFill/>
          <a:ln/>
          <a:effectLst/>
        </p:spPr>
        <p:txBody>
          <a:bodyPr>
            <a:normAutofit/>
          </a:bodyPr>
          <a:lstStyle/>
          <a:p>
            <a:pPr marL="868363" indent="-868363" algn="l">
              <a:lnSpc>
                <a:spcPct val="100000"/>
              </a:lnSpc>
              <a:spcAft>
                <a:spcPts val="1200"/>
              </a:spcAft>
            </a:pPr>
            <a:r>
              <a:rPr lang="en-US" altLang="en-US" sz="4800" b="1" spc="-1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V.  God Sees Sin Differently.</a:t>
            </a:r>
          </a:p>
          <a:p>
            <a:pPr marL="1100127" lvl="1" indent="-642938" algn="l">
              <a:lnSpc>
                <a:spcPct val="100000"/>
              </a:lnSpc>
            </a:pPr>
            <a:r>
              <a:rPr lang="en-US" altLang="en-US" sz="4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A.  Sin leads to death (Rom. 6:23).</a:t>
            </a:r>
          </a:p>
          <a:p>
            <a:pPr marL="1100127" lvl="1" indent="-642938" algn="l">
              <a:lnSpc>
                <a:spcPct val="100000"/>
              </a:lnSpc>
            </a:pPr>
            <a:r>
              <a:rPr lang="en-US" altLang="en-US" sz="4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B</a:t>
            </a:r>
            <a:r>
              <a:rPr lang="en-US" altLang="en-US" sz="4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.  As </a:t>
            </a:r>
            <a:r>
              <a:rPr lang="en-US" altLang="en-US" sz="4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sinners God loved us (Rom. 5:6-10).</a:t>
            </a:r>
          </a:p>
        </p:txBody>
      </p:sp>
    </p:spTree>
    <p:extLst>
      <p:ext uri="{BB962C8B-B14F-4D97-AF65-F5344CB8AC3E}">
        <p14:creationId xmlns:p14="http://schemas.microsoft.com/office/powerpoint/2010/main" val="2116621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uiExpand="1" build="p" bldLvl="2"/>
    </p:bldLst>
  </p:timing>
</p:sld>
</file>

<file path=ppt/theme/theme1.xml><?xml version="1.0" encoding="utf-8"?>
<a:theme xmlns:a="http://schemas.openxmlformats.org/drawingml/2006/main" name="GradientVTI">
  <a:themeElements>
    <a:clrScheme name="Office">
      <a:dk1>
        <a:srgbClr val="000000"/>
      </a:dk1>
      <a:lt1>
        <a:srgbClr val="FFFFFF"/>
      </a:lt1>
      <a:dk2>
        <a:srgbClr val="281B10"/>
      </a:dk2>
      <a:lt2>
        <a:srgbClr val="FFF9F5"/>
      </a:lt2>
      <a:accent1>
        <a:srgbClr val="EE7661"/>
      </a:accent1>
      <a:accent2>
        <a:srgbClr val="4E91F0"/>
      </a:accent2>
      <a:accent3>
        <a:srgbClr val="5B5260"/>
      </a:accent3>
      <a:accent4>
        <a:srgbClr val="2CC3B4"/>
      </a:accent4>
      <a:accent5>
        <a:srgbClr val="C097F8"/>
      </a:accent5>
      <a:accent6>
        <a:srgbClr val="FF9514"/>
      </a:accent6>
      <a:hlink>
        <a:srgbClr val="E50CBC"/>
      </a:hlink>
      <a:folHlink>
        <a:srgbClr val="6257FF"/>
      </a:folHlink>
    </a:clrScheme>
    <a:fontScheme name="Univers">
      <a:majorFont>
        <a:latin typeface="Univers"/>
        <a:ea typeface=""/>
        <a:cs typeface=""/>
      </a:majorFont>
      <a:minorFont>
        <a:latin typeface="Univer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VTI" id="{605F9078-86F9-4258-A3E1-F8EFF02AE8CC}" vid="{4848699B-BB01-41E3-9EC4-3D97DFE5292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207</Words>
  <Application>Microsoft Macintosh PowerPoint</Application>
  <PresentationFormat>On-screen Show (4:3)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Cambria</vt:lpstr>
      <vt:lpstr>Univers</vt:lpstr>
      <vt:lpstr>GradientVTI</vt:lpstr>
      <vt:lpstr>Seeing as God Sees</vt:lpstr>
      <vt:lpstr>Seeing as God Sees</vt:lpstr>
      <vt:lpstr>Seeing as God Sees</vt:lpstr>
      <vt:lpstr>Seeing as God Sees</vt:lpstr>
      <vt:lpstr>Seeing as God Sees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Seeing as God Sees</dc:title>
  <dc:creator>Kyle Pope</dc:creator>
  <cp:lastModifiedBy>Kyle Pope</cp:lastModifiedBy>
  <cp:revision>12</cp:revision>
  <dcterms:created xsi:type="dcterms:W3CDTF">2022-10-29T21:15:05Z</dcterms:created>
  <dcterms:modified xsi:type="dcterms:W3CDTF">2022-12-06T15:48:54Z</dcterms:modified>
</cp:coreProperties>
</file>