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notesMasterIdLst>
    <p:notesMasterId r:id="rId23"/>
  </p:notesMasterIdLst>
  <p:sldIdLst>
    <p:sldId id="256" r:id="rId2"/>
    <p:sldId id="463" r:id="rId3"/>
    <p:sldId id="479" r:id="rId4"/>
    <p:sldId id="480" r:id="rId5"/>
    <p:sldId id="481" r:id="rId6"/>
    <p:sldId id="466" r:id="rId7"/>
    <p:sldId id="467" r:id="rId8"/>
    <p:sldId id="468" r:id="rId9"/>
    <p:sldId id="483" r:id="rId10"/>
    <p:sldId id="469" r:id="rId11"/>
    <p:sldId id="484" r:id="rId12"/>
    <p:sldId id="470" r:id="rId13"/>
    <p:sldId id="471" r:id="rId14"/>
    <p:sldId id="472" r:id="rId15"/>
    <p:sldId id="485" r:id="rId16"/>
    <p:sldId id="473" r:id="rId17"/>
    <p:sldId id="474" r:id="rId18"/>
    <p:sldId id="475" r:id="rId19"/>
    <p:sldId id="476" r:id="rId20"/>
    <p:sldId id="486" r:id="rId21"/>
    <p:sldId id="48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627" autoAdjust="0"/>
    <p:restoredTop sz="86364" autoAdjust="0"/>
  </p:normalViewPr>
  <p:slideViewPr>
    <p:cSldViewPr>
      <p:cViewPr varScale="1">
        <p:scale>
          <a:sx n="85" d="100"/>
          <a:sy n="85" d="100"/>
        </p:scale>
        <p:origin x="96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3344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5/28/22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C304-0515-4AEC-9273-FC281C3BA4F5}" type="datetimeFigureOut">
              <a:rPr lang="en-US" smtClean="0"/>
              <a:pPr/>
              <a:t>5/28/22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CF5F-A76F-424B-9ECC-2DF353A12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211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C304-0515-4AEC-9273-FC281C3BA4F5}" type="datetimeFigureOut">
              <a:rPr lang="en-US" smtClean="0"/>
              <a:pPr/>
              <a:t>5/28/22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CF5F-A76F-424B-9ECC-2DF353A12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616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C304-0515-4AEC-9273-FC281C3BA4F5}" type="datetimeFigureOut">
              <a:rPr lang="en-US" smtClean="0"/>
              <a:pPr/>
              <a:t>5/28/22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CF5F-A76F-424B-9ECC-2DF353A12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732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C304-0515-4AEC-9273-FC281C3BA4F5}" type="datetimeFigureOut">
              <a:rPr lang="en-US" smtClean="0"/>
              <a:pPr/>
              <a:t>5/28/22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CF5F-A76F-424B-9ECC-2DF353A12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698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C304-0515-4AEC-9273-FC281C3BA4F5}" type="datetimeFigureOut">
              <a:rPr lang="en-US" smtClean="0"/>
              <a:pPr/>
              <a:t>5/28/22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CF5F-A76F-424B-9ECC-2DF353A12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242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C304-0515-4AEC-9273-FC281C3BA4F5}" type="datetimeFigureOut">
              <a:rPr lang="en-US" smtClean="0"/>
              <a:pPr/>
              <a:t>5/28/22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CF5F-A76F-424B-9ECC-2DF353A12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834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C304-0515-4AEC-9273-FC281C3BA4F5}" type="datetimeFigureOut">
              <a:rPr lang="en-US" smtClean="0"/>
              <a:pPr/>
              <a:t>5/28/22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CF5F-A76F-424B-9ECC-2DF353A12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951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C304-0515-4AEC-9273-FC281C3BA4F5}" type="datetimeFigureOut">
              <a:rPr lang="en-US" smtClean="0"/>
              <a:pPr/>
              <a:t>5/28/22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CF5F-A76F-424B-9ECC-2DF353A12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77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C304-0515-4AEC-9273-FC281C3BA4F5}" type="datetimeFigureOut">
              <a:rPr lang="en-US" smtClean="0"/>
              <a:pPr/>
              <a:t>5/28/22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CF5F-A76F-424B-9ECC-2DF353A12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050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C304-0515-4AEC-9273-FC281C3BA4F5}" type="datetimeFigureOut">
              <a:rPr lang="en-US" smtClean="0"/>
              <a:pPr/>
              <a:t>5/28/22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CF5F-A76F-424B-9ECC-2DF353A12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980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C304-0515-4AEC-9273-FC281C3BA4F5}" type="datetimeFigureOut">
              <a:rPr lang="en-US" smtClean="0"/>
              <a:pPr/>
              <a:t>5/28/22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4CF5F-A76F-424B-9ECC-2DF353A12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456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DC304-0515-4AEC-9273-FC281C3BA4F5}" type="datetimeFigureOut">
              <a:rPr lang="en-US" smtClean="0"/>
              <a:pPr/>
              <a:t>5/28/22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4CF5F-A76F-424B-9ECC-2DF353A12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437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543" y="450221"/>
            <a:ext cx="6745768" cy="4343400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409066-DCD2-413C-AE93-656E11F9FF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5501" y="1031353"/>
            <a:ext cx="5802192" cy="3181135"/>
          </a:xfrm>
        </p:spPr>
        <p:txBody>
          <a:bodyPr anchor="ctr">
            <a:normAutofit/>
          </a:bodyPr>
          <a:lstStyle/>
          <a:p>
            <a:pPr algn="l"/>
            <a:r>
              <a:rPr lang="en-US" sz="5700" b="1" dirty="0">
                <a:solidFill>
                  <a:srgbClr val="FFFFFF"/>
                </a:solidFill>
              </a:rPr>
              <a:t>The Christian and </a:t>
            </a:r>
            <a:br>
              <a:rPr lang="en-US" sz="5700" b="1" dirty="0">
                <a:solidFill>
                  <a:srgbClr val="FFFFFF"/>
                </a:solidFill>
              </a:rPr>
            </a:br>
            <a:r>
              <a:rPr lang="en-US" sz="5700" b="1" dirty="0">
                <a:solidFill>
                  <a:srgbClr val="FFFFFF"/>
                </a:solidFill>
              </a:rPr>
              <a:t>Social Media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4508" y="450221"/>
            <a:ext cx="1586592" cy="2102827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2899" y="4932939"/>
            <a:ext cx="8458201" cy="146614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2280AB2-77A5-4CB7-AF7D-1795CA8DC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4508" y="2728167"/>
            <a:ext cx="1586592" cy="2065454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352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3981"/>
            <a:ext cx="8455619" cy="1877811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9276F4-1808-425C-9C3A-70BE7FE61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39" y="731520"/>
            <a:ext cx="7999609" cy="142646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latin typeface="+mn-lt"/>
              </a:rPr>
              <a:t>2. Love Is Kind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2480956"/>
            <a:ext cx="6755199" cy="3918122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80D88-AD36-4B69-9E30-DC772687C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092" y="2789918"/>
            <a:ext cx="6277794" cy="3300196"/>
          </a:xfrm>
        </p:spPr>
        <p:txBody>
          <a:bodyPr anchor="ctr">
            <a:normAutofit/>
          </a:bodyPr>
          <a:lstStyle/>
          <a:p>
            <a:r>
              <a:rPr lang="en-US" sz="3200" b="1" dirty="0"/>
              <a:t>Literally means to show oneself to be “useful.” </a:t>
            </a:r>
          </a:p>
          <a:p>
            <a:r>
              <a:rPr lang="en-US" sz="3200" b="1" dirty="0"/>
              <a:t>A willingness to meet the needs of others. </a:t>
            </a:r>
          </a:p>
          <a:p>
            <a:endParaRPr lang="en-US" sz="2300" b="1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2480956"/>
            <a:ext cx="1584198" cy="1898903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4529023"/>
            <a:ext cx="1580522" cy="1870055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552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3981"/>
            <a:ext cx="8455619" cy="1877811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9276F4-1808-425C-9C3A-70BE7FE61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39" y="731520"/>
            <a:ext cx="7999609" cy="142646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latin typeface="+mn-lt"/>
              </a:rPr>
              <a:t>2. Love Is Kind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2480956"/>
            <a:ext cx="6755199" cy="3918122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80D88-AD36-4B69-9E30-DC772687C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092" y="2789918"/>
            <a:ext cx="6277794" cy="330019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“And let our people also learn to maintain good works, to meet urgent needs, that they may not be unfruitful” (Titus 3:14).</a:t>
            </a:r>
            <a:endParaRPr lang="en-US" sz="2300" b="1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2480956"/>
            <a:ext cx="1584198" cy="1898903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4529023"/>
            <a:ext cx="1580522" cy="1870055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119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3981"/>
            <a:ext cx="8455619" cy="1877811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9276F4-1808-425C-9C3A-70BE7FE61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39" y="731520"/>
            <a:ext cx="7999609" cy="142646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latin typeface="+mn-lt"/>
              </a:rPr>
              <a:t>3. Love Does Not Envy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2480956"/>
            <a:ext cx="6755199" cy="3918122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80D88-AD36-4B69-9E30-DC772687C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092" y="2789918"/>
            <a:ext cx="6277794" cy="3300196"/>
          </a:xfrm>
        </p:spPr>
        <p:txBody>
          <a:bodyPr anchor="ctr">
            <a:normAutofit/>
          </a:bodyPr>
          <a:lstStyle/>
          <a:p>
            <a:r>
              <a:rPr lang="en-US" sz="3200" b="1" dirty="0"/>
              <a:t>Social media can give us plenty of reason to be envious and jealous. </a:t>
            </a:r>
          </a:p>
          <a:p>
            <a:r>
              <a:rPr lang="en-US" sz="3200" b="1" dirty="0"/>
              <a:t>Instead, Christians must always be </a:t>
            </a:r>
            <a:br>
              <a:rPr lang="en-US" sz="3200" b="1" dirty="0"/>
            </a:br>
            <a:r>
              <a:rPr lang="en-US" sz="3200" b="1" dirty="0"/>
              <a:t>willing to “rejoice with those who rejoice”</a:t>
            </a:r>
            <a:r>
              <a:rPr lang="en-US" sz="3200" b="1" i="1" dirty="0"/>
              <a:t> </a:t>
            </a:r>
            <a:r>
              <a:rPr lang="en-US" sz="3200" b="1" dirty="0"/>
              <a:t>(Rom. 12:15).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2480956"/>
            <a:ext cx="1584198" cy="1898903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4529023"/>
            <a:ext cx="1580522" cy="1870055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356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3981"/>
            <a:ext cx="8455619" cy="1877811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9276F4-1808-425C-9C3A-70BE7FE61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39" y="731520"/>
            <a:ext cx="7999609" cy="1426464"/>
          </a:xfrm>
        </p:spPr>
        <p:txBody>
          <a:bodyPr>
            <a:normAutofit/>
          </a:bodyPr>
          <a:lstStyle/>
          <a:p>
            <a:pPr marL="581025" indent="-581025"/>
            <a:r>
              <a:rPr lang="en-US" b="1" dirty="0">
                <a:solidFill>
                  <a:srgbClr val="FFFFFF"/>
                </a:solidFill>
                <a:latin typeface="+mn-lt"/>
              </a:rPr>
              <a:t>4. Love Does Not Brag, Is Not Arrogant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2480956"/>
            <a:ext cx="6755199" cy="3918122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80D88-AD36-4B69-9E30-DC772687C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092" y="2789918"/>
            <a:ext cx="6277794" cy="330019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600" b="1" dirty="0"/>
              <a:t>“Let another man praise you, and not your own mouth; a stranger, and not your own lips” </a:t>
            </a:r>
            <a:br>
              <a:rPr lang="en-US" sz="3600" b="1" dirty="0"/>
            </a:br>
            <a:r>
              <a:rPr lang="en-US" sz="3600" b="1" dirty="0"/>
              <a:t>(Prov. 27:2).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2480956"/>
            <a:ext cx="1584198" cy="1898903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4529023"/>
            <a:ext cx="1580522" cy="1870055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704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3981"/>
            <a:ext cx="8455619" cy="1877811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9276F4-1808-425C-9C3A-70BE7FE61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39" y="731520"/>
            <a:ext cx="7999609" cy="142646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latin typeface="+mn-lt"/>
              </a:rPr>
              <a:t>5. Love Does Not Behave Rudely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2480956"/>
            <a:ext cx="6755199" cy="3918122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80D88-AD36-4B69-9E30-DC772687C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092" y="2789918"/>
            <a:ext cx="6277794" cy="3300196"/>
          </a:xfrm>
        </p:spPr>
        <p:txBody>
          <a:bodyPr anchor="ctr">
            <a:normAutofit/>
          </a:bodyPr>
          <a:lstStyle/>
          <a:p>
            <a:r>
              <a:rPr lang="en-US" sz="3200" b="1" dirty="0"/>
              <a:t>Greek term literally means “to act against the scheme.” </a:t>
            </a:r>
          </a:p>
          <a:p>
            <a:r>
              <a:rPr lang="en-US" sz="3200" b="1" dirty="0"/>
              <a:t>Christians are NOT to be promoting or showcasing sinful, or improper behavior. 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2480956"/>
            <a:ext cx="1584198" cy="1898903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4529023"/>
            <a:ext cx="1580522" cy="1870055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500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3981"/>
            <a:ext cx="8455619" cy="1877811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9276F4-1808-425C-9C3A-70BE7FE61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39" y="731520"/>
            <a:ext cx="7999609" cy="142646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latin typeface="+mn-lt"/>
              </a:rPr>
              <a:t>5. Love Does Not </a:t>
            </a:r>
            <a:r>
              <a:rPr lang="en-US" b="1">
                <a:solidFill>
                  <a:srgbClr val="FFFFFF"/>
                </a:solidFill>
                <a:latin typeface="+mn-lt"/>
              </a:rPr>
              <a:t>Behave Rudely</a:t>
            </a:r>
            <a:endParaRPr lang="en-US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2480956"/>
            <a:ext cx="6755199" cy="3918122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80D88-AD36-4B69-9E30-DC772687C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092" y="2789918"/>
            <a:ext cx="6277794" cy="330019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“Let no corrupt word proceed out of your mouth, but what is good for necessary edification, that it may impart grace to the hearers” (Eph. 4:29).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2480956"/>
            <a:ext cx="1584198" cy="1898903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4529023"/>
            <a:ext cx="1580522" cy="1870055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063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3981"/>
            <a:ext cx="8455619" cy="1877811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9276F4-1808-425C-9C3A-70BE7FE61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39" y="731520"/>
            <a:ext cx="7999609" cy="1426464"/>
          </a:xfrm>
        </p:spPr>
        <p:txBody>
          <a:bodyPr>
            <a:normAutofit/>
          </a:bodyPr>
          <a:lstStyle/>
          <a:p>
            <a:pPr marL="581025" indent="-581025"/>
            <a:r>
              <a:rPr lang="en-US" b="1" dirty="0">
                <a:solidFill>
                  <a:srgbClr val="FFFFFF"/>
                </a:solidFill>
                <a:latin typeface="+mn-lt"/>
              </a:rPr>
              <a:t>6. Love Does Not Seek Its Own, Love Is Not Provoked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2480956"/>
            <a:ext cx="6755199" cy="3918122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80D88-AD36-4B69-9E30-DC772687C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092" y="2789918"/>
            <a:ext cx="6277794" cy="3300196"/>
          </a:xfrm>
        </p:spPr>
        <p:txBody>
          <a:bodyPr anchor="ctr">
            <a:normAutofit fontScale="92500"/>
          </a:bodyPr>
          <a:lstStyle/>
          <a:p>
            <a:r>
              <a:rPr lang="en-US" sz="3600" b="1" dirty="0"/>
              <a:t>Elders are to be “not self-willed, not quick-tempered” (Titus 1:7); “examples to the flock” (1 Pet. 5:3) </a:t>
            </a:r>
          </a:p>
          <a:p>
            <a:r>
              <a:rPr lang="en-US" sz="3600" b="1" dirty="0"/>
              <a:t>If you are easily offended, social media may be a </a:t>
            </a:r>
            <a:r>
              <a:rPr lang="en-US" sz="3600" b="1" dirty="0" err="1"/>
              <a:t>stumblingblock</a:t>
            </a:r>
            <a:r>
              <a:rPr lang="en-US" sz="3600" b="1" dirty="0"/>
              <a:t>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2480956"/>
            <a:ext cx="1584198" cy="1898903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4529023"/>
            <a:ext cx="1580522" cy="1870055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464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3981"/>
            <a:ext cx="8455619" cy="1877811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9276F4-1808-425C-9C3A-70BE7FE61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39" y="731520"/>
            <a:ext cx="7999609" cy="1426464"/>
          </a:xfrm>
        </p:spPr>
        <p:txBody>
          <a:bodyPr>
            <a:normAutofit/>
          </a:bodyPr>
          <a:lstStyle/>
          <a:p>
            <a:pPr marL="581025" indent="-581025"/>
            <a:r>
              <a:rPr lang="en-US" b="1" dirty="0">
                <a:solidFill>
                  <a:srgbClr val="FFFFFF"/>
                </a:solidFill>
                <a:latin typeface="+mn-lt"/>
              </a:rPr>
              <a:t>7. Love Does Not Keep Account of Wrongs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2480956"/>
            <a:ext cx="6755199" cy="3918122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80D88-AD36-4B69-9E30-DC772687C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092" y="2789918"/>
            <a:ext cx="6277794" cy="330019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“You are the salt of the earth; but if the salt loses its flavor, how shall it be seasoned? It is then good for nothing but to be thrown out and trampled underfoot by men” (Matt. 5:13).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2480956"/>
            <a:ext cx="1584198" cy="1898903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4529023"/>
            <a:ext cx="1580522" cy="1870055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047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3981"/>
            <a:ext cx="8455619" cy="1877811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9276F4-1808-425C-9C3A-70BE7FE61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39" y="731520"/>
            <a:ext cx="7999609" cy="1426464"/>
          </a:xfrm>
        </p:spPr>
        <p:txBody>
          <a:bodyPr>
            <a:normAutofit/>
          </a:bodyPr>
          <a:lstStyle/>
          <a:p>
            <a:pPr marL="528638" indent="-528638"/>
            <a:r>
              <a:rPr lang="en-US" sz="4100" b="1" dirty="0">
                <a:solidFill>
                  <a:srgbClr val="FFFFFF"/>
                </a:solidFill>
                <a:latin typeface="+mn-lt"/>
              </a:rPr>
              <a:t>8. Love Does Not Rejoice in Iniquity but Rejoices in the Truth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2480956"/>
            <a:ext cx="6755199" cy="3918122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80D88-AD36-4B69-9E30-DC772687C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092" y="2789918"/>
            <a:ext cx="6277794" cy="330019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“Who, knowing the righteous judgment of God, that those who practice such things are deserving of death, not only do the same but also approve of those who practice them” (Rom. 1:32).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2480956"/>
            <a:ext cx="1584198" cy="1898903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4529023"/>
            <a:ext cx="1580522" cy="1870055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31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3981"/>
            <a:ext cx="8455619" cy="1877811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9276F4-1808-425C-9C3A-70BE7FE61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39" y="731520"/>
            <a:ext cx="7999609" cy="1426464"/>
          </a:xfrm>
        </p:spPr>
        <p:txBody>
          <a:bodyPr>
            <a:normAutofit/>
          </a:bodyPr>
          <a:lstStyle/>
          <a:p>
            <a:pPr marL="581025" indent="-581025"/>
            <a:r>
              <a:rPr lang="en-US" b="1" dirty="0">
                <a:solidFill>
                  <a:srgbClr val="FFFFFF"/>
                </a:solidFill>
                <a:latin typeface="+mn-lt"/>
              </a:rPr>
              <a:t>9. Love Bears, Believes, Hopes, and Endures </a:t>
            </a:r>
            <a:r>
              <a:rPr lang="en-US" b="1">
                <a:solidFill>
                  <a:srgbClr val="FFFFFF"/>
                </a:solidFill>
                <a:latin typeface="+mn-lt"/>
              </a:rPr>
              <a:t>All Things</a:t>
            </a:r>
            <a:endParaRPr lang="en-US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2480956"/>
            <a:ext cx="6755199" cy="3918122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80D88-AD36-4B69-9E30-DC772687C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092" y="2789918"/>
            <a:ext cx="6277794" cy="3300196"/>
          </a:xfrm>
        </p:spPr>
        <p:txBody>
          <a:bodyPr anchor="ctr">
            <a:normAutofit/>
          </a:bodyPr>
          <a:lstStyle/>
          <a:p>
            <a:r>
              <a:rPr lang="en-US" sz="3200" b="1" dirty="0"/>
              <a:t>Some people need to be snoozed, hidden, blocked, or unfriended. </a:t>
            </a:r>
          </a:p>
          <a:p>
            <a:r>
              <a:rPr lang="en-US" sz="3200" b="1" dirty="0"/>
              <a:t>But, Christians don’t give up on their brethren.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2480956"/>
            <a:ext cx="1584198" cy="1898903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4529023"/>
            <a:ext cx="1580522" cy="1870055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077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758" y="448055"/>
            <a:ext cx="2560777" cy="3801257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C9F879-F3D1-47EB-9F5D-E4F0FFB74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930" y="731519"/>
            <a:ext cx="2133893" cy="3237579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FFFF"/>
                </a:solidFill>
                <a:latin typeface="+mn-lt"/>
              </a:rPr>
              <a:t>Social Media Platforms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757" y="4419227"/>
            <a:ext cx="2560777" cy="1979852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3452" y="448055"/>
            <a:ext cx="5766356" cy="5952745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3CD10-45C8-4D3C-915B-C244473439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4781" y="686862"/>
            <a:ext cx="5278194" cy="5475129"/>
          </a:xfrm>
        </p:spPr>
        <p:txBody>
          <a:bodyPr anchor="ctr">
            <a:normAutofit/>
          </a:bodyPr>
          <a:lstStyle/>
          <a:p>
            <a:r>
              <a:rPr lang="en-US" sz="3200" b="1" dirty="0"/>
              <a:t>Facebook – over 2.9 billion monthly active users</a:t>
            </a:r>
          </a:p>
          <a:p>
            <a:r>
              <a:rPr lang="en-US" sz="3200" b="1" dirty="0"/>
              <a:t>Instagram –1 billion monthly active users</a:t>
            </a:r>
          </a:p>
          <a:p>
            <a:r>
              <a:rPr lang="en-US" sz="3200" b="1" dirty="0" err="1"/>
              <a:t>TikTok</a:t>
            </a:r>
            <a:r>
              <a:rPr lang="en-US" sz="3200" b="1" dirty="0"/>
              <a:t> – 1 billion monthly active users</a:t>
            </a:r>
          </a:p>
          <a:p>
            <a:r>
              <a:rPr lang="en-US" sz="3200" b="1" dirty="0"/>
              <a:t>Twitter –330 million monthly active users</a:t>
            </a:r>
          </a:p>
        </p:txBody>
      </p:sp>
    </p:spTree>
    <p:extLst>
      <p:ext uri="{BB962C8B-B14F-4D97-AF65-F5344CB8AC3E}">
        <p14:creationId xmlns:p14="http://schemas.microsoft.com/office/powerpoint/2010/main" val="4261253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3981"/>
            <a:ext cx="8455619" cy="1877811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9276F4-1808-425C-9C3A-70BE7FE61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39" y="731520"/>
            <a:ext cx="7999609" cy="1426464"/>
          </a:xfrm>
        </p:spPr>
        <p:txBody>
          <a:bodyPr>
            <a:normAutofit/>
          </a:bodyPr>
          <a:lstStyle/>
          <a:p>
            <a:pPr marL="581025" indent="-581025"/>
            <a:r>
              <a:rPr lang="en-US" b="1" dirty="0">
                <a:solidFill>
                  <a:srgbClr val="FFFFFF"/>
                </a:solidFill>
                <a:latin typeface="+mn-lt"/>
              </a:rPr>
              <a:t>9. Love Bears, Believes, Hopes, and Endures All Things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2480956"/>
            <a:ext cx="6755199" cy="3918122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80D88-AD36-4B69-9E30-DC772687C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092" y="2590800"/>
            <a:ext cx="6277794" cy="3581400"/>
          </a:xfrm>
        </p:spPr>
        <p:txBody>
          <a:bodyPr anchor="ctr">
            <a:normAutofit fontScale="92500"/>
          </a:bodyPr>
          <a:lstStyle/>
          <a:p>
            <a:pPr marL="0" indent="0">
              <a:buNone/>
            </a:pPr>
            <a:r>
              <a:rPr lang="en-US" sz="3200" b="1" dirty="0"/>
              <a:t>“Therefore, as the elect of God, holy and beloved, put on tender mercies, kindness, humility, meekness, longsuffering; bearing with one another, and forgiving one another, if anyone has a complaint against another; even as Christ forgave you, so you also must do” (Col. 3:12-13).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2480956"/>
            <a:ext cx="1584198" cy="1898903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4529023"/>
            <a:ext cx="1580522" cy="1870055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327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543" y="450221"/>
            <a:ext cx="6745768" cy="4343400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409066-DCD2-413C-AE93-656E11F9FF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6018093" cy="3181135"/>
          </a:xfrm>
        </p:spPr>
        <p:txBody>
          <a:bodyPr anchor="ctr">
            <a:noAutofit/>
          </a:bodyPr>
          <a:lstStyle/>
          <a:p>
            <a:pPr algn="l">
              <a:spcAft>
                <a:spcPts val="600"/>
              </a:spcAft>
            </a:pPr>
            <a:r>
              <a:rPr lang="en-US" sz="4000" b="1" dirty="0">
                <a:solidFill>
                  <a:srgbClr val="FFFFFF"/>
                </a:solidFill>
              </a:rPr>
              <a:t>“For God will bring every work into judgment, including every secret thing, whether good or evil.”</a:t>
            </a:r>
            <a:br>
              <a:rPr lang="en-US" sz="4000" b="1" dirty="0">
                <a:solidFill>
                  <a:srgbClr val="FFFFFF"/>
                </a:solidFill>
              </a:rPr>
            </a:br>
            <a:br>
              <a:rPr lang="en-US" sz="1800" b="1" dirty="0">
                <a:solidFill>
                  <a:srgbClr val="FFFFFF"/>
                </a:solidFill>
              </a:rPr>
            </a:br>
            <a:r>
              <a:rPr lang="en-US" sz="3600" b="1" dirty="0">
                <a:solidFill>
                  <a:srgbClr val="FFFFFF"/>
                </a:solidFill>
              </a:rPr>
              <a:t>		Ecclesiastes 12:14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4508" y="450221"/>
            <a:ext cx="1586592" cy="2102827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2899" y="4932939"/>
            <a:ext cx="8458201" cy="146614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2280AB2-77A5-4CB7-AF7D-1795CA8DC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4508" y="2728167"/>
            <a:ext cx="1586592" cy="2065454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291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758" y="448055"/>
            <a:ext cx="2560777" cy="3801257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C9F879-F3D1-47EB-9F5D-E4F0FFB74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930" y="731519"/>
            <a:ext cx="2133893" cy="3237579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+mn-lt"/>
              </a:rPr>
              <a:t>Dangers of Social Media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757" y="4419227"/>
            <a:ext cx="2560777" cy="1979852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3452" y="448055"/>
            <a:ext cx="5766356" cy="5952745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3CD10-45C8-4D3C-915B-C244473439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4781" y="686862"/>
            <a:ext cx="5278194" cy="5475129"/>
          </a:xfrm>
        </p:spPr>
        <p:txBody>
          <a:bodyPr anchor="ctr">
            <a:normAutofit/>
          </a:bodyPr>
          <a:lstStyle/>
          <a:p>
            <a:r>
              <a:rPr lang="en-US" sz="3200" b="1" dirty="0"/>
              <a:t>Can be addictive. </a:t>
            </a:r>
          </a:p>
          <a:p>
            <a:r>
              <a:rPr lang="en-US" sz="3200" b="1" dirty="0"/>
              <a:t>Users can become detached from personal interaction. </a:t>
            </a:r>
          </a:p>
          <a:p>
            <a:r>
              <a:rPr lang="en-US" sz="3200" b="1" dirty="0"/>
              <a:t>Creates a forum for people to be mean to others who have different views and opinions. </a:t>
            </a:r>
          </a:p>
          <a:p>
            <a:r>
              <a:rPr lang="en-US" sz="3200" b="1" dirty="0"/>
              <a:t>Cyberbullying. </a:t>
            </a:r>
          </a:p>
          <a:p>
            <a:r>
              <a:rPr lang="en-US" sz="3200" b="1" dirty="0"/>
              <a:t>Can promote sin, falsehood, </a:t>
            </a:r>
            <a:br>
              <a:rPr lang="en-US" sz="3200" b="1" dirty="0"/>
            </a:br>
            <a:r>
              <a:rPr lang="en-US" sz="3200" b="1" dirty="0"/>
              <a:t>and religious error. </a:t>
            </a:r>
          </a:p>
        </p:txBody>
      </p:sp>
    </p:spTree>
    <p:extLst>
      <p:ext uri="{BB962C8B-B14F-4D97-AF65-F5344CB8AC3E}">
        <p14:creationId xmlns:p14="http://schemas.microsoft.com/office/powerpoint/2010/main" val="2349315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758" y="448055"/>
            <a:ext cx="2560777" cy="3801257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C9F879-F3D1-47EB-9F5D-E4F0FFB74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930" y="731519"/>
            <a:ext cx="2133893" cy="3237579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FFFF"/>
                </a:solidFill>
                <a:latin typeface="+mn-lt"/>
              </a:rPr>
              <a:t>Benefits of Social Media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757" y="4419227"/>
            <a:ext cx="2560777" cy="1979852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3452" y="448055"/>
            <a:ext cx="5766356" cy="5952745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3CD10-45C8-4D3C-915B-C244473439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4781" y="686862"/>
            <a:ext cx="5278194" cy="5475129"/>
          </a:xfrm>
        </p:spPr>
        <p:txBody>
          <a:bodyPr anchor="ctr">
            <a:normAutofit/>
          </a:bodyPr>
          <a:lstStyle/>
          <a:p>
            <a:r>
              <a:rPr lang="en-US" sz="3200" b="1" dirty="0"/>
              <a:t>Offers instant communication. </a:t>
            </a:r>
          </a:p>
          <a:p>
            <a:r>
              <a:rPr lang="en-US" sz="3200" b="1" dirty="0"/>
              <a:t>Provides a connection to family and friends. </a:t>
            </a:r>
          </a:p>
          <a:p>
            <a:r>
              <a:rPr lang="en-US" sz="3200" b="1" dirty="0"/>
              <a:t>Can renew old friendships. </a:t>
            </a:r>
          </a:p>
          <a:p>
            <a:r>
              <a:rPr lang="en-US" sz="3200" b="1" dirty="0"/>
              <a:t>Creates groups with shared</a:t>
            </a:r>
            <a:br>
              <a:rPr lang="en-US" sz="3200" b="1" dirty="0"/>
            </a:br>
            <a:r>
              <a:rPr lang="en-US" sz="3200" b="1" dirty="0"/>
              <a:t>interests. </a:t>
            </a:r>
          </a:p>
          <a:p>
            <a:r>
              <a:rPr lang="en-US" sz="3200" b="1" dirty="0"/>
              <a:t>Promotes business. </a:t>
            </a:r>
          </a:p>
          <a:p>
            <a:r>
              <a:rPr lang="en-US" sz="3200" b="1" dirty="0"/>
              <a:t>Allows the spread of the gospel. </a:t>
            </a:r>
          </a:p>
        </p:txBody>
      </p:sp>
    </p:spTree>
    <p:extLst>
      <p:ext uri="{BB962C8B-B14F-4D97-AF65-F5344CB8AC3E}">
        <p14:creationId xmlns:p14="http://schemas.microsoft.com/office/powerpoint/2010/main" val="2914644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543" y="450221"/>
            <a:ext cx="6745768" cy="4343400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409066-DCD2-413C-AE93-656E11F9FF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6018093" cy="3181135"/>
          </a:xfrm>
        </p:spPr>
        <p:txBody>
          <a:bodyPr anchor="ctr">
            <a:noAutofit/>
          </a:bodyPr>
          <a:lstStyle/>
          <a:p>
            <a:pPr>
              <a:spcAft>
                <a:spcPts val="600"/>
              </a:spcAft>
            </a:pPr>
            <a:r>
              <a:rPr lang="en-US" sz="5400" b="1" dirty="0">
                <a:solidFill>
                  <a:srgbClr val="FFFFFF"/>
                </a:solidFill>
              </a:rPr>
              <a:t>1 Corinthians 13:4-7</a:t>
            </a:r>
            <a:br>
              <a:rPr lang="en-US" sz="4400" b="1" dirty="0">
                <a:solidFill>
                  <a:srgbClr val="FFFFFF"/>
                </a:solidFill>
              </a:rPr>
            </a:br>
            <a:r>
              <a:rPr lang="en-US" sz="3600" b="1" dirty="0">
                <a:solidFill>
                  <a:srgbClr val="FFFFFF"/>
                </a:solidFill>
              </a:rPr>
              <a:t>English Standard Version</a:t>
            </a:r>
            <a:endParaRPr lang="en-US" sz="4400" b="1" dirty="0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4508" y="450221"/>
            <a:ext cx="1586592" cy="2102827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2899" y="4932939"/>
            <a:ext cx="8458201" cy="146614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2280AB2-77A5-4CB7-AF7D-1795CA8DC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4508" y="2728167"/>
            <a:ext cx="1586592" cy="2065454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936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3981"/>
            <a:ext cx="8455619" cy="1877811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9276F4-1808-425C-9C3A-70BE7FE61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39" y="731520"/>
            <a:ext cx="7999609" cy="142646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latin typeface="+mn-lt"/>
              </a:rPr>
              <a:t>1. Love Is Longsuffering, Patient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2480956"/>
            <a:ext cx="6755199" cy="3918122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80D88-AD36-4B69-9E30-DC772687C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092" y="2789918"/>
            <a:ext cx="6277794" cy="330019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600" b="1" dirty="0"/>
              <a:t>“So then, my beloved brethren, let every man be swift to hear, slow to speak, slow to wrath;  for the wrath of man does not produce the righteousness of God” (Jas. 1:19-20).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2480956"/>
            <a:ext cx="1584198" cy="1898903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4529023"/>
            <a:ext cx="1580522" cy="1870055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380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3981"/>
            <a:ext cx="8455619" cy="1877811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9276F4-1808-425C-9C3A-70BE7FE61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39" y="731520"/>
            <a:ext cx="7999609" cy="142646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latin typeface="+mn-lt"/>
              </a:rPr>
              <a:t>1. Love Is Longsuffering, Patient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2480956"/>
            <a:ext cx="6755199" cy="3918122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80D88-AD36-4B69-9E30-DC772687C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092" y="2789918"/>
            <a:ext cx="6277794" cy="330019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600" b="1" dirty="0"/>
              <a:t>“The heart of the righteous studies how to answer, but the mouth of the wicked pours forth evil” (Prov. 15:28).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2480956"/>
            <a:ext cx="1584198" cy="1898903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4529023"/>
            <a:ext cx="1580522" cy="1870055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046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3981"/>
            <a:ext cx="8455619" cy="1877811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9276F4-1808-425C-9C3A-70BE7FE61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39" y="731520"/>
            <a:ext cx="7999609" cy="142646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latin typeface="+mn-lt"/>
              </a:rPr>
              <a:t>1. Love Is Longsuffering, Patient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2480956"/>
            <a:ext cx="6755199" cy="3918122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80D88-AD36-4B69-9E30-DC772687C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092" y="2789918"/>
            <a:ext cx="6277794" cy="300128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600" b="1" dirty="0"/>
              <a:t>“He who answers a matter before he hears it, it is folly and shame to him” (Prov. 18:13)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2480956"/>
            <a:ext cx="1584198" cy="1898903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4529023"/>
            <a:ext cx="1580522" cy="1870055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741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3981"/>
            <a:ext cx="8455619" cy="1877811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9276F4-1808-425C-9C3A-70BE7FE61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39" y="731520"/>
            <a:ext cx="7999609" cy="142646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latin typeface="+mn-lt"/>
              </a:rPr>
              <a:t>1. Love Is Longsuffering, Patient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2480956"/>
            <a:ext cx="6755199" cy="3918122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80D88-AD36-4B69-9E30-DC772687C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092" y="2789918"/>
            <a:ext cx="6277794" cy="330019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600" b="1" dirty="0"/>
              <a:t>“The first one to plead his cause seems right, until his neighbor comes and examines him” (Prov. 18:17).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2480956"/>
            <a:ext cx="1584198" cy="1898903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9287" y="4529023"/>
            <a:ext cx="1580522" cy="1870055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69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-Christian-and-Social-Media" id="{94122CD3-48F4-FD41-81B5-A15453B7E5E5}" vid="{FB3A2E50-032A-EE4B-BBA2-E61038F9333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2_Office Theme</Template>
  <TotalTime>4</TotalTime>
  <Words>778</Words>
  <Application>Microsoft Macintosh PowerPoint</Application>
  <PresentationFormat>On-screen Show (4:3)</PresentationFormat>
  <Paragraphs>56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3_Office Theme</vt:lpstr>
      <vt:lpstr>The Christian and  Social Media</vt:lpstr>
      <vt:lpstr>Social Media Platforms</vt:lpstr>
      <vt:lpstr>Dangers of Social Media</vt:lpstr>
      <vt:lpstr>Benefits of Social Media</vt:lpstr>
      <vt:lpstr>1 Corinthians 13:4-7 English Standard Version</vt:lpstr>
      <vt:lpstr>1. Love Is Longsuffering, Patient</vt:lpstr>
      <vt:lpstr>1. Love Is Longsuffering, Patient</vt:lpstr>
      <vt:lpstr>1. Love Is Longsuffering, Patient</vt:lpstr>
      <vt:lpstr>1. Love Is Longsuffering, Patient</vt:lpstr>
      <vt:lpstr>2. Love Is Kind</vt:lpstr>
      <vt:lpstr>2. Love Is Kind</vt:lpstr>
      <vt:lpstr>3. Love Does Not Envy</vt:lpstr>
      <vt:lpstr>4. Love Does Not Brag, Is Not Arrogant</vt:lpstr>
      <vt:lpstr>5. Love Does Not Behave Rudely</vt:lpstr>
      <vt:lpstr>5. Love Does Not Behave Rudely</vt:lpstr>
      <vt:lpstr>6. Love Does Not Seek Its Own, Love Is Not Provoked</vt:lpstr>
      <vt:lpstr>7. Love Does Not Keep Account of Wrongs</vt:lpstr>
      <vt:lpstr>8. Love Does Not Rejoice in Iniquity but Rejoices in the Truth</vt:lpstr>
      <vt:lpstr>9. Love Bears, Believes, Hopes, and Endures All Things</vt:lpstr>
      <vt:lpstr>9. Love Bears, Believes, Hopes, and Endures All Things</vt:lpstr>
      <vt:lpstr>“For God will bring every work into judgment, including every secret thing, whether good or evil.”    Ecclesiastes 12:14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5</cp:revision>
  <dcterms:created xsi:type="dcterms:W3CDTF">2022-05-08T02:48:58Z</dcterms:created>
  <dcterms:modified xsi:type="dcterms:W3CDTF">2022-05-29T02:16:58Z</dcterms:modified>
</cp:coreProperties>
</file>